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1785926"/>
            <a:ext cx="702044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Основні</a:t>
            </a:r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8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Фракції</a:t>
            </a:r>
            <a:r>
              <a:rPr lang="ru-RU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</a:t>
            </a:r>
            <a:r>
              <a:rPr lang="ru-RU" sz="8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афти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074" name="Picture 2" descr="http://t3.gstatic.com/images?q=tbn:ANd9GcSZd76KxbeJjxNO44imK2c2PkEKQ1VHK90T1u-GQEfyt4IALEzVC6ryZvX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2214578" cy="2714644"/>
          </a:xfrm>
          <a:prstGeom prst="rect">
            <a:avLst/>
          </a:prstGeom>
          <a:noFill/>
        </p:spPr>
      </p:pic>
      <p:pic>
        <p:nvPicPr>
          <p:cNvPr id="3076" name="Picture 4" descr="http://t0.gstatic.com/images?q=tbn:ANd9GcT6jZcGQYuCSAL9xkmzb2tLf4l-pRj9HmXYBZNMFRHiYqe8BcECYVW0t7t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214818"/>
            <a:ext cx="1238250" cy="1714512"/>
          </a:xfrm>
          <a:prstGeom prst="rect">
            <a:avLst/>
          </a:prstGeom>
          <a:noFill/>
        </p:spPr>
      </p:pic>
      <p:pic>
        <p:nvPicPr>
          <p:cNvPr id="3078" name="Picture 6" descr="http://t3.gstatic.com/images?q=tbn:ANd9GcRsxBQKPn2MCuiFj_Fi2E6PWocYoCpHhvqr0L8nKvPEXkABECaYoCi4_s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57496"/>
            <a:ext cx="1590645" cy="2214578"/>
          </a:xfrm>
          <a:prstGeom prst="rect">
            <a:avLst/>
          </a:prstGeom>
          <a:noFill/>
        </p:spPr>
      </p:pic>
      <p:pic>
        <p:nvPicPr>
          <p:cNvPr id="3080" name="Picture 8" descr="http://t1.gstatic.com/images?q=tbn:ANd9GcRQjOL2gOk8zr7y3Lf7KLPBD-Vsb3AwU_jXKID9hvSYNkjjOf2oQwTmklR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1214422"/>
            <a:ext cx="1285884" cy="1785950"/>
          </a:xfrm>
          <a:prstGeom prst="rect">
            <a:avLst/>
          </a:prstGeom>
          <a:noFill/>
        </p:spPr>
      </p:pic>
      <p:pic>
        <p:nvPicPr>
          <p:cNvPr id="3082" name="Picture 10" descr="http://t1.gstatic.com/images?q=tbn:ANd9GcSkC4kilD1ccg7Y7mtCWvN6pjF3Pfqh7X7XpzlVGOuk3e3Ty5tWMMqUq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473" y="4297545"/>
            <a:ext cx="1571636" cy="1928826"/>
          </a:xfrm>
          <a:prstGeom prst="rect">
            <a:avLst/>
          </a:prstGeom>
          <a:noFill/>
        </p:spPr>
      </p:pic>
      <p:pic>
        <p:nvPicPr>
          <p:cNvPr id="3084" name="Picture 12" descr="http://t2.gstatic.com/images?q=tbn:ANd9GcQACUr7E9HQiGAWHPIzvGCGSFJrUK5Tz3OY2jfVDQk0untypzR1z5_brZ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62" y="4500570"/>
            <a:ext cx="1700215" cy="1643074"/>
          </a:xfrm>
          <a:prstGeom prst="rect">
            <a:avLst/>
          </a:prstGeom>
          <a:noFill/>
        </p:spPr>
      </p:pic>
      <p:pic>
        <p:nvPicPr>
          <p:cNvPr id="3086" name="Picture 14" descr="http://t1.gstatic.com/images?q=tbn:ANd9GcSjnIhKOugTZdcFDD5hZuoFqvG6jglN6o7NFD59Pgx1Yev9bKEGqV4VMB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29058" y="0"/>
            <a:ext cx="1500198" cy="1714488"/>
          </a:xfrm>
          <a:prstGeom prst="rect">
            <a:avLst/>
          </a:prstGeom>
          <a:noFill/>
        </p:spPr>
      </p:pic>
      <p:pic>
        <p:nvPicPr>
          <p:cNvPr id="3088" name="Picture 16" descr="http://t0.gstatic.com/images?q=tbn:ANd9GcSxiAPq-w4O71IJREKa6s5od95QmqI7osH2uTfLhs3Ds4secOriMpQnq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92" y="4429132"/>
            <a:ext cx="1857388" cy="2171707"/>
          </a:xfrm>
          <a:prstGeom prst="rect">
            <a:avLst/>
          </a:prstGeom>
          <a:noFill/>
        </p:spPr>
      </p:pic>
      <p:pic>
        <p:nvPicPr>
          <p:cNvPr id="3090" name="Picture 18" descr="http://t2.gstatic.com/images?q=tbn:ANd9GcRYTMNsZijToF5qRfL3ENbFzmm14UP_WZ0wr3btqTFOPaDarzxBiZjL9N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643174" y="0"/>
            <a:ext cx="1500198" cy="1928802"/>
          </a:xfrm>
          <a:prstGeom prst="rect">
            <a:avLst/>
          </a:prstGeom>
          <a:noFill/>
        </p:spPr>
      </p:pic>
      <p:pic>
        <p:nvPicPr>
          <p:cNvPr id="3092" name="Picture 20" descr="http://t0.gstatic.com/images?q=tbn:ANd9GcTNY9_uUPdrdYePiExYXMNri10KPzkpvHckhe6LY_WzEfKZS677peQPO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929058" y="4929198"/>
            <a:ext cx="2290773" cy="1657354"/>
          </a:xfrm>
          <a:prstGeom prst="rect">
            <a:avLst/>
          </a:prstGeom>
          <a:noFill/>
        </p:spPr>
      </p:pic>
      <p:pic>
        <p:nvPicPr>
          <p:cNvPr id="3094" name="Picture 22" descr="http://t1.gstatic.com/images?q=tbn:ANd9GcS42SHZGUGMGiHsOar2u0S23YCosLhllp11ZKcdb2dUrlFiWjWShe_ERFU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786578" y="857232"/>
            <a:ext cx="1785950" cy="2428882"/>
          </a:xfrm>
          <a:prstGeom prst="rect">
            <a:avLst/>
          </a:prstGeom>
          <a:noFill/>
        </p:spPr>
      </p:pic>
      <p:pic>
        <p:nvPicPr>
          <p:cNvPr id="3096" name="Picture 24" descr="http://t1.gstatic.com/images?q=tbn:ANd9GcQ6bgumwA1DSxSll7Sr0kv350u6PiiL-uFg7qTZqyMn0MhHkNO5mrHGj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2643182"/>
            <a:ext cx="1285852" cy="1814521"/>
          </a:xfrm>
          <a:prstGeom prst="rect">
            <a:avLst/>
          </a:prstGeom>
          <a:noFill/>
        </p:spPr>
      </p:pic>
      <p:pic>
        <p:nvPicPr>
          <p:cNvPr id="3098" name="Picture 26" descr="http://t2.gstatic.com/images?q=tbn:ANd9GcQxXzZtp3OKKz5Fed84NaKk63TKqUAFey7JHwDx1_zx_1X31KrceoD4Jw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357818" y="0"/>
            <a:ext cx="1785950" cy="20002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1600" b="1" dirty="0" smtClean="0"/>
              <a:t>Газо́йль</a:t>
            </a:r>
            <a:r>
              <a:rPr lang="vi-VN" sz="1600" dirty="0" smtClean="0"/>
              <a:t> </a:t>
            </a:r>
            <a:r>
              <a:rPr lang="vi-VN" sz="1600" dirty="0" smtClean="0"/>
              <a:t>—</a:t>
            </a:r>
            <a:r>
              <a:rPr lang="vi-VN" sz="1600" dirty="0" smtClean="0"/>
              <a:t> 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фракція нафти</a:t>
            </a:r>
            <a:r>
              <a:rPr lang="vi-VN" sz="1600" dirty="0" smtClean="0"/>
              <a:t>, </a:t>
            </a:r>
            <a:r>
              <a:rPr lang="vi-VN" sz="1600" dirty="0" smtClean="0"/>
              <a:t>застосовувана переважно як паливо для </a:t>
            </a:r>
            <a:r>
              <a:rPr lang="uk-UA" sz="1600" dirty="0" smtClean="0"/>
              <a:t>дизелів</a:t>
            </a:r>
            <a:r>
              <a:rPr lang="vi-VN" sz="1600" dirty="0" smtClean="0"/>
              <a:t> і як сировина для </a:t>
            </a:r>
            <a:r>
              <a:rPr lang="vi-VN" sz="1600" dirty="0" smtClean="0"/>
              <a:t>каталітичного</a:t>
            </a:r>
            <a:r>
              <a:rPr lang="uk-UA" sz="1600" dirty="0" smtClean="0"/>
              <a:t> 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крекінгу</a:t>
            </a:r>
            <a:r>
              <a:rPr lang="vi-VN" sz="1600" dirty="0" smtClean="0"/>
              <a:t> суміші 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вуглеводнів</a:t>
            </a:r>
            <a:r>
              <a:rPr lang="vi-VN" sz="1600" dirty="0" smtClean="0"/>
              <a:t> різної будови, переважно С</a:t>
            </a:r>
            <a:r>
              <a:rPr lang="vi-VN" sz="1600" baseline="-25000" dirty="0" smtClean="0"/>
              <a:t>12</a:t>
            </a:r>
            <a:r>
              <a:rPr lang="vi-VN" sz="1600" dirty="0" smtClean="0"/>
              <a:t>—С</a:t>
            </a:r>
            <a:r>
              <a:rPr lang="vi-VN" sz="1600" baseline="-25000" dirty="0" smtClean="0"/>
              <a:t>35</a:t>
            </a:r>
            <a:r>
              <a:rPr lang="vi-VN" sz="1600" dirty="0" smtClean="0"/>
              <a:t>, і домішок </a:t>
            </a:r>
            <a:r>
              <a:rPr lang="vi-VN" sz="1600" dirty="0" smtClean="0"/>
              <a:t>з </a:t>
            </a:r>
            <a:r>
              <a:rPr lang="vi-VN" sz="1600" dirty="0" smtClean="0"/>
              <a:t>межами википання 200—500 °</a:t>
            </a:r>
            <a:r>
              <a:rPr lang="en-US" sz="1600" dirty="0" smtClean="0"/>
              <a:t>C </a:t>
            </a:r>
            <a:r>
              <a:rPr lang="vi-VN" sz="1600" dirty="0" smtClean="0"/>
              <a:t>і 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молекулярною масою</a:t>
            </a:r>
            <a:r>
              <a:rPr lang="vi-VN" sz="1600" dirty="0" smtClean="0"/>
              <a:t> 50-500 г/моль. </a:t>
            </a:r>
            <a:endParaRPr lang="uk-UA" sz="1600" dirty="0" smtClean="0"/>
          </a:p>
          <a:p>
            <a:pPr>
              <a:buNone/>
            </a:pPr>
            <a:r>
              <a:rPr lang="ru-RU" sz="1600" b="1" dirty="0" err="1" smtClean="0"/>
              <a:t>Застосування</a:t>
            </a:r>
            <a:endParaRPr lang="ru-RU" sz="1600" b="1" dirty="0" smtClean="0"/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Легкий газойль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облагороджування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дозволяє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значно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понизити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вміст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домішок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гетероатомних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сполук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використовують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як добавку до дизельного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палива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(до 30%).</a:t>
            </a: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Важкий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газойль —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малов'язкий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компонент котельного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палива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(до 20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%).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Мазут</a:t>
            </a:r>
            <a:endParaRPr lang="ru-RU" dirty="0"/>
          </a:p>
        </p:txBody>
      </p:sp>
      <p:pic>
        <p:nvPicPr>
          <p:cNvPr id="24578" name="Picture 2" descr="http://t2.gstatic.com/images?q=tbn:ANd9GcRraTtOk77TjLjkXZhQgxkaIwRwHkizVNH7nloW-eM4Mwywei36Cf_HX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0"/>
            <a:ext cx="7358114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1600" b="1" dirty="0" smtClean="0"/>
              <a:t>Мазу́т</a:t>
            </a:r>
            <a:r>
              <a:rPr lang="vi-VN" sz="1600" dirty="0" smtClean="0"/>
              <a:t> </a:t>
            </a:r>
            <a:r>
              <a:rPr lang="en-US" sz="1600" dirty="0" smtClean="0"/>
              <a:t> — </a:t>
            </a:r>
            <a:r>
              <a:rPr lang="vi-VN" sz="1600" dirty="0" smtClean="0"/>
              <a:t>маслянистий залишок 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нафти</a:t>
            </a:r>
            <a:r>
              <a:rPr lang="vi-VN" sz="1600" dirty="0" smtClean="0"/>
              <a:t> після відбирання із неї світлих </a:t>
            </a:r>
            <a:r>
              <a:rPr lang="uk-UA" sz="1600" dirty="0" smtClean="0"/>
              <a:t>дистилятів</a:t>
            </a:r>
            <a:r>
              <a:rPr lang="vi-VN" sz="1600" dirty="0" smtClean="0"/>
              <a:t> — 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бензину, гасу, </a:t>
            </a:r>
            <a:r>
              <a:rPr lang="uk-UA" sz="1600" dirty="0" err="1" smtClean="0">
                <a:latin typeface="Arial" pitchFamily="34" charset="0"/>
                <a:cs typeface="Arial" pitchFamily="34" charset="0"/>
              </a:rPr>
              <a:t>газолью</a:t>
            </a:r>
            <a:r>
              <a:rPr lang="vi-VN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vi-VN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sz="1600" dirty="0" smtClean="0"/>
              <a:t>Назва мазуту походить від арабського ”мазхулат” – відходи.</a:t>
            </a: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Може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бути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використаний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зв'язуюче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масляній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агрегації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вугілля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паливо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(для 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факелів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підсвітки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»),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сировина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мастил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бітумів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коксу.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Мазут —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рідкий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продукт темно-коричневого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кольору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суміш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вуглеводнів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нафтових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смол,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асфальтенів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карбенів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карбоїдів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органічних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металомістких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сполук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сполук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емпература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застигання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10—40°с,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вміст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сірки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0,5—3,5%, золи до 0,3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Вихід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мазуту становить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близько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50%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маси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розрахунку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початкову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нафту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Мазут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застосовується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як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паливо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парових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котлів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котельних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установ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котельне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паливо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промислових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печей 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мартенів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зв'язку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необхідністю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поглиблення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подальшої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переробки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нафти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мазут у все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більших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масштабах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переганяють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вакуумом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Основні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споживачі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мазуту —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промисловість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житлово-комунальне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господарство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Бензин</a:t>
            </a:r>
            <a:endParaRPr lang="ru-RU" dirty="0"/>
          </a:p>
        </p:txBody>
      </p:sp>
      <p:pic>
        <p:nvPicPr>
          <p:cNvPr id="2052" name="Picture 4" descr="http://upload.wikimedia.org/wikipedia/commons/thumb/3/39/Gasoline_in_mason_jar.jpg/220px-Gasoline_in_mason_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5286412" cy="4714908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r>
              <a:rPr lang="vi-VN" sz="1800" b="1" dirty="0" smtClean="0"/>
              <a:t>Бензи́н</a:t>
            </a:r>
            <a:r>
              <a:rPr lang="en-US" sz="1800" dirty="0" smtClean="0"/>
              <a:t>— </a:t>
            </a:r>
            <a:r>
              <a:rPr lang="vi-VN" sz="1800" dirty="0" smtClean="0"/>
              <a:t>природна (одержують</a:t>
            </a:r>
            <a:r>
              <a:rPr lang="uk-UA" sz="1800" dirty="0" smtClean="0"/>
              <a:t> </a:t>
            </a:r>
            <a:r>
              <a:rPr lang="vi-VN" sz="1800" dirty="0" smtClean="0"/>
              <a:t>з </a:t>
            </a:r>
            <a:r>
              <a:rPr lang="uk-UA" sz="1800" dirty="0" smtClean="0"/>
              <a:t>нафти</a:t>
            </a:r>
            <a:r>
              <a:rPr lang="vi-VN" sz="1800" dirty="0" smtClean="0"/>
              <a:t>) або штучно одержана суміш </a:t>
            </a:r>
            <a:r>
              <a:rPr lang="uk-UA" sz="1800" dirty="0" err="1" smtClean="0"/>
              <a:t>вуглефоднів</a:t>
            </a:r>
            <a:r>
              <a:rPr lang="vi-VN" sz="1800" dirty="0" smtClean="0"/>
              <a:t> різної будови, які киплять найчастіше між 40 °</a:t>
            </a:r>
            <a:r>
              <a:rPr lang="en-US" sz="1800" dirty="0" smtClean="0"/>
              <a:t>C </a:t>
            </a:r>
            <a:r>
              <a:rPr lang="vi-VN" sz="1800" dirty="0" smtClean="0"/>
              <a:t>і 205 °</a:t>
            </a:r>
            <a:r>
              <a:rPr lang="en-US" sz="1800" dirty="0" smtClean="0"/>
              <a:t>C.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b="1" dirty="0" err="1" smtClean="0"/>
              <a:t>Загальна</a:t>
            </a:r>
            <a:r>
              <a:rPr lang="ru-RU" sz="1800" b="1" dirty="0" smtClean="0"/>
              <a:t> характеристика</a:t>
            </a:r>
            <a:br>
              <a:rPr lang="ru-RU" sz="1800" b="1" dirty="0" smtClean="0"/>
            </a:br>
            <a:r>
              <a:rPr lang="ru-RU" sz="1800" dirty="0" smtClean="0"/>
              <a:t>Бензин — </a:t>
            </a:r>
            <a:r>
              <a:rPr lang="ru-RU" sz="1800" dirty="0" err="1" smtClean="0"/>
              <a:t>рухлива</a:t>
            </a:r>
            <a:r>
              <a:rPr lang="ru-RU" sz="1800" dirty="0" smtClean="0"/>
              <a:t>, горюча </a:t>
            </a:r>
            <a:r>
              <a:rPr lang="ru-RU" sz="1800" dirty="0" err="1" smtClean="0"/>
              <a:t>здебільшого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безбарвна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характерним</a:t>
            </a:r>
            <a:r>
              <a:rPr lang="ru-RU" sz="1800" dirty="0" smtClean="0"/>
              <a:t> запахом; легко </a:t>
            </a:r>
            <a:r>
              <a:rPr lang="ru-RU" sz="1800" dirty="0" err="1" smtClean="0"/>
              <a:t>випаровується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утворює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</a:t>
            </a:r>
            <a:r>
              <a:rPr lang="ru-RU" sz="1800" dirty="0" err="1" smtClean="0"/>
              <a:t>повітрям</a:t>
            </a:r>
            <a:r>
              <a:rPr lang="ru-RU" sz="1800" dirty="0" smtClean="0"/>
              <a:t> у </a:t>
            </a:r>
            <a:r>
              <a:rPr lang="ru-RU" sz="1800" dirty="0" err="1" smtClean="0"/>
              <a:t>певних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концентраціях</a:t>
            </a:r>
            <a:r>
              <a:rPr lang="ru-RU" sz="1800" dirty="0" smtClean="0"/>
              <a:t> </a:t>
            </a:r>
            <a:r>
              <a:rPr lang="ru-RU" sz="1800" dirty="0" err="1" smtClean="0"/>
              <a:t>вибухові</a:t>
            </a:r>
            <a:r>
              <a:rPr lang="ru-RU" sz="1800" dirty="0" smtClean="0"/>
              <a:t> </a:t>
            </a:r>
            <a:r>
              <a:rPr lang="ru-RU" sz="1800" dirty="0" err="1" smtClean="0"/>
              <a:t>суміші</a:t>
            </a:r>
            <a:r>
              <a:rPr lang="ru-RU" sz="1800" dirty="0" smtClean="0"/>
              <a:t>, Т° </a:t>
            </a:r>
            <a:r>
              <a:rPr lang="ru-RU" sz="1800" dirty="0" err="1" smtClean="0"/>
              <a:t>спалаху</a:t>
            </a:r>
            <a:r>
              <a:rPr lang="ru-RU" sz="1800" dirty="0" smtClean="0"/>
              <a:t> </a:t>
            </a:r>
            <a:r>
              <a:rPr lang="ru-RU" sz="1800" dirty="0" err="1" smtClean="0"/>
              <a:t>нижче</a:t>
            </a:r>
            <a:r>
              <a:rPr lang="ru-RU" sz="1800" dirty="0" smtClean="0"/>
              <a:t> 0°. </a:t>
            </a:r>
            <a:r>
              <a:rPr lang="ru-RU" sz="1800" dirty="0" err="1" smtClean="0"/>
              <a:t>Більшість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бензинів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замерзає</a:t>
            </a:r>
            <a:r>
              <a:rPr lang="ru-RU" sz="1800" dirty="0" smtClean="0"/>
              <a:t> </a:t>
            </a:r>
            <a:r>
              <a:rPr lang="ru-RU" sz="1800" dirty="0" err="1" smtClean="0"/>
              <a:t>нижче</a:t>
            </a:r>
            <a:r>
              <a:rPr lang="ru-RU" sz="1800" dirty="0" smtClean="0"/>
              <a:t> -60 °</a:t>
            </a:r>
            <a:r>
              <a:rPr lang="en-US" sz="1800" dirty="0" smtClean="0"/>
              <a:t>C.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4 до 12 </a:t>
            </a:r>
            <a:r>
              <a:rPr lang="ru-RU" sz="1800" dirty="0" err="1" smtClean="0"/>
              <a:t>атомів</a:t>
            </a:r>
            <a:r>
              <a:rPr lang="ru-RU" sz="1800" dirty="0" smtClean="0"/>
              <a:t> Карбону.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90 % </a:t>
            </a:r>
            <a:r>
              <a:rPr lang="ru-RU" sz="1800" dirty="0" err="1" smtClean="0"/>
              <a:t>добувають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нафти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16386" name="Picture 2" descr="http://t2.gstatic.com/images?q=tbn:ANd9GcSuLAWdBbNxaYFSQ1aor1DWHFCe523pIJw3Stl0QL5LGsmCeW7tF-MzH9T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714752"/>
            <a:ext cx="5429288" cy="260986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Різновиди</a:t>
            </a:r>
            <a:r>
              <a:rPr lang="ru-RU" dirty="0" smtClean="0"/>
              <a:t> бензину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Бензин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прямої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гонки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одержують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прямою перегонкою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відбираючи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фракцію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бензинову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при температурах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нижче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200 °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C.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вуглеводнів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визначають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якість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залежить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Крекінг-бензин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утворюються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крекінгом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розщепленням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важких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фракцій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(мазуту,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солярового масла) при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температурі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вище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400 °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Крекінг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наявності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алюмосилікатних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каталізаторів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дає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бензин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високої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якості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половини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виробляють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способом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крекінгу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Газовий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бензин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добувають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природних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нафтових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газів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містять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пару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бензинів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відокремити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гази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стискують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охолоджують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компресійний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метод)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вбирають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маслом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активованим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вугіллям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Газовий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бензин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хімічним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складом схожий на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отриманий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прямою гонкою,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містить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більше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легких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фракцій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Гідрогенізований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бензин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Бензини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добувають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гідрогенезацією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вугілля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яку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провадять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тиском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200 — 800 атмосфер.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Синтетичний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бензин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одержують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переробляючи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водяний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газ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при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наявності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каталізаторів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Лігроїн</a:t>
            </a:r>
            <a:endParaRPr lang="ru-RU" dirty="0"/>
          </a:p>
        </p:txBody>
      </p:sp>
      <p:pic>
        <p:nvPicPr>
          <p:cNvPr id="17410" name="Picture 2" descr="http://t2.gstatic.com/images?q=tbn:ANd9GcTClcC7zfqd_3d1sFrlt1k8a6sCyz-YPS1bllLrj2CHlIcyimpz5XkE6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736"/>
            <a:ext cx="5643602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err="1" smtClean="0"/>
              <a:t>Лігроїн</a:t>
            </a:r>
            <a:r>
              <a:rPr lang="ru-RU" sz="1600" dirty="0" smtClean="0"/>
              <a:t> - </a:t>
            </a:r>
            <a:r>
              <a:rPr lang="ru-RU" sz="1600" dirty="0" err="1" smtClean="0"/>
              <a:t>суміш</a:t>
            </a:r>
            <a:r>
              <a:rPr lang="ru-RU" sz="1600" dirty="0" smtClean="0"/>
              <a:t> </a:t>
            </a:r>
            <a:r>
              <a:rPr lang="ru-RU" sz="1600" dirty="0" err="1" smtClean="0"/>
              <a:t>рідких</a:t>
            </a:r>
            <a:r>
              <a:rPr lang="ru-RU" sz="1600" dirty="0" smtClean="0"/>
              <a:t> </a:t>
            </a:r>
            <a:r>
              <a:rPr lang="ru-RU" sz="1600" dirty="0" err="1" smtClean="0"/>
              <a:t>вуглеводнів</a:t>
            </a:r>
            <a:r>
              <a:rPr lang="ru-RU" sz="1600" dirty="0" smtClean="0"/>
              <a:t>, </a:t>
            </a:r>
            <a:r>
              <a:rPr lang="ru-RU" sz="1600" dirty="0" smtClean="0"/>
              <a:t>яку </a:t>
            </a:r>
            <a:r>
              <a:rPr lang="ru-RU" sz="1600" dirty="0" err="1" smtClean="0"/>
              <a:t>отримують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прямій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перегонці</a:t>
            </a:r>
            <a:r>
              <a:rPr lang="ru-RU" sz="1600" dirty="0" smtClean="0"/>
              <a:t> </a:t>
            </a:r>
            <a:r>
              <a:rPr lang="ru-RU" sz="1600" dirty="0" err="1" smtClean="0"/>
              <a:t>нафти</a:t>
            </a:r>
            <a:r>
              <a:rPr lang="ru-RU" sz="1600" dirty="0" smtClean="0"/>
              <a:t> 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крекінгу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нафтопродуктів</a:t>
            </a:r>
            <a:r>
              <a:rPr lang="ru-RU" sz="1600" dirty="0" smtClean="0"/>
              <a:t> (</a:t>
            </a:r>
            <a:r>
              <a:rPr lang="ru-RU" sz="1600" dirty="0" err="1" smtClean="0"/>
              <a:t>вихід</a:t>
            </a:r>
            <a:r>
              <a:rPr lang="ru-RU" sz="1600" dirty="0" smtClean="0"/>
              <a:t> 15-18 %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маси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).</a:t>
            </a:r>
            <a:br>
              <a:rPr lang="ru-RU" sz="1600" dirty="0" smtClean="0"/>
            </a:br>
            <a:r>
              <a:rPr lang="ru-RU" sz="1600" dirty="0" err="1" smtClean="0"/>
              <a:t>Прозора</a:t>
            </a:r>
            <a:r>
              <a:rPr lang="ru-RU" sz="1600" dirty="0" smtClean="0"/>
              <a:t> </a:t>
            </a:r>
            <a:r>
              <a:rPr lang="ru-RU" sz="1600" dirty="0" err="1" smtClean="0"/>
              <a:t>жовтувата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рідина</a:t>
            </a:r>
            <a:r>
              <a:rPr lang="ru-RU" sz="1600" dirty="0" smtClean="0"/>
              <a:t>. </a:t>
            </a:r>
            <a:r>
              <a:rPr lang="ru-RU" sz="1600" dirty="0" err="1" smtClean="0"/>
              <a:t>Раніше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вироблялася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чином як </a:t>
            </a:r>
            <a:r>
              <a:rPr lang="ru-RU" sz="1600" dirty="0" err="1" smtClean="0"/>
              <a:t>моторне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паливо</a:t>
            </a:r>
            <a:r>
              <a:rPr lang="ru-RU" sz="1600" dirty="0" smtClean="0"/>
              <a:t> для </a:t>
            </a:r>
            <a:r>
              <a:rPr lang="ru-RU" sz="1600" dirty="0" err="1" smtClean="0"/>
              <a:t>тракторів</a:t>
            </a:r>
            <a:r>
              <a:rPr lang="ru-RU" sz="1600" dirty="0" smtClean="0"/>
              <a:t>. </a:t>
            </a:r>
            <a:r>
              <a:rPr lang="ru-RU" sz="1600" dirty="0" smtClean="0"/>
              <a:t>У </a:t>
            </a:r>
            <a:r>
              <a:rPr lang="ru-RU" sz="1600" dirty="0" err="1" smtClean="0"/>
              <a:t>зв'язку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переведенням</a:t>
            </a:r>
            <a:r>
              <a:rPr lang="ru-RU" sz="1600" dirty="0" smtClean="0"/>
              <a:t> тракторного парку на </a:t>
            </a:r>
            <a:r>
              <a:rPr lang="ru-RU" sz="1600" dirty="0" err="1" smtClean="0"/>
              <a:t>дизельні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двигуни</a:t>
            </a:r>
            <a:r>
              <a:rPr lang="ru-RU" sz="1600" dirty="0" smtClean="0"/>
              <a:t> </a:t>
            </a:r>
            <a:r>
              <a:rPr lang="ru-RU" sz="1600" dirty="0" err="1" smtClean="0"/>
              <a:t>лігроїн</a:t>
            </a:r>
            <a:r>
              <a:rPr lang="ru-RU" sz="1600" dirty="0" smtClean="0"/>
              <a:t> як </a:t>
            </a:r>
            <a:r>
              <a:rPr lang="ru-RU" sz="1600" dirty="0" err="1" smtClean="0"/>
              <a:t>моторне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паливо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втратив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b="1" dirty="0" err="1" smtClean="0"/>
              <a:t>Основне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застосування</a:t>
            </a:r>
            <a:r>
              <a:rPr lang="ru-RU" sz="1800" b="1" dirty="0" smtClean="0"/>
              <a:t> </a:t>
            </a:r>
            <a:r>
              <a:rPr lang="ru-RU" sz="1800" dirty="0" smtClean="0"/>
              <a:t>- в ​​</a:t>
            </a:r>
            <a:r>
              <a:rPr lang="ru-RU" sz="1800" dirty="0" err="1" smtClean="0"/>
              <a:t>якості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нафтохімічної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, при </a:t>
            </a:r>
            <a:r>
              <a:rPr lang="ru-RU" sz="1800" dirty="0" err="1" smtClean="0"/>
              <a:t>виробництві</a:t>
            </a:r>
            <a:r>
              <a:rPr lang="ru-RU" sz="1800" dirty="0" smtClean="0"/>
              <a:t> </a:t>
            </a:r>
            <a:r>
              <a:rPr lang="ru-RU" sz="1800" dirty="0" err="1" smtClean="0"/>
              <a:t>олефінів</a:t>
            </a:r>
            <a:r>
              <a:rPr lang="ru-RU" sz="1800" dirty="0" smtClean="0"/>
              <a:t> в </a:t>
            </a:r>
            <a:r>
              <a:rPr lang="ru-RU" sz="1800" dirty="0" err="1" smtClean="0"/>
              <a:t>парових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крекінг-установках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бензину, як у </a:t>
            </a:r>
            <a:r>
              <a:rPr lang="ru-RU" sz="1800" dirty="0" err="1" smtClean="0"/>
              <a:t>якості</a:t>
            </a:r>
            <a:r>
              <a:rPr lang="ru-RU" sz="1800" dirty="0" smtClean="0"/>
              <a:t> добавки,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в </a:t>
            </a:r>
            <a:r>
              <a:rPr lang="ru-RU" sz="1800" dirty="0" err="1" smtClean="0"/>
              <a:t>якості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високооктанових</a:t>
            </a:r>
            <a:r>
              <a:rPr lang="ru-RU" sz="1800" dirty="0" smtClean="0"/>
              <a:t> добавок. </a:t>
            </a:r>
            <a:r>
              <a:rPr lang="ru-RU" sz="1800" dirty="0" err="1" smtClean="0"/>
              <a:t>Лігроїн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використовують</a:t>
            </a:r>
            <a:r>
              <a:rPr lang="ru-RU" sz="1800" dirty="0" smtClean="0"/>
              <a:t> як </a:t>
            </a:r>
            <a:r>
              <a:rPr lang="ru-RU" sz="1800" dirty="0" err="1" smtClean="0"/>
              <a:t>дизельне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паливо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розчинник</a:t>
            </a:r>
            <a:r>
              <a:rPr lang="ru-RU" sz="1800" dirty="0" smtClean="0"/>
              <a:t> у </a:t>
            </a:r>
            <a:r>
              <a:rPr lang="ru-RU" sz="1800" dirty="0" err="1" smtClean="0"/>
              <a:t>лакофарбовій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.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застосовуватися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якості</a:t>
            </a:r>
            <a:r>
              <a:rPr lang="ru-RU" sz="1800" dirty="0" smtClean="0"/>
              <a:t> бензину для </a:t>
            </a:r>
            <a:r>
              <a:rPr lang="ru-RU" sz="1800" dirty="0" err="1" smtClean="0"/>
              <a:t>особливих</a:t>
            </a:r>
            <a:r>
              <a:rPr lang="ru-RU" sz="1800" dirty="0" smtClean="0"/>
              <a:t> ламп, для </a:t>
            </a:r>
            <a:r>
              <a:rPr lang="ru-RU" sz="1800" dirty="0" err="1" smtClean="0"/>
              <a:t>карбюрації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, </a:t>
            </a:r>
            <a:r>
              <a:rPr lang="ru-RU" sz="1800" dirty="0" err="1" smtClean="0"/>
              <a:t>для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жирних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плям</a:t>
            </a:r>
            <a:r>
              <a:rPr lang="ru-RU" sz="1800" dirty="0" smtClean="0"/>
              <a:t>. </a:t>
            </a:r>
            <a:r>
              <a:rPr lang="ru-RU" sz="1800" dirty="0" err="1" smtClean="0"/>
              <a:t>Екстрагент</a:t>
            </a:r>
            <a:r>
              <a:rPr lang="ru-RU" sz="1800" dirty="0" smtClean="0"/>
              <a:t> </a:t>
            </a:r>
            <a:r>
              <a:rPr lang="ru-RU" sz="1800" dirty="0" err="1" smtClean="0"/>
              <a:t>лігроїну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газових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конденсатів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використаний</a:t>
            </a:r>
            <a:r>
              <a:rPr lang="ru-RU" sz="1800" dirty="0" smtClean="0"/>
              <a:t> як </a:t>
            </a:r>
            <a:r>
              <a:rPr lang="ru-RU" sz="1800" dirty="0" err="1" smtClean="0"/>
              <a:t>наповнювач</a:t>
            </a:r>
            <a:r>
              <a:rPr lang="ru-RU" sz="1800" dirty="0" smtClean="0"/>
              <a:t> </a:t>
            </a:r>
            <a:r>
              <a:rPr lang="ru-RU" sz="1800" dirty="0" err="1" smtClean="0"/>
              <a:t>рідинних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приладів</a:t>
            </a:r>
            <a:r>
              <a:rPr lang="ru-RU" sz="1800" dirty="0" smtClean="0"/>
              <a:t>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 </a:t>
            </a:r>
            <a:r>
              <a:rPr lang="ru-RU" sz="1800" dirty="0" err="1" smtClean="0"/>
              <a:t>манометрів</a:t>
            </a:r>
            <a:r>
              <a:rPr lang="ru-RU" sz="1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Гас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19458" name="Picture 2" descr="http://upload.wikimedia.org/wikipedia/commons/thumb/9/9a/Kerosene_in_mason_jar.JPG/200px-Kerosene_in_mason_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71546"/>
            <a:ext cx="6000792" cy="521497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Гас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—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горюча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рідина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продукт перегонки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Слово „гас” 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українській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походить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скороченого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англійського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„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gas-oil” (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буквально – „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світильногазова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”). У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багатьох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європейських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мовах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термін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йде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„</a:t>
            </a:r>
            <a:r>
              <a:rPr lang="en-US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kerosine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Ґеснера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освітлювального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олію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уперше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отриманого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вугілля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запатентованого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США 1854 р.),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етимологія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пов’язана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грецьким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коренем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„</a:t>
            </a:r>
            <a:r>
              <a:rPr lang="en-US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kerós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тобто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„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віск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”.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Безбарвна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жовтувата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рідина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Википає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інтервалі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т-р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110—320°С.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Густина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0,75—0,78. 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Теплота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згорання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бл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43 МДж/кг.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Містить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9 до 16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атомів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Карбону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Застосовують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як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пальне,розчинник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реагент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при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збагачені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корисних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копалин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сировина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нафтопереробної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промисловості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Освітлювальний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гас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не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містить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насичених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вуглеводнів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вміст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сірки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ньому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перевищує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0,1 %.</a:t>
            </a:r>
            <a:b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Відсульфований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гас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отримують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обробкою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звичайного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гасу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сірчаною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кислотою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при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температурі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70 – 80 °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C.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Після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сульфування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промивки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гасу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водою в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ньому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залишається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деяка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кількість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сульфокислот (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 – SO</a:t>
            </a:r>
            <a:r>
              <a:rPr lang="en-US" sz="1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– OH).</a:t>
            </a:r>
            <a:b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Газойль</a:t>
            </a:r>
            <a:endParaRPr lang="ru-RU" dirty="0"/>
          </a:p>
        </p:txBody>
      </p:sp>
      <p:pic>
        <p:nvPicPr>
          <p:cNvPr id="21506" name="Picture 2" descr="http://t0.gstatic.com/images?q=tbn:ANd9GcTtmz3ZJ0Nhl7XZyquTIeFsOSYdaL69IY-3Qo5zYWO2m_QDuPojsSNbPtO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357298"/>
            <a:ext cx="4572032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</Words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Бензин</vt:lpstr>
      <vt:lpstr>Бензи́н— природна (одержують з нафти) або штучно одержана суміш вуглефоднів різної будови, які киплять найчастіше між 40 °C і 205 °C. Загальна характеристика Бензин — рухлива, горюча здебільшого безбарвна рідина з характерним запахом; легко випаровується, утворює з повітрям у певних концентраціях вибухові суміші, Т° спалаху нижче 0°. Більшість бензинів замерзає нижче -60 °C. Має від 4 до 12 атомів Карбону. Близько 90 % добувають з нафти. </vt:lpstr>
      <vt:lpstr>Різновиди бензину </vt:lpstr>
      <vt:lpstr>Лігроїн</vt:lpstr>
      <vt:lpstr>Лігроїн - суміш рідких вуглеводнів, яку отримують при прямій перегонці нафти або крекінгу нафтопродуктів (вихід 15-18 % від маси сировини). Прозора жовтувата рідина. Раніше вироблялася головним чином як моторне паливо для тракторів. У зв'язку з переведенням тракторного парку на дизельні двигуни лігроїн як моторне паливо втратив своє значення.  Основне застосування - в ​​якості сировини для нафтохімічної промисловості, при виробництві олефінів в парових крекінг-установках. Також використовується для виробництва бензину, як у якості добавки, так і в якості сировини для виробництва високооктанових добавок. Лігроїн використовують як дизельне паливо або розчинник у лакофарбовій промисловості. Може застосовуватися в якості бензину для особливих ламп, для карбюрації повітря, для видалення жирних плям. Екстрагент лігроїну на основі газових конденсатів може бути використаний як наповнювач рідинних приладів, наприклад манометрів. </vt:lpstr>
      <vt:lpstr>Гас </vt:lpstr>
      <vt:lpstr>Гас — горюча рідина, продукт перегонки нафти. Слово „гас” в українській мові походить від скороченого англійського „gas-oil” (буквально – „світильногазова нафта”). У багатьох європейських мовах цей термін йде від „kerosine” А. Ґеснера (освітлювального олію, уперше отриманого з вугілля й запатентованого у США 1854 р.), етимологія якого пов’язана з грецьким коренем „kerós”, тобто „віск”. Безбарвна або жовтувата рідина. Википає в інтервалі т-р 110—320°С. Густина  0,75—0,78. Теплота згорання бл. 43 МДж/кг. Містить від 9 до 16 атомів Карбону Застосовують як пальне,розчинник, реагент при збагачені корисних копалин, сировина нафтопереробної промисловості. Освітлювальний гас не містить насичених вуглеводнів, вміст сірки в ньому не перевищує 0,1 %. Відсульфований гас отримують обробкою звичайного гасу сірчаною кислотою при температурі 70 – 80 °C. Після сульфування і промивки гасу водою в ньому залишається деяка кількість сульфокислот (R – SO2 – OH). </vt:lpstr>
      <vt:lpstr>Газойль</vt:lpstr>
      <vt:lpstr>Слайд 10</vt:lpstr>
      <vt:lpstr>Мазут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12</cp:revision>
  <dcterms:modified xsi:type="dcterms:W3CDTF">2014-12-16T20:49:50Z</dcterms:modified>
</cp:coreProperties>
</file>