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-609600" y="4419600"/>
            <a:ext cx="9525000" cy="2212975"/>
          </a:xfrm>
        </p:spPr>
        <p:txBody>
          <a:bodyPr>
            <a:prstTxWarp prst="textCanDown">
              <a:avLst/>
            </a:prstTxWarp>
            <a:noAutofit/>
          </a:bodyPr>
          <a:lstStyle/>
          <a:p>
            <a:r>
              <a:rPr lang="uk-UA" sz="12000" cap="none" dirty="0" smtClean="0">
                <a:ln w="381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Акрил</a:t>
            </a:r>
            <a:endParaRPr lang="uk-UA" sz="12000" cap="none" dirty="0">
              <a:ln w="381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Tm="10000">
    <p:wipe dir="d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791200"/>
            <a:ext cx="8458200" cy="838200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FF0000"/>
                </a:solidFill>
              </a:rPr>
              <a:t>Історія відкриття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57200" y="228600"/>
            <a:ext cx="4800600" cy="5943600"/>
          </a:xfrm>
        </p:spPr>
        <p:txBody>
          <a:bodyPr>
            <a:normAutofit/>
          </a:bodyPr>
          <a:lstStyle/>
          <a:p>
            <a:r>
              <a:rPr lang="uk-UA" sz="1600" i="1" dirty="0" smtClean="0">
                <a:latin typeface="Arial Black" pitchFamily="34" charset="0"/>
              </a:rPr>
              <a:t>Акрил - розмовна назва полімерів на основі похідних акрилової та </a:t>
            </a:r>
            <a:r>
              <a:rPr lang="uk-UA" sz="1600" i="1" dirty="0" err="1" smtClean="0">
                <a:latin typeface="Arial Black" pitchFamily="34" charset="0"/>
              </a:rPr>
              <a:t>метакрилової</a:t>
            </a:r>
            <a:r>
              <a:rPr lang="uk-UA" sz="1600" i="1" dirty="0" smtClean="0">
                <a:latin typeface="Arial Black" pitchFamily="34" charset="0"/>
              </a:rPr>
              <a:t> кислот і полімерних композицій з них.</a:t>
            </a:r>
          </a:p>
          <a:p>
            <a:r>
              <a:rPr lang="uk-UA" dirty="0" smtClean="0"/>
              <a:t>    </a:t>
            </a:r>
          </a:p>
          <a:p>
            <a:r>
              <a:rPr lang="uk-UA" sz="2000" dirty="0" smtClean="0"/>
              <a:t>   </a:t>
            </a:r>
            <a:r>
              <a:rPr lang="uk-UA" sz="2000" dirty="0" smtClean="0">
                <a:latin typeface="Courier New" pitchFamily="49" charset="0"/>
                <a:cs typeface="Courier New" pitchFamily="49" charset="0"/>
              </a:rPr>
              <a:t>Родоначальник акрилів - </a:t>
            </a:r>
            <a:r>
              <a:rPr lang="uk-UA" sz="2000" dirty="0" err="1" smtClean="0">
                <a:latin typeface="Courier New" pitchFamily="49" charset="0"/>
                <a:cs typeface="Courier New" pitchFamily="49" charset="0"/>
              </a:rPr>
              <a:t>поліметилметакрилат</a:t>
            </a:r>
            <a:r>
              <a:rPr lang="uk-UA" sz="2000" dirty="0" smtClean="0">
                <a:latin typeface="Courier New" pitchFamily="49" charset="0"/>
                <a:cs typeface="Courier New" pitchFamily="49" charset="0"/>
              </a:rPr>
              <a:t> - був винайдений німецькими хіміками в 1930-х роках. Він розроблявся як альтернатива склу та отримав відповідну назву - «органічне скло». Оргскло прозоре як справжнє скло, але на відміну від нього воно легке, конструктивно міцне, має низьку теплопровідність і пропускає ультрафіолетові промені.</a:t>
            </a:r>
          </a:p>
          <a:p>
            <a:endParaRPr lang="uk-UA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57800" y="609600"/>
            <a:ext cx="3657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</a:t>
            </a:r>
          </a:p>
        </p:txBody>
      </p:sp>
      <p:pic>
        <p:nvPicPr>
          <p:cNvPr id="6" name="Рисунок 5" descr="fa0f8d75cf6fb8321c7fa6f38a2c72f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762000"/>
            <a:ext cx="3962400" cy="5029200"/>
          </a:xfrm>
          <a:prstGeom prst="rect">
            <a:avLst/>
          </a:prstGeom>
        </p:spPr>
      </p:pic>
    </p:spTree>
  </p:cSld>
  <p:clrMapOvr>
    <a:masterClrMapping/>
  </p:clrMapOvr>
  <p:transition spd="slow" advTm="15000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4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rgbClr val="7030A0"/>
                </a:solidFill>
                <a:latin typeface="Arial Black" pitchFamily="34" charset="0"/>
              </a:rPr>
              <a:t>Формула</a:t>
            </a:r>
            <a:endParaRPr lang="uk-UA" sz="66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5" name="Содержимое 4" descr="3300eaed29288f08ba641c8ffaf04624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609600" y="3276600"/>
            <a:ext cx="3733800" cy="27432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6800" y="1447800"/>
            <a:ext cx="7924800" cy="4876800"/>
          </a:xfrm>
        </p:spPr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4000" b="1" dirty="0" smtClean="0">
                <a:latin typeface="Arial Black" pitchFamily="34" charset="0"/>
              </a:rPr>
              <a:t>СН2=СН−СООН</a:t>
            </a:r>
            <a:endParaRPr lang="uk-UA" sz="4000" b="1" dirty="0">
              <a:latin typeface="Arial Black" pitchFamily="34" charset="0"/>
            </a:endParaRPr>
          </a:p>
        </p:txBody>
      </p:sp>
      <p:pic>
        <p:nvPicPr>
          <p:cNvPr id="6" name="Рисунок 5" descr="800px-Acrylic-acid-from-xtal-3D-ball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3124200"/>
            <a:ext cx="3962400" cy="2971800"/>
          </a:xfrm>
          <a:prstGeom prst="rect">
            <a:avLst/>
          </a:prstGeom>
        </p:spPr>
      </p:pic>
    </p:spTree>
  </p:cSld>
  <p:clrMapOvr>
    <a:masterClrMapping/>
  </p:clrMapOvr>
  <p:transition spd="slow" advTm="10000">
    <p:split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Виробництво акрилу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76800" y="1371600"/>
            <a:ext cx="4038600" cy="492283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5100" b="1" dirty="0" smtClean="0">
                <a:solidFill>
                  <a:srgbClr val="FF0000"/>
                </a:solidFill>
              </a:rPr>
              <a:t>Оргскло </a:t>
            </a:r>
            <a:r>
              <a:rPr lang="uk-UA" sz="5100" b="1" dirty="0" smtClean="0"/>
              <a:t>  </a:t>
            </a:r>
          </a:p>
          <a:p>
            <a:pPr>
              <a:buNone/>
            </a:pPr>
            <a:r>
              <a:rPr lang="uk-UA" dirty="0" smtClean="0"/>
              <a:t>     Оргскло отримують двома способами: екструзією і литтям. </a:t>
            </a:r>
            <a:r>
              <a:rPr lang="uk-UA" dirty="0" err="1" smtClean="0"/>
              <a:t>Екструзійне</a:t>
            </a:r>
            <a:r>
              <a:rPr lang="uk-UA" dirty="0" smtClean="0"/>
              <a:t> оргскло - отримують методом безперервної екструзії розплавленої маси гранульованого ПММА через щілинну головку з наступним охолодженням і різкою по заданих розмірах. Блочне (рос."</a:t>
            </a:r>
            <a:r>
              <a:rPr lang="uk-UA" dirty="0" err="1" smtClean="0"/>
              <a:t>литьевое</a:t>
            </a:r>
            <a:r>
              <a:rPr lang="uk-UA" dirty="0" smtClean="0"/>
              <a:t>"</a:t>
            </a:r>
            <a:r>
              <a:rPr lang="en-US" dirty="0" smtClean="0"/>
              <a:t>) - </a:t>
            </a:r>
            <a:r>
              <a:rPr lang="uk-UA" dirty="0" smtClean="0"/>
              <a:t>отримують методом заливки мономеру ММА між двома плоскими стеклами з подальшою його полімеризацією до твердого стану.</a:t>
            </a:r>
            <a:endParaRPr lang="uk-UA" dirty="0"/>
          </a:p>
        </p:txBody>
      </p:sp>
      <p:pic>
        <p:nvPicPr>
          <p:cNvPr id="4" name="Рисунок 3" descr="Acrylic-Color-Bo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905000"/>
            <a:ext cx="4495800" cy="3898900"/>
          </a:xfrm>
          <a:prstGeom prst="rect">
            <a:avLst/>
          </a:prstGeom>
        </p:spPr>
      </p:pic>
    </p:spTree>
  </p:cSld>
  <p:clrMapOvr>
    <a:masterClrMapping/>
  </p:clrMapOvr>
  <p:transition spd="slow" advTm="15000">
    <p:strips dir="ld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6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/>
              <a:t>Виробництво акрилу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3900" b="1" dirty="0" smtClean="0"/>
              <a:t> </a:t>
            </a:r>
            <a:r>
              <a:rPr lang="uk-UA" sz="3900" b="1" dirty="0" smtClean="0">
                <a:solidFill>
                  <a:srgbClr val="CC0000"/>
                </a:solidFill>
              </a:rPr>
              <a:t>Акрилове волокно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  Виробництво структур волокон складається з наступних основних технологічних операцій: отримання полімеру, формування волокна мокрим або сухим методом і регенерація розчинника (здебільшого </a:t>
            </a:r>
            <a:r>
              <a:rPr lang="uk-UA" dirty="0" err="1" smtClean="0">
                <a:solidFill>
                  <a:srgbClr val="002060"/>
                </a:solidFill>
              </a:rPr>
              <a:t>диметилформаміду</a:t>
            </a:r>
            <a:r>
              <a:rPr lang="uk-UA" dirty="0" smtClean="0">
                <a:solidFill>
                  <a:srgbClr val="002060"/>
                </a:solidFill>
              </a:rPr>
              <a:t> і </a:t>
            </a:r>
            <a:r>
              <a:rPr lang="uk-UA" dirty="0" err="1" smtClean="0">
                <a:solidFill>
                  <a:srgbClr val="002060"/>
                </a:solidFill>
              </a:rPr>
              <a:t>диметилацетаміду</a:t>
            </a:r>
            <a:r>
              <a:rPr lang="uk-UA" dirty="0" smtClean="0">
                <a:solidFill>
                  <a:srgbClr val="002060"/>
                </a:solidFill>
              </a:rPr>
              <a:t>).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5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724400" y="3962400"/>
            <a:ext cx="3886200" cy="2703984"/>
          </a:xfrm>
        </p:spPr>
      </p:pic>
      <p:pic>
        <p:nvPicPr>
          <p:cNvPr id="6" name="Рисунок 5" descr="800px-Hanfstenge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8200" y="1295400"/>
            <a:ext cx="3993776" cy="2514600"/>
          </a:xfrm>
          <a:prstGeom prst="rect">
            <a:avLst/>
          </a:prstGeom>
        </p:spPr>
      </p:pic>
    </p:spTree>
  </p:cSld>
  <p:clrMapOvr>
    <a:masterClrMapping/>
  </p:clrMapOvr>
  <p:transition spd="slow" advTm="15000">
    <p:comb dir="vert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76200"/>
          </a:xfrm>
        </p:spPr>
        <p:txBody>
          <a:bodyPr>
            <a:normAutofit fontScale="90000"/>
          </a:bodyPr>
          <a:lstStyle/>
          <a:p>
            <a:pPr algn="r"/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038600"/>
            <a:ext cx="8839200" cy="2286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/>
              <a:t>   Так як акрил простий у догляді, стійкий до побутових кислот і розчинників, на ньому не розмножуються бактерії, він найчастіше використовується для виробництва сантехніки, фарб, герметиків, а також кухонних стільниць, мийок  тощо.</a:t>
            </a:r>
            <a:endParaRPr lang="uk-UA" dirty="0"/>
          </a:p>
        </p:txBody>
      </p:sp>
      <p:pic>
        <p:nvPicPr>
          <p:cNvPr id="5" name="Содержимое 4" descr="mats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04800" y="1371600"/>
            <a:ext cx="4139514" cy="2286000"/>
          </a:xfrm>
        </p:spPr>
      </p:pic>
      <p:pic>
        <p:nvPicPr>
          <p:cNvPr id="6" name="Рисунок 5" descr="5_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228600"/>
            <a:ext cx="4114800" cy="2438400"/>
          </a:xfrm>
          <a:prstGeom prst="rect">
            <a:avLst/>
          </a:prstGeom>
        </p:spPr>
      </p:pic>
    </p:spTree>
  </p:cSld>
  <p:clrMapOvr>
    <a:masterClrMapping/>
  </p:clrMapOvr>
  <p:transition spd="slow" advTm="20000">
    <p:newsflash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301</TotalTime>
  <Words>216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 Акрил</vt:lpstr>
      <vt:lpstr>Історія відкриття </vt:lpstr>
      <vt:lpstr>Формула</vt:lpstr>
      <vt:lpstr>Виробництво акрилу</vt:lpstr>
      <vt:lpstr>Виробництво акрилу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Акріл</dc:title>
  <dc:creator>Жека</dc:creator>
  <cp:lastModifiedBy>Пользователь</cp:lastModifiedBy>
  <cp:revision>20</cp:revision>
  <dcterms:created xsi:type="dcterms:W3CDTF">2014-03-26T17:58:34Z</dcterms:created>
  <dcterms:modified xsi:type="dcterms:W3CDTF">2014-04-07T19:22:28Z</dcterms:modified>
</cp:coreProperties>
</file>