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1"/>
  </p:notesMasterIdLst>
  <p:sldIdLst>
    <p:sldId id="256" r:id="rId2"/>
    <p:sldId id="258" r:id="rId3"/>
    <p:sldId id="257" r:id="rId4"/>
    <p:sldId id="262" r:id="rId5"/>
    <p:sldId id="263" r:id="rId6"/>
    <p:sldId id="261" r:id="rId7"/>
    <p:sldId id="260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19" autoAdjust="0"/>
    <p:restoredTop sz="94660"/>
  </p:normalViewPr>
  <p:slideViewPr>
    <p:cSldViewPr>
      <p:cViewPr varScale="1">
        <p:scale>
          <a:sx n="68" d="100"/>
          <a:sy n="68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D4FC540-1DFE-4894-8DDE-F1C297C9BC0A}" type="doc">
      <dgm:prSet loTypeId="urn:microsoft.com/office/officeart/2005/8/layout/chevron2" loCatId="process" qsTypeId="urn:microsoft.com/office/officeart/2005/8/quickstyle/simple1#2" qsCatId="simple" csTypeId="urn:microsoft.com/office/officeart/2005/8/colors/accent1_2#2" csCatId="accent1" phldr="1"/>
      <dgm:spPr/>
      <dgm:t>
        <a:bodyPr/>
        <a:lstStyle/>
        <a:p>
          <a:endParaRPr lang="ru-RU"/>
        </a:p>
      </dgm:t>
    </dgm:pt>
    <dgm:pt modelId="{4D9DDFC8-817D-44C7-8E24-1155B2F8E594}">
      <dgm:prSet custT="1"/>
      <dgm:spPr/>
      <dgm:t>
        <a:bodyPr/>
        <a:lstStyle/>
        <a:p>
          <a:pPr rtl="0"/>
          <a:r>
            <a:rPr lang="en-US" sz="4000" b="1" i="1" dirty="0" smtClean="0">
              <a:solidFill>
                <a:schemeClr val="bg1">
                  <a:lumMod val="95000"/>
                  <a:lumOff val="5000"/>
                </a:schemeClr>
              </a:solidFill>
            </a:rPr>
            <a:t>SiO</a:t>
          </a:r>
          <a:r>
            <a:rPr lang="en-US" sz="4000" b="1" i="1" baseline="-25000" dirty="0" smtClean="0">
              <a:solidFill>
                <a:schemeClr val="bg1">
                  <a:lumMod val="95000"/>
                  <a:lumOff val="5000"/>
                </a:schemeClr>
              </a:solidFill>
            </a:rPr>
            <a:t>2</a:t>
          </a:r>
          <a:endParaRPr lang="ru-RU" sz="4000" dirty="0">
            <a:solidFill>
              <a:schemeClr val="bg1">
                <a:lumMod val="95000"/>
                <a:lumOff val="5000"/>
              </a:schemeClr>
            </a:solidFill>
          </a:endParaRPr>
        </a:p>
      </dgm:t>
    </dgm:pt>
    <dgm:pt modelId="{86B4C928-83B3-42B7-B1BC-993FACA6AB13}" type="parTrans" cxnId="{8CEF3EC1-7ED6-41F3-A12F-41F7548758E1}">
      <dgm:prSet/>
      <dgm:spPr/>
      <dgm:t>
        <a:bodyPr/>
        <a:lstStyle/>
        <a:p>
          <a:endParaRPr lang="ru-RU"/>
        </a:p>
      </dgm:t>
    </dgm:pt>
    <dgm:pt modelId="{43A3BDAA-BED0-4A90-A2F1-A5EA976D886A}" type="sibTrans" cxnId="{8CEF3EC1-7ED6-41F3-A12F-41F7548758E1}">
      <dgm:prSet/>
      <dgm:spPr/>
      <dgm:t>
        <a:bodyPr/>
        <a:lstStyle/>
        <a:p>
          <a:endParaRPr lang="ru-RU"/>
        </a:p>
      </dgm:t>
    </dgm:pt>
    <dgm:pt modelId="{1968A062-2C45-490D-B708-B4818279283F}">
      <dgm:prSet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uk-UA" b="1" dirty="0" smtClean="0">
              <a:solidFill>
                <a:schemeClr val="accent5">
                  <a:lumMod val="50000"/>
                </a:schemeClr>
              </a:solidFill>
            </a:rPr>
            <a:t>в природі існує у вигляді</a:t>
          </a:r>
          <a:endParaRPr lang="ru-RU" b="1" dirty="0">
            <a:solidFill>
              <a:schemeClr val="accent5">
                <a:lumMod val="50000"/>
              </a:schemeClr>
            </a:solidFill>
          </a:endParaRPr>
        </a:p>
      </dgm:t>
    </dgm:pt>
    <dgm:pt modelId="{65E7A06D-2175-4F6F-B04B-3EB0BCABE7F2}" type="parTrans" cxnId="{3E944781-12F0-4A08-8212-9FABC0BD1109}">
      <dgm:prSet/>
      <dgm:spPr/>
      <dgm:t>
        <a:bodyPr/>
        <a:lstStyle/>
        <a:p>
          <a:endParaRPr lang="ru-RU"/>
        </a:p>
      </dgm:t>
    </dgm:pt>
    <dgm:pt modelId="{62F529A4-80B8-411C-BDFC-FDA4E088E656}" type="sibTrans" cxnId="{3E944781-12F0-4A08-8212-9FABC0BD1109}">
      <dgm:prSet/>
      <dgm:spPr/>
      <dgm:t>
        <a:bodyPr/>
        <a:lstStyle/>
        <a:p>
          <a:endParaRPr lang="ru-RU"/>
        </a:p>
      </dgm:t>
    </dgm:pt>
    <dgm:pt modelId="{B6317C52-4AED-4025-9D7D-68DAB040E2CA}" type="pres">
      <dgm:prSet presAssocID="{AD4FC540-1DFE-4894-8DDE-F1C297C9BC0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D5AAEB3-D6CA-42BA-A57F-A8D75764FB67}" type="pres">
      <dgm:prSet presAssocID="{4D9DDFC8-817D-44C7-8E24-1155B2F8E594}" presName="composite" presStyleCnt="0"/>
      <dgm:spPr/>
    </dgm:pt>
    <dgm:pt modelId="{4ED8ED7B-7629-46BC-8684-A5AC79B72719}" type="pres">
      <dgm:prSet presAssocID="{4D9DDFC8-817D-44C7-8E24-1155B2F8E594}" presName="parentText" presStyleLbl="alignNode1" presStyleIdx="0" presStyleCnt="1" custScaleX="233972" custScaleY="10019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08699B-4463-4656-9153-6CEAFC4C2567}" type="pres">
      <dgm:prSet presAssocID="{4D9DDFC8-817D-44C7-8E24-1155B2F8E594}" presName="descendantText" presStyleLbl="alignAcc1" presStyleIdx="0" presStyleCnt="1" custScaleX="819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E944781-12F0-4A08-8212-9FABC0BD1109}" srcId="{4D9DDFC8-817D-44C7-8E24-1155B2F8E594}" destId="{1968A062-2C45-490D-B708-B4818279283F}" srcOrd="0" destOrd="0" parTransId="{65E7A06D-2175-4F6F-B04B-3EB0BCABE7F2}" sibTransId="{62F529A4-80B8-411C-BDFC-FDA4E088E656}"/>
    <dgm:cxn modelId="{38847757-2819-42B9-B77E-ADB729C94120}" type="presOf" srcId="{4D9DDFC8-817D-44C7-8E24-1155B2F8E594}" destId="{4ED8ED7B-7629-46BC-8684-A5AC79B72719}" srcOrd="0" destOrd="0" presId="urn:microsoft.com/office/officeart/2005/8/layout/chevron2"/>
    <dgm:cxn modelId="{8CEF3EC1-7ED6-41F3-A12F-41F7548758E1}" srcId="{AD4FC540-1DFE-4894-8DDE-F1C297C9BC0A}" destId="{4D9DDFC8-817D-44C7-8E24-1155B2F8E594}" srcOrd="0" destOrd="0" parTransId="{86B4C928-83B3-42B7-B1BC-993FACA6AB13}" sibTransId="{43A3BDAA-BED0-4A90-A2F1-A5EA976D886A}"/>
    <dgm:cxn modelId="{23786AEB-B0E3-4EFF-ADED-BD2695818395}" type="presOf" srcId="{AD4FC540-1DFE-4894-8DDE-F1C297C9BC0A}" destId="{B6317C52-4AED-4025-9D7D-68DAB040E2CA}" srcOrd="0" destOrd="0" presId="urn:microsoft.com/office/officeart/2005/8/layout/chevron2"/>
    <dgm:cxn modelId="{AF887513-188C-48D9-8089-321A1F01E5C4}" type="presOf" srcId="{1968A062-2C45-490D-B708-B4818279283F}" destId="{3808699B-4463-4656-9153-6CEAFC4C2567}" srcOrd="0" destOrd="0" presId="urn:microsoft.com/office/officeart/2005/8/layout/chevron2"/>
    <dgm:cxn modelId="{48052320-51B4-4BDD-977F-AD280301A1A1}" type="presParOf" srcId="{B6317C52-4AED-4025-9D7D-68DAB040E2CA}" destId="{8D5AAEB3-D6CA-42BA-A57F-A8D75764FB67}" srcOrd="0" destOrd="0" presId="urn:microsoft.com/office/officeart/2005/8/layout/chevron2"/>
    <dgm:cxn modelId="{7011847D-8547-407A-9C37-B8CDED5B4FAE}" type="presParOf" srcId="{8D5AAEB3-D6CA-42BA-A57F-A8D75764FB67}" destId="{4ED8ED7B-7629-46BC-8684-A5AC79B72719}" srcOrd="0" destOrd="0" presId="urn:microsoft.com/office/officeart/2005/8/layout/chevron2"/>
    <dgm:cxn modelId="{9DCA89BA-B73D-4FF2-86DF-49515B2BBD2C}" type="presParOf" srcId="{8D5AAEB3-D6CA-42BA-A57F-A8D75764FB67}" destId="{3808699B-4463-4656-9153-6CEAFC4C256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6397FE1-E74F-4868-BD1B-7E2FA49045DD}" type="doc">
      <dgm:prSet loTypeId="urn:microsoft.com/office/officeart/2005/8/layout/target1" loCatId="relationship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ru-RU"/>
        </a:p>
      </dgm:t>
    </dgm:pt>
    <dgm:pt modelId="{D1C29286-5638-4B3F-8D97-C938AA79CC28}">
      <dgm:prSet custT="1"/>
      <dgm:spPr/>
      <dgm:t>
        <a:bodyPr/>
        <a:lstStyle/>
        <a:p>
          <a:pPr rtl="0"/>
          <a:r>
            <a:rPr lang="uk-UA" sz="2000" b="1" dirty="0" smtClean="0">
              <a:solidFill>
                <a:schemeClr val="bg1">
                  <a:lumMod val="95000"/>
                  <a:lumOff val="5000"/>
                </a:schemeClr>
              </a:solidFill>
            </a:rPr>
            <a:t>26,6%</a:t>
          </a:r>
          <a:endParaRPr lang="ru-RU" sz="2000" b="1" dirty="0">
            <a:solidFill>
              <a:schemeClr val="bg1">
                <a:lumMod val="95000"/>
                <a:lumOff val="5000"/>
              </a:schemeClr>
            </a:solidFill>
          </a:endParaRPr>
        </a:p>
      </dgm:t>
    </dgm:pt>
    <dgm:pt modelId="{DC4BF58B-8758-45DC-85CF-9C516BF28A24}" type="parTrans" cxnId="{3D0F3582-3398-415B-87B9-FCFF76024204}">
      <dgm:prSet/>
      <dgm:spPr/>
      <dgm:t>
        <a:bodyPr/>
        <a:lstStyle/>
        <a:p>
          <a:endParaRPr lang="ru-RU"/>
        </a:p>
      </dgm:t>
    </dgm:pt>
    <dgm:pt modelId="{7D76462C-F61F-4AFC-A270-EA70F5678458}" type="sibTrans" cxnId="{3D0F3582-3398-415B-87B9-FCFF76024204}">
      <dgm:prSet/>
      <dgm:spPr/>
      <dgm:t>
        <a:bodyPr/>
        <a:lstStyle/>
        <a:p>
          <a:endParaRPr lang="ru-RU"/>
        </a:p>
      </dgm:t>
    </dgm:pt>
    <dgm:pt modelId="{ACD988DE-5EB1-44C3-8EBE-A7F3A29D77FE}" type="pres">
      <dgm:prSet presAssocID="{56397FE1-E74F-4868-BD1B-7E2FA49045DD}" presName="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A3FCD36-97CF-4521-AC6A-154786FFD4B7}" type="pres">
      <dgm:prSet presAssocID="{D1C29286-5638-4B3F-8D97-C938AA79CC28}" presName="circle1" presStyleLbl="lnNode1" presStyleIdx="0" presStyleCnt="1" custScaleX="166667" custScaleY="137574" custLinFactNeighborX="-49985" custLinFactNeighborY="1058"/>
      <dgm:spPr/>
    </dgm:pt>
    <dgm:pt modelId="{69039C62-1447-499D-8090-2C831D04D0A4}" type="pres">
      <dgm:prSet presAssocID="{D1C29286-5638-4B3F-8D97-C938AA79CC28}" presName="text1" presStyleLbl="revTx" presStyleIdx="0" presStyleCnt="1" custScaleX="254818" custLinFactNeighborX="56487" custLinFactNeighborY="-162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E5F3C0-5555-411F-8B19-DDB792D31164}" type="pres">
      <dgm:prSet presAssocID="{D1C29286-5638-4B3F-8D97-C938AA79CC28}" presName="line1" presStyleLbl="callout" presStyleIdx="0" presStyleCnt="2"/>
      <dgm:spPr/>
    </dgm:pt>
    <dgm:pt modelId="{58AA5A95-DCC6-4BC8-B587-C3071BDD5F02}" type="pres">
      <dgm:prSet presAssocID="{D1C29286-5638-4B3F-8D97-C938AA79CC28}" presName="d1" presStyleLbl="callout" presStyleIdx="1" presStyleCnt="2"/>
      <dgm:spPr/>
    </dgm:pt>
  </dgm:ptLst>
  <dgm:cxnLst>
    <dgm:cxn modelId="{7394B269-3B2B-4221-AA47-7218F09EA8D9}" type="presOf" srcId="{56397FE1-E74F-4868-BD1B-7E2FA49045DD}" destId="{ACD988DE-5EB1-44C3-8EBE-A7F3A29D77FE}" srcOrd="0" destOrd="0" presId="urn:microsoft.com/office/officeart/2005/8/layout/target1"/>
    <dgm:cxn modelId="{BDFCEFC4-E579-4CAC-A21A-250BAFD5F8FC}" type="presOf" srcId="{D1C29286-5638-4B3F-8D97-C938AA79CC28}" destId="{69039C62-1447-499D-8090-2C831D04D0A4}" srcOrd="0" destOrd="0" presId="urn:microsoft.com/office/officeart/2005/8/layout/target1"/>
    <dgm:cxn modelId="{3D0F3582-3398-415B-87B9-FCFF76024204}" srcId="{56397FE1-E74F-4868-BD1B-7E2FA49045DD}" destId="{D1C29286-5638-4B3F-8D97-C938AA79CC28}" srcOrd="0" destOrd="0" parTransId="{DC4BF58B-8758-45DC-85CF-9C516BF28A24}" sibTransId="{7D76462C-F61F-4AFC-A270-EA70F5678458}"/>
    <dgm:cxn modelId="{9C4F5072-293E-466B-B782-A86317873AFF}" type="presParOf" srcId="{ACD988DE-5EB1-44C3-8EBE-A7F3A29D77FE}" destId="{5A3FCD36-97CF-4521-AC6A-154786FFD4B7}" srcOrd="0" destOrd="0" presId="urn:microsoft.com/office/officeart/2005/8/layout/target1"/>
    <dgm:cxn modelId="{304BF8F5-D1CD-4099-8B44-9F8F063ADCC1}" type="presParOf" srcId="{ACD988DE-5EB1-44C3-8EBE-A7F3A29D77FE}" destId="{69039C62-1447-499D-8090-2C831D04D0A4}" srcOrd="1" destOrd="0" presId="urn:microsoft.com/office/officeart/2005/8/layout/target1"/>
    <dgm:cxn modelId="{731961A9-0668-4DE3-852D-2429D8651AEF}" type="presParOf" srcId="{ACD988DE-5EB1-44C3-8EBE-A7F3A29D77FE}" destId="{9EE5F3C0-5555-411F-8B19-DDB792D31164}" srcOrd="2" destOrd="0" presId="urn:microsoft.com/office/officeart/2005/8/layout/target1"/>
    <dgm:cxn modelId="{AA6EBAF4-5A4D-4CFF-9B1A-751482B2F1AC}" type="presParOf" srcId="{ACD988DE-5EB1-44C3-8EBE-A7F3A29D77FE}" destId="{58AA5A95-DCC6-4BC8-B587-C3071BDD5F02}" srcOrd="3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6397FE1-E74F-4868-BD1B-7E2FA49045DD}" type="doc">
      <dgm:prSet loTypeId="urn:microsoft.com/office/officeart/2005/8/layout/target1" loCatId="relationship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ru-RU"/>
        </a:p>
      </dgm:t>
    </dgm:pt>
    <dgm:pt modelId="{D1C29286-5638-4B3F-8D97-C938AA79CC28}">
      <dgm:prSet custT="1"/>
      <dgm:spPr/>
      <dgm:t>
        <a:bodyPr/>
        <a:lstStyle/>
        <a:p>
          <a:pPr rtl="0"/>
          <a:r>
            <a:rPr lang="uk-UA" sz="2000" b="1" dirty="0" smtClean="0">
              <a:solidFill>
                <a:schemeClr val="bg1">
                  <a:lumMod val="95000"/>
                  <a:lumOff val="5000"/>
                </a:schemeClr>
              </a:solidFill>
            </a:rPr>
            <a:t>26,6%</a:t>
          </a:r>
          <a:endParaRPr lang="ru-RU" sz="2000" b="1" dirty="0">
            <a:solidFill>
              <a:schemeClr val="bg1">
                <a:lumMod val="95000"/>
                <a:lumOff val="5000"/>
              </a:schemeClr>
            </a:solidFill>
          </a:endParaRPr>
        </a:p>
      </dgm:t>
    </dgm:pt>
    <dgm:pt modelId="{DC4BF58B-8758-45DC-85CF-9C516BF28A24}" type="parTrans" cxnId="{3D0F3582-3398-415B-87B9-FCFF76024204}">
      <dgm:prSet/>
      <dgm:spPr/>
      <dgm:t>
        <a:bodyPr/>
        <a:lstStyle/>
        <a:p>
          <a:endParaRPr lang="ru-RU"/>
        </a:p>
      </dgm:t>
    </dgm:pt>
    <dgm:pt modelId="{7D76462C-F61F-4AFC-A270-EA70F5678458}" type="sibTrans" cxnId="{3D0F3582-3398-415B-87B9-FCFF76024204}">
      <dgm:prSet/>
      <dgm:spPr/>
      <dgm:t>
        <a:bodyPr/>
        <a:lstStyle/>
        <a:p>
          <a:endParaRPr lang="ru-RU"/>
        </a:p>
      </dgm:t>
    </dgm:pt>
    <dgm:pt modelId="{ACD988DE-5EB1-44C3-8EBE-A7F3A29D77FE}" type="pres">
      <dgm:prSet presAssocID="{56397FE1-E74F-4868-BD1B-7E2FA49045DD}" presName="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A3FCD36-97CF-4521-AC6A-154786FFD4B7}" type="pres">
      <dgm:prSet presAssocID="{D1C29286-5638-4B3F-8D97-C938AA79CC28}" presName="circle1" presStyleLbl="lnNode1" presStyleIdx="0" presStyleCnt="1" custScaleX="166667" custScaleY="137574" custLinFactNeighborX="-49985" custLinFactNeighborY="1058"/>
      <dgm:spPr/>
    </dgm:pt>
    <dgm:pt modelId="{69039C62-1447-499D-8090-2C831D04D0A4}" type="pres">
      <dgm:prSet presAssocID="{D1C29286-5638-4B3F-8D97-C938AA79CC28}" presName="text1" presStyleLbl="revTx" presStyleIdx="0" presStyleCnt="1" custScaleX="254818" custLinFactNeighborX="56487" custLinFactNeighborY="-162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E5F3C0-5555-411F-8B19-DDB792D31164}" type="pres">
      <dgm:prSet presAssocID="{D1C29286-5638-4B3F-8D97-C938AA79CC28}" presName="line1" presStyleLbl="callout" presStyleIdx="0" presStyleCnt="2"/>
      <dgm:spPr/>
    </dgm:pt>
    <dgm:pt modelId="{58AA5A95-DCC6-4BC8-B587-C3071BDD5F02}" type="pres">
      <dgm:prSet presAssocID="{D1C29286-5638-4B3F-8D97-C938AA79CC28}" presName="d1" presStyleLbl="callout" presStyleIdx="1" presStyleCnt="2"/>
      <dgm:spPr/>
    </dgm:pt>
  </dgm:ptLst>
  <dgm:cxnLst>
    <dgm:cxn modelId="{7394B269-3B2B-4221-AA47-7218F09EA8D9}" type="presOf" srcId="{56397FE1-E74F-4868-BD1B-7E2FA49045DD}" destId="{ACD988DE-5EB1-44C3-8EBE-A7F3A29D77FE}" srcOrd="0" destOrd="0" presId="urn:microsoft.com/office/officeart/2005/8/layout/target1"/>
    <dgm:cxn modelId="{BDFCEFC4-E579-4CAC-A21A-250BAFD5F8FC}" type="presOf" srcId="{D1C29286-5638-4B3F-8D97-C938AA79CC28}" destId="{69039C62-1447-499D-8090-2C831D04D0A4}" srcOrd="0" destOrd="0" presId="urn:microsoft.com/office/officeart/2005/8/layout/target1"/>
    <dgm:cxn modelId="{3D0F3582-3398-415B-87B9-FCFF76024204}" srcId="{56397FE1-E74F-4868-BD1B-7E2FA49045DD}" destId="{D1C29286-5638-4B3F-8D97-C938AA79CC28}" srcOrd="0" destOrd="0" parTransId="{DC4BF58B-8758-45DC-85CF-9C516BF28A24}" sibTransId="{7D76462C-F61F-4AFC-A270-EA70F5678458}"/>
    <dgm:cxn modelId="{9C4F5072-293E-466B-B782-A86317873AFF}" type="presParOf" srcId="{ACD988DE-5EB1-44C3-8EBE-A7F3A29D77FE}" destId="{5A3FCD36-97CF-4521-AC6A-154786FFD4B7}" srcOrd="0" destOrd="0" presId="urn:microsoft.com/office/officeart/2005/8/layout/target1"/>
    <dgm:cxn modelId="{304BF8F5-D1CD-4099-8B44-9F8F063ADCC1}" type="presParOf" srcId="{ACD988DE-5EB1-44C3-8EBE-A7F3A29D77FE}" destId="{69039C62-1447-499D-8090-2C831D04D0A4}" srcOrd="1" destOrd="0" presId="urn:microsoft.com/office/officeart/2005/8/layout/target1"/>
    <dgm:cxn modelId="{731961A9-0668-4DE3-852D-2429D8651AEF}" type="presParOf" srcId="{ACD988DE-5EB1-44C3-8EBE-A7F3A29D77FE}" destId="{9EE5F3C0-5555-411F-8B19-DDB792D31164}" srcOrd="2" destOrd="0" presId="urn:microsoft.com/office/officeart/2005/8/layout/target1"/>
    <dgm:cxn modelId="{AA6EBAF4-5A4D-4CFF-9B1A-751482B2F1AC}" type="presParOf" srcId="{ACD988DE-5EB1-44C3-8EBE-A7F3A29D77FE}" destId="{58AA5A95-DCC6-4BC8-B587-C3071BDD5F02}" srcOrd="3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D8ED7B-7629-46BC-8684-A5AC79B72719}">
      <dsp:nvSpPr>
        <dsp:cNvPr id="0" name=""/>
        <dsp:cNvSpPr/>
      </dsp:nvSpPr>
      <dsp:spPr>
        <a:xfrm rot="5400000">
          <a:off x="714230" y="-379967"/>
          <a:ext cx="1199304" cy="196026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b="1" i="1" kern="1200" dirty="0" smtClean="0">
              <a:solidFill>
                <a:schemeClr val="bg1">
                  <a:lumMod val="95000"/>
                  <a:lumOff val="5000"/>
                </a:schemeClr>
              </a:solidFill>
            </a:rPr>
            <a:t>SiO</a:t>
          </a:r>
          <a:r>
            <a:rPr lang="en-US" sz="4000" b="1" i="1" kern="1200" baseline="-25000" dirty="0" smtClean="0">
              <a:solidFill>
                <a:schemeClr val="bg1">
                  <a:lumMod val="95000"/>
                  <a:lumOff val="5000"/>
                </a:schemeClr>
              </a:solidFill>
            </a:rPr>
            <a:t>2</a:t>
          </a:r>
          <a:endParaRPr lang="ru-RU" sz="4000" kern="1200" dirty="0">
            <a:solidFill>
              <a:schemeClr val="bg1">
                <a:lumMod val="95000"/>
                <a:lumOff val="5000"/>
              </a:schemeClr>
            </a:solidFill>
          </a:endParaRPr>
        </a:p>
      </dsp:txBody>
      <dsp:txXfrm rot="-5400000">
        <a:off x="333751" y="512"/>
        <a:ext cx="1960262" cy="1199304"/>
      </dsp:txXfrm>
    </dsp:sp>
    <dsp:sp modelId="{3808699B-4463-4656-9153-6CEAFC4C2567}">
      <dsp:nvSpPr>
        <dsp:cNvPr id="0" name=""/>
        <dsp:cNvSpPr/>
      </dsp:nvSpPr>
      <dsp:spPr>
        <a:xfrm rot="5400000">
          <a:off x="4679393" y="-2344074"/>
          <a:ext cx="778000" cy="5469519"/>
        </a:xfrm>
        <a:prstGeom prst="round2SameRect">
          <a:avLst/>
        </a:prstGeom>
        <a:solidFill>
          <a:schemeClr val="accent1">
            <a:lumMod val="40000"/>
            <a:lumOff val="6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808" tIns="21590" rIns="21590" bIns="21590" numCol="1" spcCol="1270" anchor="ctr" anchorCtr="0">
          <a:noAutofit/>
        </a:bodyPr>
        <a:lstStyle/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3400" b="1" kern="1200" dirty="0" smtClean="0">
              <a:solidFill>
                <a:schemeClr val="accent5">
                  <a:lumMod val="50000"/>
                </a:schemeClr>
              </a:solidFill>
            </a:rPr>
            <a:t>в природі існує у вигляді</a:t>
          </a:r>
          <a:endParaRPr lang="ru-RU" sz="3400" b="1" kern="1200" dirty="0">
            <a:solidFill>
              <a:schemeClr val="accent5">
                <a:lumMod val="50000"/>
              </a:schemeClr>
            </a:solidFill>
          </a:endParaRPr>
        </a:p>
      </dsp:txBody>
      <dsp:txXfrm rot="-5400000">
        <a:off x="2333634" y="39664"/>
        <a:ext cx="5431540" cy="70204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3FCD36-97CF-4521-AC6A-154786FFD4B7}">
      <dsp:nvSpPr>
        <dsp:cNvPr id="0" name=""/>
        <dsp:cNvSpPr/>
      </dsp:nvSpPr>
      <dsp:spPr>
        <a:xfrm>
          <a:off x="0" y="45951"/>
          <a:ext cx="1486300" cy="122685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039C62-1447-499D-8090-2C831D04D0A4}">
      <dsp:nvSpPr>
        <dsp:cNvPr id="0" name=""/>
        <dsp:cNvSpPr/>
      </dsp:nvSpPr>
      <dsp:spPr>
        <a:xfrm>
          <a:off x="1512170" y="-83769"/>
          <a:ext cx="1136206" cy="3715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25400" bIns="254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>
              <a:solidFill>
                <a:schemeClr val="bg1">
                  <a:lumMod val="95000"/>
                  <a:lumOff val="5000"/>
                </a:schemeClr>
              </a:solidFill>
            </a:rPr>
            <a:t>26,6%</a:t>
          </a:r>
          <a:endParaRPr lang="ru-RU" sz="2000" b="1" kern="1200" dirty="0">
            <a:solidFill>
              <a:schemeClr val="bg1">
                <a:lumMod val="95000"/>
                <a:lumOff val="5000"/>
              </a:schemeClr>
            </a:solidFill>
          </a:endParaRPr>
        </a:p>
      </dsp:txBody>
      <dsp:txXfrm>
        <a:off x="1512170" y="-83769"/>
        <a:ext cx="1136206" cy="371574"/>
      </dsp:txXfrm>
    </dsp:sp>
    <dsp:sp modelId="{9EE5F3C0-5555-411F-8B19-DDB792D31164}">
      <dsp:nvSpPr>
        <dsp:cNvPr id="0" name=""/>
        <dsp:cNvSpPr/>
      </dsp:nvSpPr>
      <dsp:spPr>
        <a:xfrm>
          <a:off x="1493986" y="102017"/>
          <a:ext cx="11147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AA5A95-DCC6-4BC8-B587-C3071BDD5F02}">
      <dsp:nvSpPr>
        <dsp:cNvPr id="0" name=""/>
        <dsp:cNvSpPr/>
      </dsp:nvSpPr>
      <dsp:spPr>
        <a:xfrm rot="5400000">
          <a:off x="973448" y="139212"/>
          <a:ext cx="557658" cy="482675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3FCD36-97CF-4521-AC6A-154786FFD4B7}">
      <dsp:nvSpPr>
        <dsp:cNvPr id="0" name=""/>
        <dsp:cNvSpPr/>
      </dsp:nvSpPr>
      <dsp:spPr>
        <a:xfrm>
          <a:off x="0" y="45951"/>
          <a:ext cx="1486300" cy="122685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039C62-1447-499D-8090-2C831D04D0A4}">
      <dsp:nvSpPr>
        <dsp:cNvPr id="0" name=""/>
        <dsp:cNvSpPr/>
      </dsp:nvSpPr>
      <dsp:spPr>
        <a:xfrm>
          <a:off x="1512169" y="-83769"/>
          <a:ext cx="1136206" cy="3715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25400" bIns="254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>
              <a:solidFill>
                <a:schemeClr val="bg1">
                  <a:lumMod val="95000"/>
                  <a:lumOff val="5000"/>
                </a:schemeClr>
              </a:solidFill>
            </a:rPr>
            <a:t>26,6%</a:t>
          </a:r>
          <a:endParaRPr lang="ru-RU" sz="2000" b="1" kern="1200" dirty="0">
            <a:solidFill>
              <a:schemeClr val="bg1">
                <a:lumMod val="95000"/>
                <a:lumOff val="5000"/>
              </a:schemeClr>
            </a:solidFill>
          </a:endParaRPr>
        </a:p>
      </dsp:txBody>
      <dsp:txXfrm>
        <a:off x="1512169" y="-83769"/>
        <a:ext cx="1136206" cy="371574"/>
      </dsp:txXfrm>
    </dsp:sp>
    <dsp:sp modelId="{9EE5F3C0-5555-411F-8B19-DDB792D31164}">
      <dsp:nvSpPr>
        <dsp:cNvPr id="0" name=""/>
        <dsp:cNvSpPr/>
      </dsp:nvSpPr>
      <dsp:spPr>
        <a:xfrm>
          <a:off x="1493986" y="102017"/>
          <a:ext cx="11147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AA5A95-DCC6-4BC8-B587-C3071BDD5F02}">
      <dsp:nvSpPr>
        <dsp:cNvPr id="0" name=""/>
        <dsp:cNvSpPr/>
      </dsp:nvSpPr>
      <dsp:spPr>
        <a:xfrm rot="5400000">
          <a:off x="973447" y="139212"/>
          <a:ext cx="557658" cy="482675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E58F7CA-3602-4FA3-B07E-E85E691B5C84}" type="datetimeFigureOut">
              <a:rPr lang="ru-RU"/>
              <a:pPr>
                <a:defRPr/>
              </a:pPr>
              <a:t>30.01.2012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FE90DAC-E32F-4D11-80B4-8CDFAF4A90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73691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1507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CAF58A6-2915-4CF2-846C-E3FF741E427B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2C368-AD40-4D36-B0AA-D042FA3FF620}" type="datetimeFigureOut">
              <a:rPr lang="ru-RU"/>
              <a:pPr>
                <a:defRPr/>
              </a:pPr>
              <a:t>30.01.2012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3B3716-DBEB-45B6-8ECD-42067CF483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23EED-9B41-4738-811A-35FDE2CD774D}" type="datetimeFigureOut">
              <a:rPr lang="ru-RU"/>
              <a:pPr>
                <a:defRPr/>
              </a:pPr>
              <a:t>30.01.2012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55D02A-0E3B-4407-A1A9-5059602DBE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85CFCD-DDE6-4C88-92AD-7A6A6E0A634D}" type="datetimeFigureOut">
              <a:rPr lang="ru-RU"/>
              <a:pPr>
                <a:defRPr/>
              </a:pPr>
              <a:t>30.01.2012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56EFB-E514-44BF-A019-AC512FE082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EC942-100A-48AA-88C3-0C7279D837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66BDC-457B-4B66-BE29-251FEBE29295}" type="datetimeFigureOut">
              <a:rPr lang="ru-RU"/>
              <a:pPr>
                <a:defRPr/>
              </a:pPr>
              <a:t>30.01.2012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C41581-D5C4-441B-9B22-37178992B7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E0D2F-AFB8-4AB2-A0E3-42B95223430B}" type="datetimeFigureOut">
              <a:rPr lang="ru-RU"/>
              <a:pPr>
                <a:defRPr/>
              </a:pPr>
              <a:t>30.01.2012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3E15BE-CDD9-4149-954C-68F327700D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6F051-F07F-4379-8D2D-F18FF2C2805B}" type="datetimeFigureOut">
              <a:rPr lang="ru-RU"/>
              <a:pPr>
                <a:defRPr/>
              </a:pPr>
              <a:t>30.01.2012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8FA172-40C9-4256-B524-EF24605F68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92CB10-1E28-49E4-9B38-0C3A79B8E30F}" type="datetimeFigureOut">
              <a:rPr lang="ru-RU"/>
              <a:pPr>
                <a:defRPr/>
              </a:pPr>
              <a:t>30.01.2012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856BDC-D0EC-45F0-B752-72C1B2D7C2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2ADB11-E244-4425-92BB-1287D22258C1}" type="datetimeFigureOut">
              <a:rPr lang="ru-RU"/>
              <a:pPr>
                <a:defRPr/>
              </a:pPr>
              <a:t>30.01.2012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C60937-A495-445E-8478-FC930BAFD1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CAEED2-02BB-46CA-9D9F-F4726C54F471}" type="datetimeFigureOut">
              <a:rPr lang="ru-RU"/>
              <a:pPr>
                <a:defRPr/>
              </a:pPr>
              <a:t>30.01.2012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2AD7C6-85E0-47CB-8464-8C63591AA0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33F866-8E51-4558-95A9-11B6618A5385}" type="datetimeFigureOut">
              <a:rPr lang="ru-RU"/>
              <a:pPr>
                <a:defRPr/>
              </a:pPr>
              <a:t>30.01.2012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8B2B7-D7F3-4D58-9C79-59FE69D310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F2A505-5C5B-45F1-B9C5-D0B52EAB3AF2}" type="datetimeFigureOut">
              <a:rPr lang="ru-RU"/>
              <a:pPr>
                <a:defRPr/>
              </a:pPr>
              <a:t>30.01.2012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DAFB5-0D5D-46FF-8AC7-96D6C3DC3A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D6B19C"/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E878724-933B-4388-8361-90AE1D5CCD43}" type="datetimeFigureOut">
              <a:rPr lang="ru-RU"/>
              <a:pPr>
                <a:defRPr/>
              </a:pPr>
              <a:t>30.01.2012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7490D6A-C592-480D-8E69-4D9DCE33E9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5.gif"/><Relationship Id="rId12" Type="http://schemas.openxmlformats.org/officeDocument/2006/relationships/image" Target="../media/image10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openxmlformats.org/officeDocument/2006/relationships/image" Target="../media/image9.jpeg"/><Relationship Id="rId5" Type="http://schemas.openxmlformats.org/officeDocument/2006/relationships/diagramColors" Target="../diagrams/colors1.xml"/><Relationship Id="rId10" Type="http://schemas.openxmlformats.org/officeDocument/2006/relationships/image" Target="../media/image8.jpe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7" Type="http://schemas.openxmlformats.org/officeDocument/2006/relationships/image" Target="../media/image15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8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jpeg"/><Relationship Id="rId3" Type="http://schemas.openxmlformats.org/officeDocument/2006/relationships/diagramLayout" Target="../diagrams/layout2.xml"/><Relationship Id="rId7" Type="http://schemas.openxmlformats.org/officeDocument/2006/relationships/image" Target="../media/image19.jpeg"/><Relationship Id="rId12" Type="http://schemas.openxmlformats.org/officeDocument/2006/relationships/image" Target="../media/image24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11" Type="http://schemas.openxmlformats.org/officeDocument/2006/relationships/image" Target="../media/image23.jpeg"/><Relationship Id="rId5" Type="http://schemas.openxmlformats.org/officeDocument/2006/relationships/diagramColors" Target="../diagrams/colors2.xml"/><Relationship Id="rId10" Type="http://schemas.openxmlformats.org/officeDocument/2006/relationships/image" Target="../media/image22.jpeg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21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3.xml"/><Relationship Id="rId3" Type="http://schemas.openxmlformats.org/officeDocument/2006/relationships/image" Target="../media/image26.jpeg"/><Relationship Id="rId7" Type="http://schemas.openxmlformats.org/officeDocument/2006/relationships/diagramLayout" Target="../diagrams/layout3.xml"/><Relationship Id="rId12" Type="http://schemas.openxmlformats.org/officeDocument/2006/relationships/image" Target="../media/image30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Relationship Id="rId6" Type="http://schemas.openxmlformats.org/officeDocument/2006/relationships/diagramData" Target="../diagrams/data3.xml"/><Relationship Id="rId11" Type="http://schemas.openxmlformats.org/officeDocument/2006/relationships/image" Target="../media/image29.jpeg"/><Relationship Id="rId5" Type="http://schemas.openxmlformats.org/officeDocument/2006/relationships/image" Target="../media/image28.png"/><Relationship Id="rId10" Type="http://schemas.microsoft.com/office/2007/relationships/diagramDrawing" Target="../diagrams/drawing3.xml"/><Relationship Id="rId4" Type="http://schemas.openxmlformats.org/officeDocument/2006/relationships/image" Target="../media/image27.jpeg"/><Relationship Id="rId9" Type="http://schemas.openxmlformats.org/officeDocument/2006/relationships/diagramColors" Target="../diagrams/colors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404664"/>
            <a:ext cx="8640960" cy="2376264"/>
          </a:xfrm>
          <a:effectLst>
            <a:reflection blurRad="6350" stA="50000" endA="300" endPos="55500" dist="50800" dir="5400000" sy="-100000" algn="bl" rotWithShape="0"/>
          </a:effectLst>
          <a:scene3d>
            <a:camera prst="isometricOffAxis2Right"/>
            <a:lightRig rig="soft" dir="t">
              <a:rot lat="0" lon="0" rev="17220000"/>
            </a:lightRig>
          </a:scene3d>
          <a:sp3d>
            <a:bevelT w="139700" prst="cross"/>
          </a:sp3d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9600" dirty="0" smtClean="0"/>
              <a:t>Силіцій</a:t>
            </a:r>
            <a:endParaRPr lang="ru-RU" sz="9600" dirty="0"/>
          </a:p>
        </p:txBody>
      </p:sp>
      <p:sp>
        <p:nvSpPr>
          <p:cNvPr id="15362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913" y="4292600"/>
            <a:ext cx="6400800" cy="1752600"/>
          </a:xfrm>
        </p:spPr>
        <p:txBody>
          <a:bodyPr/>
          <a:lstStyle/>
          <a:p>
            <a:pPr eaLnBrk="1" hangingPunct="1"/>
            <a:r>
              <a:rPr lang="uk-UA" sz="3600" smtClean="0"/>
              <a:t>Характеристика елемента та утворених ним сполук, кругообіг елемента в природі</a:t>
            </a:r>
          </a:p>
          <a:p>
            <a:pPr eaLnBrk="1" hangingPunct="1"/>
            <a:endParaRPr lang="ru-RU" smtClean="0"/>
          </a:p>
        </p:txBody>
      </p:sp>
      <p:pic>
        <p:nvPicPr>
          <p:cNvPr id="15363" name="Picture 2" descr="D:\Мои документы\хімія_семінар\картинки для семинара\кремнезем.jpg"/>
          <p:cNvPicPr>
            <a:picLocks noChangeAspect="1" noChangeArrowheads="1"/>
          </p:cNvPicPr>
          <p:nvPr/>
        </p:nvPicPr>
        <p:blipFill>
          <a:blip r:embed="rId2"/>
          <a:srcRect l="6126" t="6404" r="6689" b="5470"/>
          <a:stretch>
            <a:fillRect/>
          </a:stretch>
        </p:blipFill>
        <p:spPr bwMode="auto">
          <a:xfrm>
            <a:off x="179388" y="379413"/>
            <a:ext cx="2700337" cy="2630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1979613" y="1270000"/>
            <a:ext cx="6985000" cy="5256213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2700000" scaled="1"/>
            <a:tileRect/>
          </a:gra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250825" y="188913"/>
            <a:ext cx="8640763" cy="461962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uk-UA" sz="24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Baskerville Old Face" pitchFamily="18" charset="0"/>
              </a:rPr>
              <a:t>Періодична система хімічних елементів Д.І.Менделєєва</a:t>
            </a:r>
            <a:r>
              <a:rPr lang="ru-RU" sz="24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Baskerville Old Face" pitchFamily="18" charset="0"/>
              </a:rPr>
              <a:t> 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250825" y="765175"/>
            <a:ext cx="1008063" cy="504825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2700000" scaled="1"/>
            <a:tileRect/>
          </a:gra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dirty="0">
                <a:solidFill>
                  <a:schemeClr val="tx2">
                    <a:lumMod val="10000"/>
                  </a:schemeClr>
                </a:solidFill>
                <a:latin typeface="Baskerville Old Face" pitchFamily="18" charset="0"/>
              </a:rPr>
              <a:t>Періоди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250825" y="1268413"/>
            <a:ext cx="1008063" cy="504825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2700000" scaled="1"/>
            <a:tileRect/>
          </a:gra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lumMod val="10000"/>
                  </a:schemeClr>
                </a:solidFill>
                <a:latin typeface="Baskerville Old Face" pitchFamily="18" charset="0"/>
              </a:rPr>
              <a:t>1</a:t>
            </a:r>
            <a:endParaRPr lang="ru-RU" dirty="0">
              <a:solidFill>
                <a:schemeClr val="tx2">
                  <a:lumMod val="10000"/>
                </a:schemeClr>
              </a:solidFill>
              <a:latin typeface="Baskerville Old Face" pitchFamily="18" charset="0"/>
            </a:endParaRP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250825" y="1773238"/>
            <a:ext cx="1008063" cy="504825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2700000" scaled="1"/>
            <a:tileRect/>
          </a:gra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lumMod val="10000"/>
                  </a:schemeClr>
                </a:solidFill>
                <a:latin typeface="Baskerville Old Face" pitchFamily="18" charset="0"/>
              </a:rPr>
              <a:t>2</a:t>
            </a:r>
            <a:endParaRPr lang="ru-RU" dirty="0">
              <a:solidFill>
                <a:schemeClr val="tx2">
                  <a:lumMod val="10000"/>
                </a:schemeClr>
              </a:solidFill>
              <a:latin typeface="Baskerville Old Face" pitchFamily="18" charset="0"/>
            </a:endParaRP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250825" y="2276475"/>
            <a:ext cx="1008063" cy="504825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2700000" scaled="1"/>
            <a:tileRect/>
          </a:gra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lumMod val="10000"/>
                  </a:schemeClr>
                </a:solidFill>
                <a:latin typeface="Baskerville Old Face" pitchFamily="18" charset="0"/>
              </a:rPr>
              <a:t>3</a:t>
            </a:r>
            <a:endParaRPr lang="ru-RU" dirty="0">
              <a:solidFill>
                <a:schemeClr val="tx2">
                  <a:lumMod val="10000"/>
                </a:schemeClr>
              </a:solidFill>
              <a:latin typeface="Baskerville Old Face" pitchFamily="18" charset="0"/>
            </a:endParaRPr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250825" y="2781300"/>
            <a:ext cx="1008063" cy="1008063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2700000" scaled="1"/>
            <a:tileRect/>
          </a:gra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lumMod val="10000"/>
                  </a:schemeClr>
                </a:solidFill>
                <a:latin typeface="Baskerville Old Face" pitchFamily="18" charset="0"/>
              </a:rPr>
              <a:t>4</a:t>
            </a:r>
            <a:endParaRPr lang="ru-RU" dirty="0">
              <a:solidFill>
                <a:schemeClr val="tx2">
                  <a:lumMod val="10000"/>
                </a:schemeClr>
              </a:solidFill>
              <a:latin typeface="Baskerville Old Face" pitchFamily="18" charset="0"/>
            </a:endParaRPr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250825" y="3789363"/>
            <a:ext cx="1008063" cy="936625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2700000" scaled="1"/>
            <a:tileRect/>
          </a:gra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lumMod val="10000"/>
                  </a:schemeClr>
                </a:solidFill>
                <a:latin typeface="Baskerville Old Face" pitchFamily="18" charset="0"/>
              </a:rPr>
              <a:t>5</a:t>
            </a:r>
            <a:endParaRPr lang="ru-RU" dirty="0">
              <a:solidFill>
                <a:schemeClr val="tx2">
                  <a:lumMod val="10000"/>
                </a:schemeClr>
              </a:solidFill>
              <a:latin typeface="Baskerville Old Face" pitchFamily="18" charset="0"/>
            </a:endParaRPr>
          </a:p>
        </p:txBody>
      </p:sp>
      <p:sp>
        <p:nvSpPr>
          <p:cNvPr id="13322" name="Rectangle 10"/>
          <p:cNvSpPr>
            <a:spLocks noChangeArrowheads="1"/>
          </p:cNvSpPr>
          <p:nvPr/>
        </p:nvSpPr>
        <p:spPr bwMode="auto">
          <a:xfrm>
            <a:off x="250825" y="4724400"/>
            <a:ext cx="1008063" cy="100965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2700000" scaled="1"/>
            <a:tileRect/>
          </a:gra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lumMod val="10000"/>
                  </a:schemeClr>
                </a:solidFill>
                <a:latin typeface="Baskerville Old Face" pitchFamily="18" charset="0"/>
              </a:rPr>
              <a:t>6</a:t>
            </a:r>
            <a:endParaRPr lang="ru-RU" dirty="0">
              <a:solidFill>
                <a:schemeClr val="tx2">
                  <a:lumMod val="10000"/>
                </a:schemeClr>
              </a:solidFill>
              <a:latin typeface="Baskerville Old Face" pitchFamily="18" charset="0"/>
            </a:endParaRPr>
          </a:p>
        </p:txBody>
      </p:sp>
      <p:sp>
        <p:nvSpPr>
          <p:cNvPr id="13323" name="Rectangle 11"/>
          <p:cNvSpPr>
            <a:spLocks noChangeArrowheads="1"/>
          </p:cNvSpPr>
          <p:nvPr/>
        </p:nvSpPr>
        <p:spPr bwMode="auto">
          <a:xfrm>
            <a:off x="250825" y="5734050"/>
            <a:ext cx="1008063" cy="792163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2700000" scaled="1"/>
            <a:tileRect/>
          </a:gra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lumMod val="10000"/>
                  </a:schemeClr>
                </a:solidFill>
                <a:latin typeface="Baskerville Old Face" pitchFamily="18" charset="0"/>
              </a:rPr>
              <a:t>7</a:t>
            </a:r>
            <a:endParaRPr lang="ru-RU" dirty="0">
              <a:solidFill>
                <a:schemeClr val="tx2">
                  <a:lumMod val="10000"/>
                </a:schemeClr>
              </a:solidFill>
              <a:latin typeface="Baskerville Old Face" pitchFamily="18" charset="0"/>
            </a:endParaRPr>
          </a:p>
        </p:txBody>
      </p:sp>
      <p:sp>
        <p:nvSpPr>
          <p:cNvPr id="13324" name="Rectangle 12"/>
          <p:cNvSpPr>
            <a:spLocks noChangeArrowheads="1"/>
          </p:cNvSpPr>
          <p:nvPr/>
        </p:nvSpPr>
        <p:spPr bwMode="auto">
          <a:xfrm>
            <a:off x="1258888" y="765175"/>
            <a:ext cx="720725" cy="503238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2700000" scaled="1"/>
            <a:tileRect/>
          </a:gra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chemeClr val="tx2">
                    <a:lumMod val="10000"/>
                  </a:schemeClr>
                </a:solidFill>
                <a:latin typeface="Baskerville Old Face" pitchFamily="18" charset="0"/>
              </a:rPr>
              <a:t>Ряди</a:t>
            </a:r>
          </a:p>
        </p:txBody>
      </p:sp>
      <p:sp>
        <p:nvSpPr>
          <p:cNvPr id="13325" name="Rectangle 13"/>
          <p:cNvSpPr>
            <a:spLocks noChangeArrowheads="1"/>
          </p:cNvSpPr>
          <p:nvPr/>
        </p:nvSpPr>
        <p:spPr bwMode="auto">
          <a:xfrm>
            <a:off x="1258888" y="1268413"/>
            <a:ext cx="720725" cy="503237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2700000" scaled="1"/>
            <a:tileRect/>
          </a:gra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lumMod val="10000"/>
                  </a:schemeClr>
                </a:solidFill>
                <a:latin typeface="Baskerville Old Face" pitchFamily="18" charset="0"/>
              </a:rPr>
              <a:t>1</a:t>
            </a:r>
            <a:endParaRPr lang="ru-RU" dirty="0">
              <a:solidFill>
                <a:schemeClr val="tx2">
                  <a:lumMod val="10000"/>
                </a:schemeClr>
              </a:solidFill>
              <a:latin typeface="Baskerville Old Face" pitchFamily="18" charset="0"/>
            </a:endParaRPr>
          </a:p>
        </p:txBody>
      </p:sp>
      <p:sp>
        <p:nvSpPr>
          <p:cNvPr id="13326" name="Rectangle 14"/>
          <p:cNvSpPr>
            <a:spLocks noChangeArrowheads="1"/>
          </p:cNvSpPr>
          <p:nvPr/>
        </p:nvSpPr>
        <p:spPr bwMode="auto">
          <a:xfrm>
            <a:off x="1258888" y="1773238"/>
            <a:ext cx="720725" cy="503237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2700000" scaled="1"/>
            <a:tileRect/>
          </a:gra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lumMod val="10000"/>
                  </a:schemeClr>
                </a:solidFill>
                <a:latin typeface="Baskerville Old Face" pitchFamily="18" charset="0"/>
              </a:rPr>
              <a:t>2</a:t>
            </a:r>
            <a:endParaRPr lang="ru-RU" dirty="0">
              <a:solidFill>
                <a:schemeClr val="tx2">
                  <a:lumMod val="10000"/>
                </a:schemeClr>
              </a:solidFill>
              <a:latin typeface="Baskerville Old Face" pitchFamily="18" charset="0"/>
            </a:endParaRPr>
          </a:p>
        </p:txBody>
      </p:sp>
      <p:sp>
        <p:nvSpPr>
          <p:cNvPr id="13327" name="Rectangle 15"/>
          <p:cNvSpPr>
            <a:spLocks noChangeArrowheads="1"/>
          </p:cNvSpPr>
          <p:nvPr/>
        </p:nvSpPr>
        <p:spPr bwMode="auto">
          <a:xfrm>
            <a:off x="1258888" y="2276475"/>
            <a:ext cx="720725" cy="503238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2700000" scaled="1"/>
            <a:tileRect/>
          </a:gra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lumMod val="10000"/>
                  </a:schemeClr>
                </a:solidFill>
                <a:latin typeface="Baskerville Old Face" pitchFamily="18" charset="0"/>
              </a:rPr>
              <a:t>3</a:t>
            </a:r>
            <a:endParaRPr lang="ru-RU" dirty="0">
              <a:solidFill>
                <a:schemeClr val="tx2">
                  <a:lumMod val="10000"/>
                </a:schemeClr>
              </a:solidFill>
              <a:latin typeface="Baskerville Old Face" pitchFamily="18" charset="0"/>
            </a:endParaRPr>
          </a:p>
        </p:txBody>
      </p:sp>
      <p:sp>
        <p:nvSpPr>
          <p:cNvPr id="13328" name="Rectangle 16"/>
          <p:cNvSpPr>
            <a:spLocks noChangeArrowheads="1"/>
          </p:cNvSpPr>
          <p:nvPr/>
        </p:nvSpPr>
        <p:spPr bwMode="auto">
          <a:xfrm>
            <a:off x="1258888" y="2781300"/>
            <a:ext cx="720725" cy="503238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2700000" scaled="1"/>
            <a:tileRect/>
          </a:gra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lumMod val="10000"/>
                  </a:schemeClr>
                </a:solidFill>
                <a:latin typeface="Baskerville Old Face" pitchFamily="18" charset="0"/>
              </a:rPr>
              <a:t>4</a:t>
            </a:r>
            <a:endParaRPr lang="ru-RU" dirty="0">
              <a:solidFill>
                <a:schemeClr val="tx2">
                  <a:lumMod val="10000"/>
                </a:schemeClr>
              </a:solidFill>
              <a:latin typeface="Baskerville Old Face" pitchFamily="18" charset="0"/>
            </a:endParaRPr>
          </a:p>
        </p:txBody>
      </p:sp>
      <p:sp>
        <p:nvSpPr>
          <p:cNvPr id="13329" name="Rectangle 17"/>
          <p:cNvSpPr>
            <a:spLocks noChangeArrowheads="1"/>
          </p:cNvSpPr>
          <p:nvPr/>
        </p:nvSpPr>
        <p:spPr bwMode="auto">
          <a:xfrm>
            <a:off x="1258888" y="5734050"/>
            <a:ext cx="720725" cy="792163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2700000" scaled="1"/>
            <a:tileRect/>
          </a:gra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lumMod val="10000"/>
                  </a:schemeClr>
                </a:solidFill>
                <a:latin typeface="Baskerville Old Face" pitchFamily="18" charset="0"/>
              </a:rPr>
              <a:t>10</a:t>
            </a:r>
            <a:endParaRPr lang="ru-RU" dirty="0">
              <a:solidFill>
                <a:schemeClr val="tx2">
                  <a:lumMod val="10000"/>
                </a:schemeClr>
              </a:solidFill>
              <a:latin typeface="Baskerville Old Face" pitchFamily="18" charset="0"/>
            </a:endParaRPr>
          </a:p>
        </p:txBody>
      </p:sp>
      <p:sp>
        <p:nvSpPr>
          <p:cNvPr id="13330" name="Rectangle 18"/>
          <p:cNvSpPr>
            <a:spLocks noChangeArrowheads="1"/>
          </p:cNvSpPr>
          <p:nvPr/>
        </p:nvSpPr>
        <p:spPr bwMode="auto">
          <a:xfrm>
            <a:off x="1258888" y="5229225"/>
            <a:ext cx="720725" cy="504825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2700000" scaled="1"/>
            <a:tileRect/>
          </a:gra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lumMod val="10000"/>
                  </a:schemeClr>
                </a:solidFill>
                <a:latin typeface="Baskerville Old Face" pitchFamily="18" charset="0"/>
              </a:rPr>
              <a:t>9</a:t>
            </a:r>
            <a:endParaRPr lang="ru-RU" dirty="0">
              <a:solidFill>
                <a:schemeClr val="tx2">
                  <a:lumMod val="10000"/>
                </a:schemeClr>
              </a:solidFill>
              <a:latin typeface="Baskerville Old Face" pitchFamily="18" charset="0"/>
            </a:endParaRPr>
          </a:p>
        </p:txBody>
      </p:sp>
      <p:sp>
        <p:nvSpPr>
          <p:cNvPr id="13331" name="Rectangle 19"/>
          <p:cNvSpPr>
            <a:spLocks noChangeArrowheads="1"/>
          </p:cNvSpPr>
          <p:nvPr/>
        </p:nvSpPr>
        <p:spPr bwMode="auto">
          <a:xfrm>
            <a:off x="1258888" y="4724400"/>
            <a:ext cx="720725" cy="504825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2700000" scaled="1"/>
            <a:tileRect/>
          </a:gra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lumMod val="10000"/>
                  </a:schemeClr>
                </a:solidFill>
                <a:latin typeface="Baskerville Old Face" pitchFamily="18" charset="0"/>
              </a:rPr>
              <a:t>8</a:t>
            </a:r>
            <a:endParaRPr lang="ru-RU" dirty="0">
              <a:solidFill>
                <a:schemeClr val="tx2">
                  <a:lumMod val="10000"/>
                </a:schemeClr>
              </a:solidFill>
              <a:latin typeface="Baskerville Old Face" pitchFamily="18" charset="0"/>
            </a:endParaRPr>
          </a:p>
        </p:txBody>
      </p:sp>
      <p:sp>
        <p:nvSpPr>
          <p:cNvPr id="13332" name="Rectangle 20"/>
          <p:cNvSpPr>
            <a:spLocks noChangeArrowheads="1"/>
          </p:cNvSpPr>
          <p:nvPr/>
        </p:nvSpPr>
        <p:spPr bwMode="auto">
          <a:xfrm>
            <a:off x="1258888" y="4149725"/>
            <a:ext cx="720725" cy="574675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2700000" scaled="1"/>
            <a:tileRect/>
          </a:gra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lumMod val="10000"/>
                  </a:schemeClr>
                </a:solidFill>
                <a:latin typeface="Baskerville Old Face" pitchFamily="18" charset="0"/>
              </a:rPr>
              <a:t>7</a:t>
            </a:r>
            <a:endParaRPr lang="ru-RU" dirty="0">
              <a:solidFill>
                <a:schemeClr val="tx2">
                  <a:lumMod val="10000"/>
                </a:schemeClr>
              </a:solidFill>
              <a:latin typeface="Baskerville Old Face" pitchFamily="18" charset="0"/>
            </a:endParaRPr>
          </a:p>
        </p:txBody>
      </p:sp>
      <p:sp>
        <p:nvSpPr>
          <p:cNvPr id="13333" name="Rectangle 21"/>
          <p:cNvSpPr>
            <a:spLocks noChangeArrowheads="1"/>
          </p:cNvSpPr>
          <p:nvPr/>
        </p:nvSpPr>
        <p:spPr bwMode="auto">
          <a:xfrm>
            <a:off x="1258888" y="3284538"/>
            <a:ext cx="720725" cy="6477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2700000" scaled="1"/>
            <a:tileRect/>
          </a:gra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lumMod val="10000"/>
                  </a:schemeClr>
                </a:solidFill>
                <a:latin typeface="Baskerville Old Face" pitchFamily="18" charset="0"/>
              </a:rPr>
              <a:t>5</a:t>
            </a:r>
            <a:endParaRPr lang="ru-RU" dirty="0">
              <a:solidFill>
                <a:schemeClr val="tx2">
                  <a:lumMod val="10000"/>
                </a:schemeClr>
              </a:solidFill>
              <a:latin typeface="Baskerville Old Face" pitchFamily="18" charset="0"/>
            </a:endParaRPr>
          </a:p>
        </p:txBody>
      </p:sp>
      <p:sp>
        <p:nvSpPr>
          <p:cNvPr id="13334" name="Rectangle 22"/>
          <p:cNvSpPr>
            <a:spLocks noChangeArrowheads="1"/>
          </p:cNvSpPr>
          <p:nvPr/>
        </p:nvSpPr>
        <p:spPr bwMode="auto">
          <a:xfrm>
            <a:off x="1258888" y="3789363"/>
            <a:ext cx="720725" cy="503237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2700000" scaled="1"/>
            <a:tileRect/>
          </a:gra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lumMod val="10000"/>
                  </a:schemeClr>
                </a:solidFill>
                <a:latin typeface="Baskerville Old Face" pitchFamily="18" charset="0"/>
              </a:rPr>
              <a:t>6</a:t>
            </a:r>
            <a:endParaRPr lang="ru-RU" dirty="0">
              <a:solidFill>
                <a:schemeClr val="tx2">
                  <a:lumMod val="10000"/>
                </a:schemeClr>
              </a:solidFill>
              <a:latin typeface="Baskerville Old Face" pitchFamily="18" charset="0"/>
            </a:endParaRPr>
          </a:p>
        </p:txBody>
      </p:sp>
      <p:sp>
        <p:nvSpPr>
          <p:cNvPr id="13335" name="Rectangle 23"/>
          <p:cNvSpPr>
            <a:spLocks noChangeArrowheads="1"/>
          </p:cNvSpPr>
          <p:nvPr/>
        </p:nvSpPr>
        <p:spPr bwMode="auto">
          <a:xfrm>
            <a:off x="1979613" y="765175"/>
            <a:ext cx="6985000" cy="287338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2700000" scaled="1"/>
            <a:tileRect/>
          </a:gra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lumMod val="10000"/>
                  </a:schemeClr>
                </a:solidFill>
                <a:latin typeface="Baskerville Old Face" pitchFamily="18" charset="0"/>
              </a:rPr>
              <a:t>                                      </a:t>
            </a:r>
            <a:r>
              <a:rPr lang="uk-UA" dirty="0">
                <a:solidFill>
                  <a:schemeClr val="tx2">
                    <a:lumMod val="10000"/>
                  </a:schemeClr>
                </a:solidFill>
                <a:latin typeface="Baskerville Old Face" pitchFamily="18" charset="0"/>
              </a:rPr>
              <a:t>Групи елементів</a:t>
            </a:r>
          </a:p>
        </p:txBody>
      </p:sp>
      <p:sp>
        <p:nvSpPr>
          <p:cNvPr id="13336" name="Rectangle 24"/>
          <p:cNvSpPr>
            <a:spLocks noChangeArrowheads="1"/>
          </p:cNvSpPr>
          <p:nvPr/>
        </p:nvSpPr>
        <p:spPr bwMode="auto">
          <a:xfrm>
            <a:off x="1979613" y="1052513"/>
            <a:ext cx="792162" cy="2159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2">
                    <a:lumMod val="10000"/>
                  </a:schemeClr>
                </a:solidFill>
                <a:latin typeface="+mn-lt"/>
              </a:rPr>
              <a:t>I</a:t>
            </a:r>
            <a:endParaRPr lang="ru-RU" sz="1600" dirty="0">
              <a:solidFill>
                <a:schemeClr val="tx2">
                  <a:lumMod val="10000"/>
                </a:schemeClr>
              </a:solidFill>
              <a:latin typeface="+mn-lt"/>
            </a:endParaRPr>
          </a:p>
        </p:txBody>
      </p:sp>
      <p:sp>
        <p:nvSpPr>
          <p:cNvPr id="13337" name="Rectangle 25"/>
          <p:cNvSpPr>
            <a:spLocks noChangeArrowheads="1"/>
          </p:cNvSpPr>
          <p:nvPr/>
        </p:nvSpPr>
        <p:spPr bwMode="auto">
          <a:xfrm>
            <a:off x="2771775" y="1052513"/>
            <a:ext cx="792163" cy="2159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2">
                    <a:lumMod val="10000"/>
                  </a:schemeClr>
                </a:solidFill>
                <a:latin typeface="+mn-lt"/>
              </a:rPr>
              <a:t>II</a:t>
            </a:r>
            <a:endParaRPr lang="ru-RU" sz="1600" dirty="0">
              <a:solidFill>
                <a:schemeClr val="tx2">
                  <a:lumMod val="10000"/>
                </a:schemeClr>
              </a:solidFill>
              <a:latin typeface="+mn-lt"/>
            </a:endParaRPr>
          </a:p>
        </p:txBody>
      </p:sp>
      <p:sp>
        <p:nvSpPr>
          <p:cNvPr id="13338" name="Rectangle 26"/>
          <p:cNvSpPr>
            <a:spLocks noChangeArrowheads="1"/>
          </p:cNvSpPr>
          <p:nvPr/>
        </p:nvSpPr>
        <p:spPr bwMode="auto">
          <a:xfrm>
            <a:off x="5940425" y="1052513"/>
            <a:ext cx="792163" cy="2159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2">
                    <a:lumMod val="10000"/>
                  </a:schemeClr>
                </a:solidFill>
                <a:latin typeface="+mn-lt"/>
              </a:rPr>
              <a:t>VI</a:t>
            </a:r>
            <a:endParaRPr lang="ru-RU" sz="1600" dirty="0">
              <a:solidFill>
                <a:schemeClr val="tx2">
                  <a:lumMod val="10000"/>
                </a:schemeClr>
              </a:solidFill>
              <a:latin typeface="+mn-lt"/>
            </a:endParaRPr>
          </a:p>
        </p:txBody>
      </p:sp>
      <p:sp>
        <p:nvSpPr>
          <p:cNvPr id="13339" name="Rectangle 27"/>
          <p:cNvSpPr>
            <a:spLocks noChangeArrowheads="1"/>
          </p:cNvSpPr>
          <p:nvPr/>
        </p:nvSpPr>
        <p:spPr bwMode="auto">
          <a:xfrm>
            <a:off x="5148263" y="1052513"/>
            <a:ext cx="792162" cy="2159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2">
                    <a:lumMod val="10000"/>
                  </a:schemeClr>
                </a:solidFill>
                <a:latin typeface="+mn-lt"/>
              </a:rPr>
              <a:t>V</a:t>
            </a:r>
            <a:endParaRPr lang="ru-RU" sz="1600" dirty="0">
              <a:solidFill>
                <a:schemeClr val="tx2">
                  <a:lumMod val="10000"/>
                </a:schemeClr>
              </a:solidFill>
              <a:latin typeface="+mn-lt"/>
            </a:endParaRPr>
          </a:p>
        </p:txBody>
      </p:sp>
      <p:sp>
        <p:nvSpPr>
          <p:cNvPr id="13340" name="Rectangle 28"/>
          <p:cNvSpPr>
            <a:spLocks noChangeArrowheads="1"/>
          </p:cNvSpPr>
          <p:nvPr/>
        </p:nvSpPr>
        <p:spPr bwMode="auto">
          <a:xfrm>
            <a:off x="6732588" y="1052513"/>
            <a:ext cx="792162" cy="2159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2">
                    <a:lumMod val="10000"/>
                  </a:schemeClr>
                </a:solidFill>
                <a:latin typeface="+mn-lt"/>
              </a:rPr>
              <a:t>VII</a:t>
            </a:r>
            <a:endParaRPr lang="ru-RU" sz="1600" dirty="0">
              <a:solidFill>
                <a:schemeClr val="tx2">
                  <a:lumMod val="10000"/>
                </a:schemeClr>
              </a:solidFill>
              <a:latin typeface="+mn-lt"/>
            </a:endParaRPr>
          </a:p>
        </p:txBody>
      </p:sp>
      <p:sp>
        <p:nvSpPr>
          <p:cNvPr id="13341" name="Rectangle 29"/>
          <p:cNvSpPr>
            <a:spLocks noChangeArrowheads="1"/>
          </p:cNvSpPr>
          <p:nvPr/>
        </p:nvSpPr>
        <p:spPr bwMode="auto">
          <a:xfrm>
            <a:off x="3563938" y="1052513"/>
            <a:ext cx="792162" cy="2159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2">
                    <a:lumMod val="10000"/>
                  </a:schemeClr>
                </a:solidFill>
                <a:latin typeface="+mn-lt"/>
              </a:rPr>
              <a:t>III</a:t>
            </a:r>
            <a:endParaRPr lang="ru-RU" sz="1600" dirty="0">
              <a:solidFill>
                <a:schemeClr val="tx2">
                  <a:lumMod val="10000"/>
                </a:schemeClr>
              </a:solidFill>
              <a:latin typeface="+mn-lt"/>
            </a:endParaRPr>
          </a:p>
        </p:txBody>
      </p:sp>
      <p:sp>
        <p:nvSpPr>
          <p:cNvPr id="13342" name="Rectangle 30"/>
          <p:cNvSpPr>
            <a:spLocks noChangeArrowheads="1"/>
          </p:cNvSpPr>
          <p:nvPr/>
        </p:nvSpPr>
        <p:spPr bwMode="auto">
          <a:xfrm>
            <a:off x="4356100" y="1052513"/>
            <a:ext cx="792163" cy="2159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2">
                    <a:lumMod val="10000"/>
                  </a:schemeClr>
                </a:solidFill>
                <a:latin typeface="+mn-lt"/>
              </a:rPr>
              <a:t>IV</a:t>
            </a:r>
            <a:endParaRPr lang="ru-RU" sz="1600" dirty="0">
              <a:solidFill>
                <a:schemeClr val="tx2">
                  <a:lumMod val="10000"/>
                </a:schemeClr>
              </a:solidFill>
              <a:latin typeface="+mn-lt"/>
            </a:endParaRPr>
          </a:p>
        </p:txBody>
      </p:sp>
      <p:sp>
        <p:nvSpPr>
          <p:cNvPr id="13343" name="Rectangle 31"/>
          <p:cNvSpPr>
            <a:spLocks noChangeArrowheads="1"/>
          </p:cNvSpPr>
          <p:nvPr/>
        </p:nvSpPr>
        <p:spPr bwMode="auto">
          <a:xfrm>
            <a:off x="7451725" y="1052513"/>
            <a:ext cx="1512888" cy="2159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2">
                    <a:lumMod val="10000"/>
                  </a:schemeClr>
                </a:solidFill>
                <a:latin typeface="+mn-lt"/>
              </a:rPr>
              <a:t>VIII</a:t>
            </a:r>
            <a:endParaRPr lang="ru-RU" sz="1600" dirty="0">
              <a:solidFill>
                <a:schemeClr val="tx2">
                  <a:lumMod val="10000"/>
                </a:schemeClr>
              </a:solidFill>
              <a:latin typeface="+mn-lt"/>
            </a:endParaRPr>
          </a:p>
        </p:txBody>
      </p:sp>
      <p:sp>
        <p:nvSpPr>
          <p:cNvPr id="16415" name="Line 32"/>
          <p:cNvSpPr>
            <a:spLocks noChangeShapeType="1"/>
          </p:cNvSpPr>
          <p:nvPr/>
        </p:nvSpPr>
        <p:spPr bwMode="auto">
          <a:xfrm>
            <a:off x="8964613" y="1268413"/>
            <a:ext cx="0" cy="4968875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416" name="Line 33"/>
          <p:cNvSpPr>
            <a:spLocks noChangeShapeType="1"/>
          </p:cNvSpPr>
          <p:nvPr/>
        </p:nvSpPr>
        <p:spPr bwMode="auto">
          <a:xfrm>
            <a:off x="2016125" y="6524625"/>
            <a:ext cx="6911975" cy="1588"/>
          </a:xfrm>
          <a:prstGeom prst="line">
            <a:avLst/>
          </a:prstGeom>
          <a:noFill/>
          <a:ln w="222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417" name="Line 34"/>
          <p:cNvSpPr>
            <a:spLocks noChangeShapeType="1"/>
          </p:cNvSpPr>
          <p:nvPr/>
        </p:nvSpPr>
        <p:spPr bwMode="auto">
          <a:xfrm>
            <a:off x="5148263" y="1268413"/>
            <a:ext cx="0" cy="5257800"/>
          </a:xfrm>
          <a:prstGeom prst="line">
            <a:avLst/>
          </a:prstGeom>
          <a:noFill/>
          <a:ln w="222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5197" name="Group 77"/>
          <p:cNvGraphicFramePr>
            <a:graphicFrameLocks noGrp="1"/>
          </p:cNvGraphicFramePr>
          <p:nvPr>
            <p:ph sz="half" idx="1"/>
          </p:nvPr>
        </p:nvGraphicFramePr>
        <p:xfrm>
          <a:off x="5148263" y="1252538"/>
          <a:ext cx="3816549" cy="5272806"/>
        </p:xfrm>
        <a:graphic>
          <a:graphicData uri="http://schemas.openxmlformats.org/drawingml/2006/table">
            <a:tbl>
              <a:tblPr/>
              <a:tblGrid>
                <a:gridCol w="667567"/>
                <a:gridCol w="3148982"/>
              </a:tblGrid>
              <a:tr h="543311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Baskerville Old Face" pitchFamily="18" charset="0"/>
                        </a:rPr>
                        <a:t>Характеристика</a:t>
                      </a:r>
                    </a:p>
                  </a:txBody>
                  <a:tcPr marT="54012" marB="54012" anchor="ctr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458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Baskerville Old Face" pitchFamily="18" charset="0"/>
                        </a:rPr>
                        <a:t>1.</a:t>
                      </a:r>
                    </a:p>
                  </a:txBody>
                  <a:tcPr marT="54012" marB="54012" anchor="ctr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Baskerville Old Face" pitchFamily="18" charset="0"/>
                        </a:rPr>
                        <a:t>У 1811 р. французькі хіміки Ж.Л. Гей-Люссак і Л.Ж. Тенар добули чистий силіцій.</a:t>
                      </a:r>
                    </a:p>
                  </a:txBody>
                  <a:tcPr marT="54012" marB="54012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2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2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2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9458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Baskerville Old Face" pitchFamily="18" charset="0"/>
                        </a:rPr>
                        <a:t>2.</a:t>
                      </a:r>
                    </a:p>
                  </a:txBody>
                  <a:tcPr marT="54012" marB="54012" anchor="ctr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Baskerville Old Face" pitchFamily="18" charset="0"/>
                        </a:rPr>
                        <a:t>У Періодичній системі знаходиться в 3 періоді, І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Baskerville Old Face" pitchFamily="18" charset="0"/>
                        </a:rPr>
                        <a:t>V</a:t>
                      </a:r>
                      <a:r>
                        <a:rPr kumimoji="0" lang="uk-U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Baskerville Old Face" pitchFamily="18" charset="0"/>
                        </a:rPr>
                        <a:t> група, головна підгрупа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Baskerville Old Face" pitchFamily="18" charset="0"/>
                        </a:rPr>
                        <a:t>.</a:t>
                      </a:r>
                    </a:p>
                  </a:txBody>
                  <a:tcPr marT="54012" marB="54012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2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2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2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6671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Baskerville Old Face" pitchFamily="18" charset="0"/>
                        </a:rPr>
                        <a:t>3.</a:t>
                      </a:r>
                    </a:p>
                  </a:txBody>
                  <a:tcPr marT="54012" marB="54012" anchor="ctr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Baskerville Old Face" pitchFamily="18" charset="0"/>
                        </a:rPr>
                        <a:t>У природі зустрічається тільки у зв'язаному стані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Baskerville Old Face" pitchFamily="18" charset="0"/>
                        </a:rPr>
                        <a:t>.</a:t>
                      </a:r>
                    </a:p>
                  </a:txBody>
                  <a:tcPr marT="54012" marB="54012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2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2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2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12246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Baskerville Old Face" pitchFamily="18" charset="0"/>
                        </a:rPr>
                        <a:t>4.</a:t>
                      </a:r>
                    </a:p>
                  </a:txBody>
                  <a:tcPr marT="54012" marB="54012" anchor="ctr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Baskerville Old Face" pitchFamily="18" charset="0"/>
                        </a:rPr>
                        <a:t>Як проста речовина має кристалічну будову, крихкий, темно-сірого кольору з металічним блиском.</a:t>
                      </a:r>
                    </a:p>
                  </a:txBody>
                  <a:tcPr marT="54012" marB="54012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2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2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2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9458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Baskerville Old Face" pitchFamily="18" charset="0"/>
                        </a:rPr>
                        <a:t>5.</a:t>
                      </a:r>
                    </a:p>
                  </a:txBody>
                  <a:tcPr marT="54012" marB="54012" anchor="ctr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uk-UA" sz="1800" kern="1200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Е=1,9;</a:t>
                      </a:r>
                      <a:r>
                        <a:rPr lang="uk-UA" sz="1800" kern="1200" baseline="0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uk-UA" sz="1800" kern="1200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найнижчий ступінь окислення –</a:t>
                      </a:r>
                      <a:r>
                        <a:rPr lang="uk-UA" sz="1800" kern="1200" baseline="0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uk-UA" sz="1800" kern="1200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найвищий ступінь окислення +4. </a:t>
                      </a:r>
                      <a:endParaRPr kumimoji="0" lang="en-US" sz="2100" b="0" i="0" u="sng" strike="noStrike" cap="none" normalizeH="0" baseline="30000" dirty="0" smtClean="0">
                        <a:ln>
                          <a:noFill/>
                        </a:ln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Baskerville Old Face" pitchFamily="18" charset="0"/>
                      </a:endParaRPr>
                    </a:p>
                  </a:txBody>
                  <a:tcPr marT="54012" marB="54012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2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2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2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</a:tbl>
          </a:graphicData>
        </a:graphic>
      </p:graphicFrame>
      <p:grpSp>
        <p:nvGrpSpPr>
          <p:cNvPr id="2" name="Group 57"/>
          <p:cNvGrpSpPr>
            <a:grpSpLocks/>
          </p:cNvGrpSpPr>
          <p:nvPr/>
        </p:nvGrpSpPr>
        <p:grpSpPr bwMode="auto">
          <a:xfrm>
            <a:off x="1979613" y="2060575"/>
            <a:ext cx="3313112" cy="3262313"/>
            <a:chOff x="657" y="1117"/>
            <a:chExt cx="2087" cy="2055"/>
          </a:xfrm>
        </p:grpSpPr>
        <p:sp>
          <p:nvSpPr>
            <p:cNvPr id="16443" name="Text Box 58"/>
            <p:cNvSpPr txBox="1">
              <a:spLocks noChangeArrowheads="1"/>
            </p:cNvSpPr>
            <p:nvPr/>
          </p:nvSpPr>
          <p:spPr bwMode="auto">
            <a:xfrm>
              <a:off x="1202" y="1117"/>
              <a:ext cx="1497" cy="20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 sz="20800">
                <a:solidFill>
                  <a:srgbClr val="FF0000"/>
                </a:solidFill>
              </a:endParaRPr>
            </a:p>
          </p:txBody>
        </p:sp>
        <p:sp>
          <p:nvSpPr>
            <p:cNvPr id="13373" name="Text Box 59"/>
            <p:cNvSpPr txBox="1">
              <a:spLocks noChangeArrowheads="1"/>
            </p:cNvSpPr>
            <p:nvPr/>
          </p:nvSpPr>
          <p:spPr bwMode="auto">
            <a:xfrm>
              <a:off x="1008" y="1298"/>
              <a:ext cx="590" cy="519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auto" hangingPunct="1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4800" b="1" dirty="0" smtClean="0">
                  <a:solidFill>
                    <a:schemeClr val="tx2">
                      <a:lumMod val="10000"/>
                    </a:schemeClr>
                  </a:solidFill>
                  <a:latin typeface="Baskerville Old Face" pitchFamily="18" charset="0"/>
                </a:rPr>
                <a:t>28</a:t>
              </a:r>
              <a:endParaRPr lang="ru-RU" sz="4800" b="1" dirty="0">
                <a:solidFill>
                  <a:schemeClr val="tx2">
                    <a:lumMod val="10000"/>
                  </a:schemeClr>
                </a:solidFill>
                <a:latin typeface="Baskerville Old Face" pitchFamily="18" charset="0"/>
              </a:endParaRPr>
            </a:p>
          </p:txBody>
        </p:sp>
        <p:sp>
          <p:nvSpPr>
            <p:cNvPr id="13374" name="Text Box 60"/>
            <p:cNvSpPr txBox="1">
              <a:spLocks noChangeArrowheads="1"/>
            </p:cNvSpPr>
            <p:nvPr/>
          </p:nvSpPr>
          <p:spPr bwMode="auto">
            <a:xfrm>
              <a:off x="657" y="2600"/>
              <a:ext cx="953" cy="519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auto" hangingPunct="1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4800" b="1" dirty="0" smtClean="0">
                  <a:latin typeface="Baskerville Old Face" pitchFamily="18" charset="0"/>
                </a:rPr>
                <a:t>  </a:t>
              </a:r>
              <a:r>
                <a:rPr lang="en-US" sz="4800" b="1" dirty="0" smtClean="0">
                  <a:solidFill>
                    <a:schemeClr val="tx2">
                      <a:lumMod val="10000"/>
                    </a:schemeClr>
                  </a:solidFill>
                  <a:latin typeface="Baskerville Old Face" pitchFamily="18" charset="0"/>
                </a:rPr>
                <a:t>+14</a:t>
              </a:r>
              <a:endParaRPr lang="ru-RU" sz="4800" b="1" dirty="0">
                <a:solidFill>
                  <a:schemeClr val="tx2">
                    <a:lumMod val="10000"/>
                  </a:schemeClr>
                </a:solidFill>
                <a:latin typeface="Baskerville Old Face" pitchFamily="18" charset="0"/>
              </a:endParaRPr>
            </a:p>
          </p:txBody>
        </p:sp>
        <p:sp>
          <p:nvSpPr>
            <p:cNvPr id="13375" name="Text Box 61"/>
            <p:cNvSpPr txBox="1">
              <a:spLocks noChangeArrowheads="1"/>
            </p:cNvSpPr>
            <p:nvPr/>
          </p:nvSpPr>
          <p:spPr bwMode="auto">
            <a:xfrm>
              <a:off x="2154" y="1253"/>
              <a:ext cx="590" cy="519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auto" hangingPunct="1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4800" b="1" dirty="0">
                  <a:solidFill>
                    <a:schemeClr val="tx2">
                      <a:lumMod val="10000"/>
                    </a:schemeClr>
                  </a:solidFill>
                  <a:latin typeface="Baskerville Old Face" pitchFamily="18" charset="0"/>
                </a:rPr>
                <a:t>0</a:t>
              </a:r>
              <a:endParaRPr lang="ru-RU" sz="4800" b="1" dirty="0">
                <a:solidFill>
                  <a:schemeClr val="tx2">
                    <a:lumMod val="10000"/>
                  </a:schemeClr>
                </a:solidFill>
                <a:latin typeface="Baskerville Old Face" pitchFamily="18" charset="0"/>
              </a:endParaRPr>
            </a:p>
          </p:txBody>
        </p:sp>
      </p:grpSp>
      <p:sp>
        <p:nvSpPr>
          <p:cNvPr id="16441" name="Text Box 63"/>
          <p:cNvSpPr txBox="1">
            <a:spLocks noChangeArrowheads="1"/>
          </p:cNvSpPr>
          <p:nvPr/>
        </p:nvSpPr>
        <p:spPr bwMode="auto">
          <a:xfrm>
            <a:off x="3276600" y="2781300"/>
            <a:ext cx="1079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5184" name="Text Box 64"/>
          <p:cNvSpPr txBox="1">
            <a:spLocks noChangeArrowheads="1"/>
          </p:cNvSpPr>
          <p:nvPr/>
        </p:nvSpPr>
        <p:spPr bwMode="auto">
          <a:xfrm>
            <a:off x="2700338" y="2636838"/>
            <a:ext cx="2303462" cy="24701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5600" dirty="0">
                <a:solidFill>
                  <a:srgbClr val="A4001F"/>
                </a:solidFill>
                <a:latin typeface="Baskerville Old Face" pitchFamily="18" charset="0"/>
              </a:rPr>
              <a:t> </a:t>
            </a:r>
            <a:r>
              <a:rPr lang="en-US" sz="15600" dirty="0" smtClean="0">
                <a:solidFill>
                  <a:schemeClr val="tx2">
                    <a:lumMod val="10000"/>
                  </a:schemeClr>
                </a:solidFill>
                <a:latin typeface="Baskerville Old Face" pitchFamily="18" charset="0"/>
              </a:rPr>
              <a:t>Si</a:t>
            </a:r>
            <a:endParaRPr lang="ru-RU" sz="15600" dirty="0">
              <a:solidFill>
                <a:schemeClr val="tx2">
                  <a:lumMod val="10000"/>
                </a:schemeClr>
              </a:solidFill>
              <a:latin typeface="Baskerville Old Fac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3350"/>
                            </p:stCondLst>
                            <p:childTnLst>
                              <p:par>
                                <p:cTn id="12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5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350"/>
                            </p:stCondLst>
                            <p:childTnLst>
                              <p:par>
                                <p:cTn id="1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6350"/>
                            </p:stCondLst>
                            <p:childTnLst>
                              <p:par>
                                <p:cTn id="20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5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/>
      <p:bldP spid="518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dirty="0" smtClean="0"/>
              <a:t>Хімічні властивості</a:t>
            </a:r>
            <a:endParaRPr lang="ru-RU" dirty="0"/>
          </a:p>
        </p:txBody>
      </p:sp>
      <p:sp>
        <p:nvSpPr>
          <p:cNvPr id="17410" name="Прямоугольник 4"/>
          <p:cNvSpPr>
            <a:spLocks noChangeArrowheads="1"/>
          </p:cNvSpPr>
          <p:nvPr/>
        </p:nvSpPr>
        <p:spPr bwMode="auto">
          <a:xfrm>
            <a:off x="992188" y="1268413"/>
            <a:ext cx="7900987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3200" b="1" dirty="0">
                <a:latin typeface="Times New Roman" pitchFamily="18" charset="0"/>
              </a:rPr>
              <a:t>Кремній – полімер, в реакції вступає тільки при нагріванні. На відміну від вуглецю не реагує з воднем, але з’єднується з галогенами</a:t>
            </a:r>
            <a:r>
              <a:rPr lang="ru-RU" sz="3200" b="1" dirty="0">
                <a:latin typeface="Times New Roman" pitchFamily="18" charset="0"/>
              </a:rPr>
              <a:t>:</a:t>
            </a:r>
          </a:p>
          <a:p>
            <a:pPr algn="ctr"/>
            <a:r>
              <a:rPr lang="ru-RU" sz="3200" b="1" dirty="0">
                <a:latin typeface="Times New Roman" pitchFamily="18" charset="0"/>
              </a:rPr>
              <a:t>                                                               </a:t>
            </a:r>
            <a:r>
              <a:rPr lang="en-US" sz="3200" b="1" dirty="0" smtClean="0">
                <a:latin typeface="Book Antiqua" pitchFamily="18" charset="0"/>
              </a:rPr>
              <a:t>Si+2Mg      Mg</a:t>
            </a:r>
            <a:r>
              <a:rPr lang="en-US" sz="3200" b="1" baseline="-25000" dirty="0" smtClean="0">
                <a:latin typeface="Book Antiqua" pitchFamily="18" charset="0"/>
              </a:rPr>
              <a:t>2</a:t>
            </a:r>
            <a:r>
              <a:rPr lang="en-US" sz="3200" b="1" dirty="0" smtClean="0">
                <a:latin typeface="Book Antiqua" pitchFamily="18" charset="0"/>
              </a:rPr>
              <a:t>Si </a:t>
            </a:r>
            <a:r>
              <a:rPr lang="en-US" sz="3200" b="1" dirty="0">
                <a:latin typeface="Book Antiqua" pitchFamily="18" charset="0"/>
              </a:rPr>
              <a:t>(Si – </a:t>
            </a:r>
            <a:r>
              <a:rPr lang="uk-UA" sz="3200" b="1" dirty="0">
                <a:latin typeface="Times New Roman" pitchFamily="18" charset="0"/>
              </a:rPr>
              <a:t>окисник</a:t>
            </a:r>
            <a:r>
              <a:rPr lang="ru-RU" sz="3200" b="1" dirty="0">
                <a:latin typeface="Times New Roman" pitchFamily="18" charset="0"/>
              </a:rPr>
              <a:t>)</a:t>
            </a:r>
          </a:p>
          <a:p>
            <a:r>
              <a:rPr lang="ru-RU" sz="3200" b="1" dirty="0">
                <a:latin typeface="Times New Roman" pitchFamily="18" charset="0"/>
              </a:rPr>
              <a:t>                        </a:t>
            </a:r>
          </a:p>
          <a:p>
            <a:r>
              <a:rPr lang="ru-RU" sz="3200" b="1" dirty="0">
                <a:latin typeface="Times New Roman" pitchFamily="18" charset="0"/>
              </a:rPr>
              <a:t>                </a:t>
            </a:r>
            <a:r>
              <a:rPr lang="en-US" sz="3200" b="1" dirty="0" smtClean="0">
                <a:latin typeface="Book Antiqua" pitchFamily="18" charset="0"/>
              </a:rPr>
              <a:t>Si+O</a:t>
            </a:r>
            <a:r>
              <a:rPr lang="en-US" sz="3200" b="1" baseline="-25000" dirty="0" smtClean="0">
                <a:latin typeface="Book Antiqua" pitchFamily="18" charset="0"/>
              </a:rPr>
              <a:t>2</a:t>
            </a:r>
            <a:r>
              <a:rPr lang="en-US" sz="3200" b="1" dirty="0">
                <a:latin typeface="Book Antiqua" pitchFamily="18" charset="0"/>
              </a:rPr>
              <a:t> </a:t>
            </a:r>
            <a:r>
              <a:rPr lang="en-US" sz="3200" b="1" dirty="0" smtClean="0">
                <a:latin typeface="Book Antiqua" pitchFamily="18" charset="0"/>
              </a:rPr>
              <a:t>     </a:t>
            </a:r>
            <a:r>
              <a:rPr lang="en-US" sz="3200" b="1" dirty="0" smtClean="0">
                <a:latin typeface="Book Antiqua" pitchFamily="18" charset="0"/>
              </a:rPr>
              <a:t>SiO</a:t>
            </a:r>
            <a:r>
              <a:rPr lang="en-US" sz="3200" b="1" baseline="-25000" dirty="0" smtClean="0">
                <a:latin typeface="Book Antiqua" pitchFamily="18" charset="0"/>
              </a:rPr>
              <a:t>2</a:t>
            </a:r>
            <a:endParaRPr lang="en-US" sz="3200" b="1" baseline="-25000" dirty="0">
              <a:latin typeface="Book Antiqua" pitchFamily="18" charset="0"/>
            </a:endParaRPr>
          </a:p>
          <a:p>
            <a:pPr algn="ctr"/>
            <a:r>
              <a:rPr lang="uk-UA" sz="3200" b="1" dirty="0">
                <a:latin typeface="Times New Roman" pitchFamily="18" charset="0"/>
              </a:rPr>
              <a:t>              </a:t>
            </a:r>
            <a:r>
              <a:rPr lang="en-US" sz="3200" b="1" dirty="0" smtClean="0">
                <a:latin typeface="Book Antiqua" pitchFamily="18" charset="0"/>
              </a:rPr>
              <a:t>Si+2Cl</a:t>
            </a:r>
            <a:r>
              <a:rPr lang="en-US" sz="3200" b="1" baseline="-25000" dirty="0" smtClean="0">
                <a:latin typeface="Book Antiqua" pitchFamily="18" charset="0"/>
              </a:rPr>
              <a:t>2</a:t>
            </a:r>
            <a:r>
              <a:rPr lang="en-US" sz="3200" b="1" dirty="0">
                <a:latin typeface="Book Antiqua" pitchFamily="18" charset="0"/>
              </a:rPr>
              <a:t> </a:t>
            </a:r>
            <a:r>
              <a:rPr lang="en-US" sz="3200" b="1" dirty="0" smtClean="0">
                <a:latin typeface="Book Antiqua" pitchFamily="18" charset="0"/>
              </a:rPr>
              <a:t>     </a:t>
            </a:r>
            <a:r>
              <a:rPr lang="en-US" sz="3200" b="1" dirty="0" smtClean="0">
                <a:latin typeface="Book Antiqua" pitchFamily="18" charset="0"/>
              </a:rPr>
              <a:t>SiCl</a:t>
            </a:r>
            <a:r>
              <a:rPr lang="en-US" sz="3200" b="1" baseline="-25000" dirty="0" smtClean="0">
                <a:latin typeface="Book Antiqua" pitchFamily="18" charset="0"/>
              </a:rPr>
              <a:t>4</a:t>
            </a:r>
            <a:r>
              <a:rPr lang="en-US" sz="3200" b="1" dirty="0" smtClean="0">
                <a:latin typeface="Book Antiqua" pitchFamily="18" charset="0"/>
              </a:rPr>
              <a:t>    </a:t>
            </a:r>
            <a:r>
              <a:rPr lang="en-US" sz="3200" b="1" dirty="0">
                <a:latin typeface="Book Antiqua" pitchFamily="18" charset="0"/>
              </a:rPr>
              <a:t>(Si – </a:t>
            </a:r>
            <a:r>
              <a:rPr lang="uk-UA" sz="3200" b="1" dirty="0">
                <a:latin typeface="Times New Roman" pitchFamily="18" charset="0"/>
              </a:rPr>
              <a:t>відновник</a:t>
            </a:r>
            <a:r>
              <a:rPr lang="ru-RU" dirty="0">
                <a:latin typeface="Times New Roman" pitchFamily="18" charset="0"/>
              </a:rPr>
              <a:t>)</a:t>
            </a:r>
          </a:p>
        </p:txBody>
      </p:sp>
      <p:pic>
        <p:nvPicPr>
          <p:cNvPr id="17411" name="Picture 2" descr="D:\Мои документы\Rumar\картинки\PFILES\MSOFFICE\MEDIA\CNTCD1\ANIMATED\J0303428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3716338"/>
            <a:ext cx="2232025" cy="2820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" name="Прямая со стрелкой 2"/>
          <p:cNvCxnSpPr/>
          <p:nvPr/>
        </p:nvCxnSpPr>
        <p:spPr>
          <a:xfrm>
            <a:off x="3635896" y="4005064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3995936" y="4941168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3995936" y="5445224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1744"/>
            <a:ext cx="82296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dirty="0" smtClean="0">
                <a:solidFill>
                  <a:schemeClr val="accent2">
                    <a:lumMod val="50000"/>
                  </a:schemeClr>
                </a:solidFill>
              </a:rPr>
              <a:t>Характеристика сполук Силіцію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9458" name="Прямоугольник 4"/>
          <p:cNvSpPr>
            <a:spLocks noChangeArrowheads="1"/>
          </p:cNvSpPr>
          <p:nvPr/>
        </p:nvSpPr>
        <p:spPr bwMode="auto">
          <a:xfrm>
            <a:off x="611188" y="981075"/>
            <a:ext cx="7848600" cy="483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Book Antiqua" pitchFamily="18" charset="0"/>
              </a:rPr>
              <a:t>SiO</a:t>
            </a:r>
            <a:r>
              <a:rPr lang="en-US" sz="2800" baseline="-25000">
                <a:latin typeface="Book Antiqua" pitchFamily="18" charset="0"/>
              </a:rPr>
              <a:t>2</a:t>
            </a:r>
            <a:r>
              <a:rPr lang="en-US" sz="2800">
                <a:latin typeface="Book Antiqua" pitchFamily="18" charset="0"/>
              </a:rPr>
              <a:t> – </a:t>
            </a:r>
            <a:r>
              <a:rPr lang="ru-RU" sz="2800">
                <a:latin typeface="Times New Roman" pitchFamily="18" charset="0"/>
              </a:rPr>
              <a:t>тугоплавкий і </a:t>
            </a:r>
            <a:r>
              <a:rPr lang="uk-UA" sz="2800">
                <a:latin typeface="Times New Roman" pitchFamily="18" charset="0"/>
              </a:rPr>
              <a:t>хімічно малоактивний, при звичайних температурах</a:t>
            </a:r>
            <a:r>
              <a:rPr lang="ru-RU" sz="2800">
                <a:latin typeface="Times New Roman" pitchFamily="18" charset="0"/>
              </a:rPr>
              <a:t>. З водою не </a:t>
            </a:r>
            <a:r>
              <a:rPr lang="uk-UA" sz="2800">
                <a:latin typeface="Times New Roman" pitchFamily="18" charset="0"/>
              </a:rPr>
              <a:t>реагує, свої кислотні властивості проявляє в реакціях з лугами, основними оксидами і деякими солями, які проходять з достатньою швидкістю при підвищених </a:t>
            </a:r>
            <a:r>
              <a:rPr lang="ru-RU" sz="2800">
                <a:latin typeface="Times New Roman" pitchFamily="18" charset="0"/>
              </a:rPr>
              <a:t>температурах:</a:t>
            </a:r>
          </a:p>
          <a:p>
            <a:pPr algn="ctr"/>
            <a:r>
              <a:rPr lang="ru-RU" sz="2800">
                <a:latin typeface="Times New Roman" pitchFamily="18" charset="0"/>
              </a:rPr>
              <a:t>2</a:t>
            </a:r>
            <a:r>
              <a:rPr lang="en-US" sz="2800">
                <a:latin typeface="Book Antiqua" pitchFamily="18" charset="0"/>
              </a:rPr>
              <a:t>NaOH+SiO</a:t>
            </a:r>
            <a:r>
              <a:rPr lang="en-US" sz="2800" baseline="-25000">
                <a:latin typeface="Book Antiqua" pitchFamily="18" charset="0"/>
              </a:rPr>
              <a:t>2</a:t>
            </a:r>
            <a:r>
              <a:rPr lang="en-US" sz="2800">
                <a:latin typeface="Book Antiqua" pitchFamily="18" charset="0"/>
              </a:rPr>
              <a:t>=Na</a:t>
            </a:r>
            <a:r>
              <a:rPr lang="uk-UA" sz="2800" baseline="-25000">
                <a:latin typeface="Times New Roman" pitchFamily="18" charset="0"/>
              </a:rPr>
              <a:t>2</a:t>
            </a:r>
            <a:r>
              <a:rPr lang="en-US" sz="2800">
                <a:latin typeface="Book Antiqua" pitchFamily="18" charset="0"/>
              </a:rPr>
              <a:t>SiO</a:t>
            </a:r>
            <a:r>
              <a:rPr lang="en-US" sz="2800" baseline="-25000">
                <a:latin typeface="Book Antiqua" pitchFamily="18" charset="0"/>
              </a:rPr>
              <a:t>3</a:t>
            </a:r>
            <a:r>
              <a:rPr lang="en-US" sz="2800">
                <a:latin typeface="Book Antiqua" pitchFamily="18" charset="0"/>
              </a:rPr>
              <a:t>+H</a:t>
            </a:r>
            <a:r>
              <a:rPr lang="uk-UA" sz="2800" baseline="-25000">
                <a:latin typeface="Times New Roman" pitchFamily="18" charset="0"/>
              </a:rPr>
              <a:t>2</a:t>
            </a:r>
            <a:r>
              <a:rPr lang="en-US" sz="2800">
                <a:latin typeface="Book Antiqua" pitchFamily="18" charset="0"/>
              </a:rPr>
              <a:t>O</a:t>
            </a:r>
          </a:p>
          <a:p>
            <a:pPr algn="ctr"/>
            <a:r>
              <a:rPr lang="en-US" sz="2800">
                <a:latin typeface="Book Antiqua" pitchFamily="18" charset="0"/>
              </a:rPr>
              <a:t>Na</a:t>
            </a:r>
            <a:r>
              <a:rPr lang="en-US" sz="2800" baseline="-25000">
                <a:latin typeface="Book Antiqua" pitchFamily="18" charset="0"/>
              </a:rPr>
              <a:t>2</a:t>
            </a:r>
            <a:r>
              <a:rPr lang="en-US" sz="2800">
                <a:latin typeface="Book Antiqua" pitchFamily="18" charset="0"/>
              </a:rPr>
              <a:t>CO</a:t>
            </a:r>
            <a:r>
              <a:rPr lang="en-US" sz="2800" baseline="-25000">
                <a:latin typeface="Book Antiqua" pitchFamily="18" charset="0"/>
              </a:rPr>
              <a:t>3</a:t>
            </a:r>
            <a:r>
              <a:rPr lang="en-US" sz="2800">
                <a:latin typeface="Book Antiqua" pitchFamily="18" charset="0"/>
              </a:rPr>
              <a:t>+SiO</a:t>
            </a:r>
            <a:r>
              <a:rPr lang="en-US" sz="2800" baseline="-25000">
                <a:latin typeface="Book Antiqua" pitchFamily="18" charset="0"/>
              </a:rPr>
              <a:t>2</a:t>
            </a:r>
            <a:r>
              <a:rPr lang="en-US" sz="2800">
                <a:latin typeface="Book Antiqua" pitchFamily="18" charset="0"/>
              </a:rPr>
              <a:t>=Na</a:t>
            </a:r>
            <a:r>
              <a:rPr lang="en-US" sz="2800" baseline="-25000">
                <a:latin typeface="Book Antiqua" pitchFamily="18" charset="0"/>
              </a:rPr>
              <a:t>2</a:t>
            </a:r>
            <a:r>
              <a:rPr lang="en-US" sz="2800">
                <a:latin typeface="Book Antiqua" pitchFamily="18" charset="0"/>
              </a:rPr>
              <a:t>SiO</a:t>
            </a:r>
            <a:r>
              <a:rPr lang="en-US" sz="2800" baseline="-25000">
                <a:latin typeface="Book Antiqua" pitchFamily="18" charset="0"/>
              </a:rPr>
              <a:t>3</a:t>
            </a:r>
            <a:r>
              <a:rPr lang="en-US" sz="2800">
                <a:latin typeface="Book Antiqua" pitchFamily="18" charset="0"/>
              </a:rPr>
              <a:t>+CO</a:t>
            </a:r>
            <a:r>
              <a:rPr lang="en-US" sz="2800" baseline="-25000">
                <a:latin typeface="Book Antiqua" pitchFamily="18" charset="0"/>
              </a:rPr>
              <a:t>2</a:t>
            </a:r>
          </a:p>
          <a:p>
            <a:r>
              <a:rPr lang="ru-RU" sz="2800">
                <a:latin typeface="Times New Roman" pitchFamily="18" charset="0"/>
              </a:rPr>
              <a:t>З кислотами </a:t>
            </a:r>
            <a:r>
              <a:rPr lang="en-US" sz="2800">
                <a:latin typeface="Book Antiqua" pitchFamily="18" charset="0"/>
              </a:rPr>
              <a:t>SiO</a:t>
            </a:r>
            <a:r>
              <a:rPr lang="en-US" sz="2800" baseline="-25000">
                <a:latin typeface="Book Antiqua" pitchFamily="18" charset="0"/>
              </a:rPr>
              <a:t>2</a:t>
            </a:r>
            <a:r>
              <a:rPr lang="en-US" sz="2800">
                <a:latin typeface="Book Antiqua" pitchFamily="18" charset="0"/>
              </a:rPr>
              <a:t> </a:t>
            </a:r>
            <a:r>
              <a:rPr lang="ru-RU" sz="2800">
                <a:latin typeface="Times New Roman" pitchFamily="18" charset="0"/>
              </a:rPr>
              <a:t>не </a:t>
            </a:r>
            <a:r>
              <a:rPr lang="uk-UA" sz="2800">
                <a:latin typeface="Times New Roman" pitchFamily="18" charset="0"/>
              </a:rPr>
              <a:t>реагує</a:t>
            </a:r>
            <a:r>
              <a:rPr lang="ru-RU" sz="2800">
                <a:latin typeface="Times New Roman" pitchFamily="18" charset="0"/>
              </a:rPr>
              <a:t>, </a:t>
            </a:r>
            <a:r>
              <a:rPr lang="uk-UA" sz="2800">
                <a:latin typeface="Times New Roman" pitchFamily="18" charset="0"/>
              </a:rPr>
              <a:t>виняток</a:t>
            </a:r>
            <a:r>
              <a:rPr lang="ru-RU" sz="2800">
                <a:latin typeface="Times New Roman" pitchFamily="18" charset="0"/>
              </a:rPr>
              <a:t> </a:t>
            </a:r>
            <a:r>
              <a:rPr lang="uk-UA" sz="2800">
                <a:latin typeface="Times New Roman" pitchFamily="18" charset="0"/>
              </a:rPr>
              <a:t>складає</a:t>
            </a:r>
            <a:r>
              <a:rPr lang="ru-RU" sz="2800">
                <a:latin typeface="Times New Roman" pitchFamily="18" charset="0"/>
              </a:rPr>
              <a:t> </a:t>
            </a:r>
            <a:r>
              <a:rPr lang="uk-UA" sz="2800">
                <a:latin typeface="Times New Roman" pitchFamily="18" charset="0"/>
              </a:rPr>
              <a:t>плавикова</a:t>
            </a:r>
            <a:r>
              <a:rPr lang="ru-RU" sz="2800">
                <a:latin typeface="Times New Roman" pitchFamily="18" charset="0"/>
              </a:rPr>
              <a:t> кислота: </a:t>
            </a:r>
          </a:p>
          <a:p>
            <a:pPr algn="ctr"/>
            <a:r>
              <a:rPr lang="uk-UA" sz="2800">
                <a:latin typeface="Times New Roman" pitchFamily="18" charset="0"/>
              </a:rPr>
              <a:t>SiO</a:t>
            </a:r>
            <a:r>
              <a:rPr lang="uk-UA" sz="2800" baseline="-25000">
                <a:latin typeface="Times New Roman" pitchFamily="18" charset="0"/>
              </a:rPr>
              <a:t>2</a:t>
            </a:r>
            <a:r>
              <a:rPr lang="uk-UA" sz="2800">
                <a:latin typeface="Times New Roman" pitchFamily="18" charset="0"/>
              </a:rPr>
              <a:t>+4HF=SiF</a:t>
            </a:r>
            <a:r>
              <a:rPr lang="uk-UA" sz="2800" baseline="-25000">
                <a:latin typeface="Times New Roman" pitchFamily="18" charset="0"/>
              </a:rPr>
              <a:t>4</a:t>
            </a:r>
            <a:r>
              <a:rPr lang="uk-UA" sz="2800">
                <a:latin typeface="Times New Roman" pitchFamily="18" charset="0"/>
              </a:rPr>
              <a:t>+2H</a:t>
            </a:r>
            <a:r>
              <a:rPr lang="uk-UA" sz="2800" baseline="-25000">
                <a:latin typeface="Times New Roman" pitchFamily="18" charset="0"/>
              </a:rPr>
              <a:t>2</a:t>
            </a:r>
            <a:r>
              <a:rPr lang="uk-UA" sz="2800">
                <a:latin typeface="Times New Roman" pitchFamily="18" charset="0"/>
              </a:rPr>
              <a:t>O</a:t>
            </a:r>
            <a:r>
              <a:rPr lang="en-US" sz="2800">
                <a:latin typeface="Book Antiqua" pitchFamily="18" charset="0"/>
              </a:rPr>
              <a:t>.</a:t>
            </a:r>
          </a:p>
        </p:txBody>
      </p:sp>
      <p:pic>
        <p:nvPicPr>
          <p:cNvPr id="19459" name="Picture 2" descr="D:\Мои документы\Rumar\картинки\PFILES\MSOFFICE\MEDIA\CNTCD1\ANIMATED\J0254466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08850" y="5373688"/>
            <a:ext cx="1458913" cy="116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1000051" y="438002"/>
          <a:ext cx="8136904" cy="1200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8434" name="Picture 2" descr="D:\Мои документы\Rumar\картинки\PFILES\MSOFFICE\MEDIA\CNTCD1\ANIMATED\J0284042.GIF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79388" y="4627563"/>
            <a:ext cx="1655762" cy="190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Стрелка вниз 1"/>
          <p:cNvSpPr/>
          <p:nvPr/>
        </p:nvSpPr>
        <p:spPr>
          <a:xfrm rot="1995900">
            <a:off x="1426827" y="1520163"/>
            <a:ext cx="817738" cy="2859106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800" b="1" i="1" dirty="0">
                <a:solidFill>
                  <a:schemeClr val="accent5">
                    <a:lumMod val="50000"/>
                  </a:schemeClr>
                </a:solidFill>
              </a:rPr>
              <a:t>піску</a:t>
            </a:r>
            <a:endParaRPr lang="ru-RU" sz="2800" b="1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18436" name="Стрелка вниз 6"/>
          <p:cNvPicPr>
            <a:picLocks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 rot="1822862">
            <a:off x="3851275" y="1628775"/>
            <a:ext cx="1120775" cy="290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Стрелка вниз 7"/>
          <p:cNvPicPr>
            <a:picLocks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 rot="1302294">
            <a:off x="6443663" y="1484313"/>
            <a:ext cx="1590675" cy="2805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8" name="Picture 8" descr="Скальный Кристаллит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2484438" y="4724400"/>
            <a:ext cx="1951037" cy="146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9" name="Picture 11" descr="опал2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5219700" y="4724400"/>
            <a:ext cx="1655763" cy="1436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0" name="Picture 13" descr="агат4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7235825" y="4719638"/>
            <a:ext cx="1593850" cy="148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41" name="Text Box 14"/>
          <p:cNvSpPr txBox="1">
            <a:spLocks noChangeArrowheads="1"/>
          </p:cNvSpPr>
          <p:nvPr/>
        </p:nvSpPr>
        <p:spPr bwMode="auto">
          <a:xfrm>
            <a:off x="5580063" y="6308725"/>
            <a:ext cx="7921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b="1" i="1">
                <a:solidFill>
                  <a:srgbClr val="000099"/>
                </a:solidFill>
              </a:rPr>
              <a:t>опал</a:t>
            </a:r>
            <a:endParaRPr lang="ru-RU" b="1" i="1">
              <a:solidFill>
                <a:srgbClr val="000099"/>
              </a:solidFill>
            </a:endParaRPr>
          </a:p>
        </p:txBody>
      </p:sp>
      <p:sp>
        <p:nvSpPr>
          <p:cNvPr id="18442" name="Text Box 15"/>
          <p:cNvSpPr txBox="1">
            <a:spLocks noChangeArrowheads="1"/>
          </p:cNvSpPr>
          <p:nvPr/>
        </p:nvSpPr>
        <p:spPr bwMode="auto">
          <a:xfrm>
            <a:off x="7596188" y="6308725"/>
            <a:ext cx="936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b="1" i="1">
                <a:solidFill>
                  <a:srgbClr val="000099"/>
                </a:solidFill>
              </a:rPr>
              <a:t>агат</a:t>
            </a:r>
            <a:endParaRPr lang="ru-RU" b="1" i="1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18441" grpId="0"/>
      <p:bldP spid="1844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effectLst>
            <a:glow rad="228600">
              <a:schemeClr val="accent6">
                <a:satMod val="175000"/>
                <a:alpha val="40000"/>
              </a:schemeClr>
            </a:glow>
            <a:outerShdw blurRad="225425" dist="50800" dir="5220000" algn="ctr">
              <a:srgbClr val="000000">
                <a:alpha val="33000"/>
              </a:srgbClr>
            </a:outerShdw>
            <a:softEdge rad="317500"/>
          </a:effectLst>
          <a:scene3d>
            <a:camera prst="obliqueTopRight"/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dirty="0" smtClean="0"/>
              <a:t>Силікатні матеріали</a:t>
            </a:r>
            <a:endParaRPr lang="ru-RU" dirty="0"/>
          </a:p>
        </p:txBody>
      </p:sp>
      <p:pic>
        <p:nvPicPr>
          <p:cNvPr id="20482" name="Picture 2" descr="H:\картинки для семинара\кварцевий пісок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1621903">
            <a:off x="2274888" y="4075113"/>
            <a:ext cx="2659062" cy="225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3" name="Picture 3" descr="H:\картинки для семинара\рідке скло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1438324">
            <a:off x="6146800" y="4064000"/>
            <a:ext cx="2659063" cy="222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Picture 4" descr="H:\картинки для семинара\цегла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-1516636">
            <a:off x="373063" y="1658938"/>
            <a:ext cx="2651125" cy="222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Picture 5" descr="H:\картинки для семинара\цемент2.jpg"/>
          <p:cNvPicPr>
            <a:picLocks noChangeAspect="1" noChangeArrowheads="1"/>
          </p:cNvPicPr>
          <p:nvPr/>
        </p:nvPicPr>
        <p:blipFill>
          <a:blip r:embed="rId6"/>
          <a:srcRect b="5937"/>
          <a:stretch>
            <a:fillRect/>
          </a:stretch>
        </p:blipFill>
        <p:spPr bwMode="auto">
          <a:xfrm rot="-1480948">
            <a:off x="4530725" y="1652588"/>
            <a:ext cx="2660650" cy="222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 rot="20098827">
            <a:off x="261938" y="1163638"/>
            <a:ext cx="1382712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6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цегла</a:t>
            </a:r>
            <a:endParaRPr lang="ru-RU" sz="3600" b="1" dirty="0">
              <a:solidFill>
                <a:schemeClr val="accent3">
                  <a:lumMod val="20000"/>
                  <a:lumOff val="80000"/>
                </a:schemeClr>
              </a:solidFill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 rot="19988441">
            <a:off x="901700" y="3738563"/>
            <a:ext cx="3667125" cy="6461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6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кварцовий пісок</a:t>
            </a:r>
            <a:endParaRPr lang="ru-RU" sz="3600" b="1" dirty="0">
              <a:solidFill>
                <a:schemeClr val="accent3">
                  <a:lumMod val="20000"/>
                  <a:lumOff val="80000"/>
                </a:schemeClr>
              </a:solidFill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 rot="20162441">
            <a:off x="4246563" y="1181100"/>
            <a:ext cx="1668462" cy="6477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6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цемент</a:t>
            </a:r>
            <a:endParaRPr lang="ru-RU" sz="3600" b="1" dirty="0">
              <a:solidFill>
                <a:schemeClr val="accent3">
                  <a:lumMod val="20000"/>
                  <a:lumOff val="80000"/>
                </a:schemeClr>
              </a:solidFill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 rot="20233110">
            <a:off x="5686425" y="3581400"/>
            <a:ext cx="2339975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6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рідке скло</a:t>
            </a:r>
            <a:endParaRPr lang="ru-RU" sz="3600" b="1" dirty="0">
              <a:solidFill>
                <a:schemeClr val="accent3">
                  <a:lumMod val="20000"/>
                  <a:lumOff val="80000"/>
                </a:schemeClr>
              </a:solidFill>
              <a:latin typeface="+mn-lt"/>
            </a:endParaRPr>
          </a:p>
        </p:txBody>
      </p:sp>
      <p:pic>
        <p:nvPicPr>
          <p:cNvPr id="20490" name="Picture 2" descr="D:\Мои документы\Rumar\картинки\PFILES\MSOFFICE\MEDIA\CNTCD1\ANIMATED\J0295167.GIF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-1167831">
            <a:off x="7318375" y="1422400"/>
            <a:ext cx="1484313" cy="1357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0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2" dur="20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glow rad="228600">
              <a:schemeClr val="accent6">
                <a:satMod val="175000"/>
                <a:alpha val="40000"/>
              </a:schemeClr>
            </a:glow>
            <a:outerShdw blurRad="225425" dist="50800" dir="5220000" algn="ctr">
              <a:srgbClr val="000000">
                <a:alpha val="33000"/>
              </a:srgbClr>
            </a:outerShdw>
            <a:softEdge rad="317500"/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dirty="0" smtClean="0"/>
              <a:t>Силікатні матеріали</a:t>
            </a:r>
            <a:endParaRPr lang="ru-RU" dirty="0"/>
          </a:p>
        </p:txBody>
      </p:sp>
      <p:pic>
        <p:nvPicPr>
          <p:cNvPr id="22530" name="Picture 2" descr="H:\картинки для семинара\скло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817693">
            <a:off x="292100" y="3211513"/>
            <a:ext cx="2308225" cy="256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1" name="Picture 3" descr="H:\картинки для семинара\фарфор2.jpg"/>
          <p:cNvPicPr>
            <a:picLocks noChangeAspect="1" noChangeArrowheads="1"/>
          </p:cNvPicPr>
          <p:nvPr/>
        </p:nvPicPr>
        <p:blipFill>
          <a:blip r:embed="rId3"/>
          <a:srcRect l="3624" t="8717" r="2148" b="13594"/>
          <a:stretch>
            <a:fillRect/>
          </a:stretch>
        </p:blipFill>
        <p:spPr bwMode="auto">
          <a:xfrm rot="-894100">
            <a:off x="2936875" y="2520950"/>
            <a:ext cx="2627313" cy="246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2" name="Picture 5" descr="H:\картинки для семинара\фаянс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851273">
            <a:off x="6086475" y="1758950"/>
            <a:ext cx="2527300" cy="2360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3" name="TextBox 2"/>
          <p:cNvSpPr txBox="1">
            <a:spLocks noChangeArrowheads="1"/>
          </p:cNvSpPr>
          <p:nvPr/>
        </p:nvSpPr>
        <p:spPr bwMode="auto">
          <a:xfrm rot="-779334">
            <a:off x="1481138" y="5765800"/>
            <a:ext cx="1000125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3200" b="1" i="1">
                <a:solidFill>
                  <a:schemeClr val="accent1"/>
                </a:solidFill>
                <a:latin typeface="Times New Roman" pitchFamily="18" charset="0"/>
              </a:rPr>
              <a:t>скло</a:t>
            </a:r>
            <a:endParaRPr lang="ru-RU" sz="3200" b="1" i="1">
              <a:solidFill>
                <a:schemeClr val="accent1"/>
              </a:solidFill>
              <a:latin typeface="Times New Roman" pitchFamily="18" charset="0"/>
            </a:endParaRPr>
          </a:p>
        </p:txBody>
      </p:sp>
      <p:sp>
        <p:nvSpPr>
          <p:cNvPr id="22534" name="TextBox 3"/>
          <p:cNvSpPr txBox="1">
            <a:spLocks noChangeArrowheads="1"/>
          </p:cNvSpPr>
          <p:nvPr/>
        </p:nvSpPr>
        <p:spPr bwMode="auto">
          <a:xfrm rot="-1073658">
            <a:off x="4119563" y="5030788"/>
            <a:ext cx="1617662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3200" b="1" i="1">
                <a:solidFill>
                  <a:schemeClr val="accent1"/>
                </a:solidFill>
                <a:latin typeface="Times New Roman" pitchFamily="18" charset="0"/>
              </a:rPr>
              <a:t>фарфор</a:t>
            </a:r>
            <a:endParaRPr lang="ru-RU" sz="3200" b="1" i="1">
              <a:solidFill>
                <a:schemeClr val="accent1"/>
              </a:solidFill>
              <a:latin typeface="Times New Roman" pitchFamily="18" charset="0"/>
            </a:endParaRPr>
          </a:p>
        </p:txBody>
      </p:sp>
      <p:sp>
        <p:nvSpPr>
          <p:cNvPr id="22535" name="TextBox 4"/>
          <p:cNvSpPr txBox="1">
            <a:spLocks noChangeArrowheads="1"/>
          </p:cNvSpPr>
          <p:nvPr/>
        </p:nvSpPr>
        <p:spPr bwMode="auto">
          <a:xfrm rot="-998706">
            <a:off x="7146925" y="4105275"/>
            <a:ext cx="13493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3200" b="1" i="1">
                <a:solidFill>
                  <a:schemeClr val="accent1"/>
                </a:solidFill>
                <a:latin typeface="Times New Roman" pitchFamily="18" charset="0"/>
              </a:rPr>
              <a:t>фаянс</a:t>
            </a:r>
            <a:endParaRPr lang="ru-RU" sz="3200" b="1" i="1">
              <a:solidFill>
                <a:schemeClr val="accent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" dur="1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4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3" grpId="0"/>
      <p:bldP spid="22534" grpId="0"/>
      <p:bldP spid="2253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13025" y="-236538"/>
            <a:ext cx="8229600" cy="1143001"/>
          </a:xfrm>
        </p:spPr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uk-UA" dirty="0" smtClean="0"/>
              <a:t> Силіцій в природі</a:t>
            </a:r>
            <a:endParaRPr lang="ru-RU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345479" y="137393"/>
          <a:ext cx="2664297" cy="11890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9750" y="260350"/>
            <a:ext cx="83185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54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Si</a:t>
            </a:r>
            <a:endParaRPr lang="ru-RU" sz="54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23556" name="Picture 3" descr="H:\картинки для семинара\асбест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79388" y="3500438"/>
            <a:ext cx="1701800" cy="181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7" name="Text Box 15"/>
          <p:cNvSpPr txBox="1">
            <a:spLocks noChangeArrowheads="1"/>
          </p:cNvSpPr>
          <p:nvPr/>
        </p:nvSpPr>
        <p:spPr bwMode="auto">
          <a:xfrm>
            <a:off x="376238" y="1406525"/>
            <a:ext cx="21240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uk-UA" sz="2000" b="1">
                <a:solidFill>
                  <a:schemeClr val="hlink"/>
                </a:solidFill>
              </a:rPr>
              <a:t>Силікати </a:t>
            </a:r>
          </a:p>
          <a:p>
            <a:pPr algn="ctr"/>
            <a:r>
              <a:rPr lang="uk-UA" sz="2000" b="1">
                <a:solidFill>
                  <a:schemeClr val="hlink"/>
                </a:solidFill>
              </a:rPr>
              <a:t>алюмосилікати</a:t>
            </a:r>
            <a:endParaRPr lang="ru-RU" sz="2000" b="1">
              <a:solidFill>
                <a:schemeClr val="hlink"/>
              </a:solidFill>
            </a:endParaRPr>
          </a:p>
        </p:txBody>
      </p:sp>
      <p:sp>
        <p:nvSpPr>
          <p:cNvPr id="23558" name="Text Box 16"/>
          <p:cNvSpPr txBox="1">
            <a:spLocks noChangeArrowheads="1"/>
          </p:cNvSpPr>
          <p:nvPr/>
        </p:nvSpPr>
        <p:spPr bwMode="auto">
          <a:xfrm>
            <a:off x="611188" y="5373688"/>
            <a:ext cx="933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b="1">
                <a:solidFill>
                  <a:srgbClr val="000066"/>
                </a:solidFill>
              </a:rPr>
              <a:t>азбест</a:t>
            </a:r>
            <a:endParaRPr lang="ru-RU" b="1">
              <a:solidFill>
                <a:srgbClr val="000066"/>
              </a:solidFill>
            </a:endParaRPr>
          </a:p>
        </p:txBody>
      </p:sp>
      <p:pic>
        <p:nvPicPr>
          <p:cNvPr id="23559" name="Picture 17" descr="тальк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484438" y="4005263"/>
            <a:ext cx="174942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60" name="Text Box 20"/>
          <p:cNvSpPr txBox="1">
            <a:spLocks noChangeArrowheads="1"/>
          </p:cNvSpPr>
          <p:nvPr/>
        </p:nvSpPr>
        <p:spPr bwMode="auto">
          <a:xfrm>
            <a:off x="2916238" y="6021388"/>
            <a:ext cx="8239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b="1">
                <a:solidFill>
                  <a:srgbClr val="000066"/>
                </a:solidFill>
              </a:rPr>
              <a:t>тальк</a:t>
            </a:r>
            <a:endParaRPr lang="ru-RU" b="1">
              <a:solidFill>
                <a:srgbClr val="000066"/>
              </a:solidFill>
            </a:endParaRPr>
          </a:p>
        </p:txBody>
      </p:sp>
      <p:pic>
        <p:nvPicPr>
          <p:cNvPr id="23561" name="Picture 8" descr="H:\картинки для семинара\полевой шпат.jpg"/>
          <p:cNvPicPr>
            <a:picLocks noChangeAspect="1" noChangeArrowheads="1"/>
          </p:cNvPicPr>
          <p:nvPr/>
        </p:nvPicPr>
        <p:blipFill>
          <a:blip r:embed="rId9"/>
          <a:srcRect b="9586"/>
          <a:stretch>
            <a:fillRect/>
          </a:stretch>
        </p:blipFill>
        <p:spPr bwMode="auto">
          <a:xfrm>
            <a:off x="4859338" y="4292600"/>
            <a:ext cx="180022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62" name="Text Box 22"/>
          <p:cNvSpPr txBox="1">
            <a:spLocks noChangeArrowheads="1"/>
          </p:cNvSpPr>
          <p:nvPr/>
        </p:nvSpPr>
        <p:spPr bwMode="auto">
          <a:xfrm>
            <a:off x="5003800" y="6308725"/>
            <a:ext cx="1943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b="1">
                <a:solidFill>
                  <a:srgbClr val="000066"/>
                </a:solidFill>
              </a:rPr>
              <a:t>польовий шпат</a:t>
            </a:r>
            <a:endParaRPr lang="ru-RU" b="1">
              <a:solidFill>
                <a:srgbClr val="000066"/>
              </a:solidFill>
            </a:endParaRPr>
          </a:p>
        </p:txBody>
      </p:sp>
      <p:pic>
        <p:nvPicPr>
          <p:cNvPr id="23563" name="Picture 4" descr="H:\картинки для семинара\каолин.jpg"/>
          <p:cNvPicPr>
            <a:picLocks noChangeAspect="1" noChangeArrowheads="1"/>
          </p:cNvPicPr>
          <p:nvPr/>
        </p:nvPicPr>
        <p:blipFill>
          <a:blip r:embed="rId10"/>
          <a:srcRect l="7471"/>
          <a:stretch>
            <a:fillRect/>
          </a:stretch>
        </p:blipFill>
        <p:spPr bwMode="auto">
          <a:xfrm>
            <a:off x="7235825" y="4149725"/>
            <a:ext cx="1763713" cy="172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64" name="Text Box 24"/>
          <p:cNvSpPr txBox="1">
            <a:spLocks noChangeArrowheads="1"/>
          </p:cNvSpPr>
          <p:nvPr/>
        </p:nvSpPr>
        <p:spPr bwMode="auto">
          <a:xfrm>
            <a:off x="7885113" y="6092825"/>
            <a:ext cx="911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b="1">
                <a:solidFill>
                  <a:srgbClr val="000066"/>
                </a:solidFill>
              </a:rPr>
              <a:t>каолін</a:t>
            </a:r>
            <a:endParaRPr lang="ru-RU" b="1">
              <a:solidFill>
                <a:srgbClr val="000066"/>
              </a:solidFill>
            </a:endParaRPr>
          </a:p>
        </p:txBody>
      </p:sp>
      <p:pic>
        <p:nvPicPr>
          <p:cNvPr id="23565" name="Picture 6" descr="H:\картинки для семинара\нефелин.jpg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7164388" y="1844675"/>
            <a:ext cx="1798637" cy="161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66" name="Text Box 26"/>
          <p:cNvSpPr txBox="1">
            <a:spLocks noChangeArrowheads="1"/>
          </p:cNvSpPr>
          <p:nvPr/>
        </p:nvSpPr>
        <p:spPr bwMode="auto">
          <a:xfrm>
            <a:off x="7524750" y="3573463"/>
            <a:ext cx="11223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b="1">
                <a:solidFill>
                  <a:srgbClr val="000066"/>
                </a:solidFill>
              </a:rPr>
              <a:t>нефелін</a:t>
            </a:r>
            <a:endParaRPr lang="ru-RU" b="1">
              <a:solidFill>
                <a:srgbClr val="000066"/>
              </a:solidFill>
            </a:endParaRPr>
          </a:p>
        </p:txBody>
      </p:sp>
      <p:pic>
        <p:nvPicPr>
          <p:cNvPr id="23567" name="Picture 11" descr="H:\картинки для семинара\слюда.jpeg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4859338" y="692150"/>
            <a:ext cx="1873250" cy="140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68" name="Text Box 28"/>
          <p:cNvSpPr txBox="1">
            <a:spLocks noChangeArrowheads="1"/>
          </p:cNvSpPr>
          <p:nvPr/>
        </p:nvSpPr>
        <p:spPr bwMode="auto">
          <a:xfrm>
            <a:off x="6804025" y="981075"/>
            <a:ext cx="9223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b="1">
                <a:solidFill>
                  <a:srgbClr val="000066"/>
                </a:solidFill>
              </a:rPr>
              <a:t>слюда</a:t>
            </a:r>
            <a:endParaRPr lang="ru-RU" b="1">
              <a:solidFill>
                <a:srgbClr val="000066"/>
              </a:solidFill>
            </a:endParaRPr>
          </a:p>
        </p:txBody>
      </p:sp>
      <p:sp>
        <p:nvSpPr>
          <p:cNvPr id="23569" name="AutoShape 29"/>
          <p:cNvSpPr>
            <a:spLocks noChangeArrowheads="1"/>
          </p:cNvSpPr>
          <p:nvPr/>
        </p:nvSpPr>
        <p:spPr bwMode="auto">
          <a:xfrm rot="-664212">
            <a:off x="2327275" y="1358900"/>
            <a:ext cx="2447925" cy="144463"/>
          </a:xfrm>
          <a:prstGeom prst="rightArrow">
            <a:avLst>
              <a:gd name="adj1" fmla="val 50000"/>
              <a:gd name="adj2" fmla="val 42362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570" name="AutoShape 30"/>
          <p:cNvSpPr>
            <a:spLocks noChangeArrowheads="1"/>
          </p:cNvSpPr>
          <p:nvPr/>
        </p:nvSpPr>
        <p:spPr bwMode="auto">
          <a:xfrm rot="5680184">
            <a:off x="180181" y="2637632"/>
            <a:ext cx="1152525" cy="144462"/>
          </a:xfrm>
          <a:prstGeom prst="rightArrow">
            <a:avLst>
              <a:gd name="adj1" fmla="val 50000"/>
              <a:gd name="adj2" fmla="val 19945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571" name="AutoShape 31"/>
          <p:cNvSpPr>
            <a:spLocks noChangeArrowheads="1"/>
          </p:cNvSpPr>
          <p:nvPr/>
        </p:nvSpPr>
        <p:spPr bwMode="auto">
          <a:xfrm rot="1033650">
            <a:off x="2711450" y="2379663"/>
            <a:ext cx="4430713" cy="185737"/>
          </a:xfrm>
          <a:prstGeom prst="rightArrow">
            <a:avLst>
              <a:gd name="adj1" fmla="val 50000"/>
              <a:gd name="adj2" fmla="val 59636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572" name="AutoShape 32"/>
          <p:cNvSpPr>
            <a:spLocks noChangeArrowheads="1"/>
          </p:cNvSpPr>
          <p:nvPr/>
        </p:nvSpPr>
        <p:spPr bwMode="auto">
          <a:xfrm rot="1540508" flipV="1">
            <a:off x="2514600" y="3000375"/>
            <a:ext cx="4537075" cy="144463"/>
          </a:xfrm>
          <a:prstGeom prst="rightArrow">
            <a:avLst>
              <a:gd name="adj1" fmla="val 50000"/>
              <a:gd name="adj2" fmla="val 78516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573" name="AutoShape 33"/>
          <p:cNvSpPr>
            <a:spLocks noChangeArrowheads="1"/>
          </p:cNvSpPr>
          <p:nvPr/>
        </p:nvSpPr>
        <p:spPr bwMode="auto">
          <a:xfrm rot="2188490">
            <a:off x="1979613" y="3068638"/>
            <a:ext cx="3148012" cy="158750"/>
          </a:xfrm>
          <a:prstGeom prst="rightArrow">
            <a:avLst>
              <a:gd name="adj1" fmla="val 50000"/>
              <a:gd name="adj2" fmla="val 4957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574" name="AutoShape 34"/>
          <p:cNvSpPr>
            <a:spLocks noChangeArrowheads="1"/>
          </p:cNvSpPr>
          <p:nvPr/>
        </p:nvSpPr>
        <p:spPr bwMode="auto">
          <a:xfrm rot="3542004">
            <a:off x="1007269" y="2890044"/>
            <a:ext cx="1944687" cy="142875"/>
          </a:xfrm>
          <a:prstGeom prst="rightArrow">
            <a:avLst>
              <a:gd name="adj1" fmla="val 50000"/>
              <a:gd name="adj2" fmla="val 3402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3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3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3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3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3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3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3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23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23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23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23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23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23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23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  <p:bldP spid="5" grpId="0"/>
      <p:bldP spid="23557" grpId="1"/>
      <p:bldP spid="23558" grpId="0"/>
      <p:bldP spid="23560" grpId="0"/>
      <p:bldP spid="23562" grpId="0"/>
      <p:bldP spid="23564" grpId="0"/>
      <p:bldP spid="23566" grpId="0"/>
      <p:bldP spid="23568" grpId="0"/>
      <p:bldP spid="23569" grpId="0" animBg="1"/>
      <p:bldP spid="23570" grpId="0" animBg="1"/>
      <p:bldP spid="23571" grpId="0" animBg="1"/>
      <p:bldP spid="23572" grpId="0" animBg="1"/>
      <p:bldP spid="23573" grpId="0" animBg="1"/>
      <p:bldP spid="2357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Picture 2" descr="H:\картинки для семинара\бамбук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3429000"/>
            <a:ext cx="1830388" cy="14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78" name="Picture 7" descr="H:\картинки для семинара\планктонові водорості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4663" y="2060575"/>
            <a:ext cx="1414462" cy="212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79" name="Picture 10" descr="H:\картинки для семинара\скелет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00788" y="2781300"/>
            <a:ext cx="1173162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0" name="Заголовок 1"/>
          <p:cNvPicPr>
            <a:picLocks noGrp="1" noChangeArrowheads="1"/>
          </p:cNvPicPr>
          <p:nvPr>
            <p:ph type="title" idx="4294967295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914400" y="0"/>
            <a:ext cx="8229600" cy="1139825"/>
          </a:xfrm>
        </p:spPr>
      </p:pic>
      <p:graphicFrame>
        <p:nvGraphicFramePr>
          <p:cNvPr id="3" name="Схема 2"/>
          <p:cNvGraphicFramePr/>
          <p:nvPr/>
        </p:nvGraphicFramePr>
        <p:xfrm>
          <a:off x="6033492" y="137393"/>
          <a:ext cx="2664296" cy="11890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300788" y="333375"/>
            <a:ext cx="83185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54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Si</a:t>
            </a:r>
            <a:endParaRPr lang="ru-RU" sz="54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4583" name="Text Box 17"/>
          <p:cNvSpPr txBox="1">
            <a:spLocks noChangeArrowheads="1"/>
          </p:cNvSpPr>
          <p:nvPr/>
        </p:nvSpPr>
        <p:spPr bwMode="auto">
          <a:xfrm>
            <a:off x="735013" y="1695450"/>
            <a:ext cx="26685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2000" b="1">
                <a:solidFill>
                  <a:schemeClr val="hlink"/>
                </a:solidFill>
              </a:rPr>
              <a:t>Рослинні організми</a:t>
            </a:r>
            <a:endParaRPr lang="ru-RU" sz="2000" b="1">
              <a:solidFill>
                <a:schemeClr val="hlink"/>
              </a:solidFill>
            </a:endParaRPr>
          </a:p>
        </p:txBody>
      </p:sp>
      <p:sp>
        <p:nvSpPr>
          <p:cNvPr id="24584" name="Text Box 18"/>
          <p:cNvSpPr txBox="1">
            <a:spLocks noChangeArrowheads="1"/>
          </p:cNvSpPr>
          <p:nvPr/>
        </p:nvSpPr>
        <p:spPr bwMode="auto">
          <a:xfrm>
            <a:off x="323850" y="5157788"/>
            <a:ext cx="10048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b="1">
                <a:solidFill>
                  <a:srgbClr val="000066"/>
                </a:solidFill>
              </a:rPr>
              <a:t>бамбук</a:t>
            </a:r>
            <a:endParaRPr lang="ru-RU" b="1">
              <a:solidFill>
                <a:srgbClr val="000066"/>
              </a:solidFill>
            </a:endParaRPr>
          </a:p>
        </p:txBody>
      </p:sp>
      <p:sp>
        <p:nvSpPr>
          <p:cNvPr id="24586" name="Text Box 20"/>
          <p:cNvSpPr txBox="1">
            <a:spLocks noChangeArrowheads="1"/>
          </p:cNvSpPr>
          <p:nvPr/>
        </p:nvSpPr>
        <p:spPr bwMode="auto">
          <a:xfrm>
            <a:off x="2555875" y="6308725"/>
            <a:ext cx="7858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b="1">
                <a:solidFill>
                  <a:srgbClr val="000066"/>
                </a:solidFill>
              </a:rPr>
              <a:t>хвощ</a:t>
            </a:r>
            <a:endParaRPr lang="ru-RU" b="1">
              <a:solidFill>
                <a:srgbClr val="000066"/>
              </a:solidFill>
            </a:endParaRPr>
          </a:p>
        </p:txBody>
      </p:sp>
      <p:sp>
        <p:nvSpPr>
          <p:cNvPr id="24587" name="AutoShape 21"/>
          <p:cNvSpPr>
            <a:spLocks noChangeArrowheads="1"/>
          </p:cNvSpPr>
          <p:nvPr/>
        </p:nvSpPr>
        <p:spPr bwMode="auto">
          <a:xfrm rot="5680184">
            <a:off x="180181" y="2637632"/>
            <a:ext cx="1152525" cy="144462"/>
          </a:xfrm>
          <a:prstGeom prst="rightArrow">
            <a:avLst>
              <a:gd name="adj1" fmla="val 50000"/>
              <a:gd name="adj2" fmla="val 19945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4588" name="Text Box 23"/>
          <p:cNvSpPr txBox="1">
            <a:spLocks noChangeArrowheads="1"/>
          </p:cNvSpPr>
          <p:nvPr/>
        </p:nvSpPr>
        <p:spPr bwMode="auto">
          <a:xfrm>
            <a:off x="6496050" y="1700213"/>
            <a:ext cx="26479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2000" b="1">
                <a:solidFill>
                  <a:srgbClr val="000066"/>
                </a:solidFill>
              </a:rPr>
              <a:t>Тваринні організми</a:t>
            </a:r>
            <a:endParaRPr lang="ru-RU" sz="2000" b="1">
              <a:solidFill>
                <a:srgbClr val="000066"/>
              </a:solidFill>
            </a:endParaRPr>
          </a:p>
        </p:txBody>
      </p:sp>
      <p:sp>
        <p:nvSpPr>
          <p:cNvPr id="24589" name="Text Box 24"/>
          <p:cNvSpPr txBox="1">
            <a:spLocks noChangeArrowheads="1"/>
          </p:cNvSpPr>
          <p:nvPr/>
        </p:nvSpPr>
        <p:spPr bwMode="auto">
          <a:xfrm>
            <a:off x="4284663" y="4365625"/>
            <a:ext cx="14382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b="1">
                <a:solidFill>
                  <a:srgbClr val="000066"/>
                </a:solidFill>
              </a:rPr>
              <a:t>планктонні</a:t>
            </a:r>
          </a:p>
          <a:p>
            <a:r>
              <a:rPr lang="uk-UA" b="1">
                <a:solidFill>
                  <a:srgbClr val="000066"/>
                </a:solidFill>
              </a:rPr>
              <a:t>водорості</a:t>
            </a:r>
            <a:endParaRPr lang="ru-RU" b="1">
              <a:solidFill>
                <a:srgbClr val="000066"/>
              </a:solidFill>
            </a:endParaRPr>
          </a:p>
        </p:txBody>
      </p:sp>
      <p:sp>
        <p:nvSpPr>
          <p:cNvPr id="24591" name="AutoShape 26"/>
          <p:cNvSpPr>
            <a:spLocks noChangeArrowheads="1"/>
          </p:cNvSpPr>
          <p:nvPr/>
        </p:nvSpPr>
        <p:spPr bwMode="auto">
          <a:xfrm rot="3360596">
            <a:off x="1980406" y="2709070"/>
            <a:ext cx="1152525" cy="144462"/>
          </a:xfrm>
          <a:prstGeom prst="rightArrow">
            <a:avLst>
              <a:gd name="adj1" fmla="val 50000"/>
              <a:gd name="adj2" fmla="val 19945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4592" name="AutoShape 27"/>
          <p:cNvSpPr>
            <a:spLocks noChangeArrowheads="1"/>
          </p:cNvSpPr>
          <p:nvPr/>
        </p:nvSpPr>
        <p:spPr bwMode="auto">
          <a:xfrm rot="2045468">
            <a:off x="2822575" y="2630488"/>
            <a:ext cx="1443038" cy="146050"/>
          </a:xfrm>
          <a:prstGeom prst="rightArrow">
            <a:avLst>
              <a:gd name="adj1" fmla="val 50000"/>
              <a:gd name="adj2" fmla="val 24701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24594" name="Picture 18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7019925" y="5013325"/>
            <a:ext cx="1768475" cy="1700213"/>
          </a:xfrm>
          <a:prstGeom prst="rect">
            <a:avLst/>
          </a:prstGeom>
          <a:noFill/>
        </p:spPr>
      </p:pic>
      <p:pic>
        <p:nvPicPr>
          <p:cNvPr id="24595" name="Picture 19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2268538" y="3500438"/>
            <a:ext cx="1871662" cy="2614612"/>
          </a:xfrm>
          <a:prstGeom prst="rect">
            <a:avLst/>
          </a:prstGeom>
          <a:noFill/>
        </p:spPr>
      </p:pic>
      <p:sp>
        <p:nvSpPr>
          <p:cNvPr id="24596" name="Text Box 20"/>
          <p:cNvSpPr txBox="1">
            <a:spLocks noChangeArrowheads="1"/>
          </p:cNvSpPr>
          <p:nvPr/>
        </p:nvSpPr>
        <p:spPr bwMode="auto">
          <a:xfrm>
            <a:off x="6372225" y="2276475"/>
            <a:ext cx="13684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b="1">
                <a:solidFill>
                  <a:srgbClr val="000099"/>
                </a:solidFill>
              </a:rPr>
              <a:t>скелет</a:t>
            </a:r>
            <a:endParaRPr lang="ru-RU" b="1">
              <a:solidFill>
                <a:srgbClr val="000099"/>
              </a:solidFill>
            </a:endParaRPr>
          </a:p>
        </p:txBody>
      </p:sp>
      <p:sp>
        <p:nvSpPr>
          <p:cNvPr id="24597" name="Text Box 21"/>
          <p:cNvSpPr txBox="1">
            <a:spLocks noChangeArrowheads="1"/>
          </p:cNvSpPr>
          <p:nvPr/>
        </p:nvSpPr>
        <p:spPr bwMode="auto">
          <a:xfrm>
            <a:off x="5795963" y="5734050"/>
            <a:ext cx="1512887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b="1">
                <a:solidFill>
                  <a:srgbClr val="000099"/>
                </a:solidFill>
              </a:rPr>
              <a:t>сполучна</a:t>
            </a:r>
          </a:p>
          <a:p>
            <a:pPr>
              <a:spcBef>
                <a:spcPct val="50000"/>
              </a:spcBef>
            </a:pPr>
            <a:r>
              <a:rPr lang="uk-UA" b="1">
                <a:solidFill>
                  <a:srgbClr val="000099"/>
                </a:solidFill>
              </a:rPr>
              <a:t>тканина</a:t>
            </a:r>
          </a:p>
        </p:txBody>
      </p:sp>
      <p:sp>
        <p:nvSpPr>
          <p:cNvPr id="24598" name="AutoShape 21"/>
          <p:cNvSpPr>
            <a:spLocks noChangeArrowheads="1"/>
          </p:cNvSpPr>
          <p:nvPr/>
        </p:nvSpPr>
        <p:spPr bwMode="auto">
          <a:xfrm rot="9209086">
            <a:off x="7583488" y="2351088"/>
            <a:ext cx="739775" cy="142875"/>
          </a:xfrm>
          <a:prstGeom prst="rightArrow">
            <a:avLst>
              <a:gd name="adj1" fmla="val 50000"/>
              <a:gd name="adj2" fmla="val 12944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endParaRPr lang="ru-RU"/>
          </a:p>
        </p:txBody>
      </p:sp>
      <p:sp>
        <p:nvSpPr>
          <p:cNvPr id="24599" name="AutoShape 26"/>
          <p:cNvSpPr>
            <a:spLocks noChangeArrowheads="1"/>
          </p:cNvSpPr>
          <p:nvPr/>
        </p:nvSpPr>
        <p:spPr bwMode="auto">
          <a:xfrm rot="5839113">
            <a:off x="7235032" y="3296443"/>
            <a:ext cx="2305050" cy="144463"/>
          </a:xfrm>
          <a:prstGeom prst="rightArrow">
            <a:avLst>
              <a:gd name="adj1" fmla="val 50000"/>
              <a:gd name="adj2" fmla="val 3989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4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4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4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4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4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4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24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24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4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24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24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24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  <p:bldP spid="5" grpId="0"/>
      <p:bldP spid="24583" grpId="0"/>
      <p:bldP spid="24584" grpId="0"/>
      <p:bldP spid="24586" grpId="0"/>
      <p:bldP spid="24587" grpId="0" animBg="1"/>
      <p:bldP spid="24588" grpId="0"/>
      <p:bldP spid="24589" grpId="0"/>
      <p:bldP spid="24591" grpId="0" animBg="1"/>
      <p:bldP spid="24592" grpId="0" animBg="1"/>
      <p:bldP spid="24596" grpId="0"/>
      <p:bldP spid="24597" grpId="0"/>
      <p:bldP spid="24598" grpId="0" animBg="1"/>
      <p:bldP spid="24599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360</TotalTime>
  <Words>297</Words>
  <Application>Microsoft Office PowerPoint</Application>
  <PresentationFormat>Экран (4:3)</PresentationFormat>
  <Paragraphs>95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Апекс</vt:lpstr>
      <vt:lpstr>Силіцій</vt:lpstr>
      <vt:lpstr>Презентация PowerPoint</vt:lpstr>
      <vt:lpstr>Хімічні властивості</vt:lpstr>
      <vt:lpstr>Характеристика сполук Силіцію</vt:lpstr>
      <vt:lpstr>Презентация PowerPoint</vt:lpstr>
      <vt:lpstr>Силікатні матеріали</vt:lpstr>
      <vt:lpstr>Силікатні матеріали</vt:lpstr>
      <vt:lpstr> Силіцій в природі</vt:lpstr>
      <vt:lpstr>Презентация PowerPoint</vt:lpstr>
    </vt:vector>
  </TitlesOfParts>
  <Company>*Питер-Company*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Силіцій</dc:title>
  <dc:creator>Дмитрий Каленюк</dc:creator>
  <cp:lastModifiedBy>Дмитрий Каленюк</cp:lastModifiedBy>
  <cp:revision>30</cp:revision>
  <dcterms:created xsi:type="dcterms:W3CDTF">2012-01-21T17:35:38Z</dcterms:created>
  <dcterms:modified xsi:type="dcterms:W3CDTF">2012-01-30T07:51:57Z</dcterms:modified>
</cp:coreProperties>
</file>