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60093"/>
    <a:srgbClr val="0099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33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1"/>
            <a:ext cx="7772400" cy="1214446"/>
          </a:xfrm>
        </p:spPr>
        <p:txBody>
          <a:bodyPr/>
          <a:lstStyle>
            <a:lvl1pPr>
              <a:defRPr>
                <a:solidFill>
                  <a:srgbClr val="D60093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99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B934F-A127-4A55-B400-87704179C2F5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0E55D-C80C-4BC7-9989-140D4D01C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AB8CD-0D9D-4249-8219-EF438EE85EA7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02754-8201-4317-A33B-73E39505A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B7A57-DD51-4FD0-A3D6-9C5648F9984C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6F5FD-2F1B-4B13-81A4-E2C4E1BE1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EB10D-8508-4788-B37A-A9672E7965D0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327F0-2CDA-48AA-8B64-D09D9B836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99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A850C-7B04-4161-BE7C-D68AB493A967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3BF6-5FC4-4CDA-B00E-3056B8B80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1E2A0-FD0E-46F1-B264-21B8E915D4F1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C0775-63B9-44B8-AD03-C1891E161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535113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2174875"/>
            <a:ext cx="38544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85606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560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EC952-9631-4B5B-8C24-5840F2D328DB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C13EE-9E39-40C4-A70D-7902847A7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29618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9033B-72D2-42CF-A7C3-37528BAF2F6D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BD7A7-0E0A-43FC-83AB-A4232DACD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1E886-3C29-4F63-B84D-4347FA14E21F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AEF22-468B-43D6-9C7F-6AECEE5A1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2822603" cy="7207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14356"/>
            <a:ext cx="4926040" cy="54118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10" y="1500174"/>
            <a:ext cx="2822603" cy="4625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C235B-B5BE-4E7C-9241-EA71491807E8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122E-7123-4181-A941-39039A86D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57231"/>
            <a:ext cx="5486400" cy="38703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99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CE711-F82B-424D-B378-AAB88C5A7D90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25FA8-DF17-4D29-AC5A-25070EA71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2938" y="274638"/>
            <a:ext cx="7929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2938" y="1600200"/>
            <a:ext cx="78581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222BA3-22F6-44AB-9DB9-729AFCB6E7F2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1BD2BE-3455-45C8-B27F-953C73568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 spd="slow"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D6009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684213" y="981075"/>
            <a:ext cx="7929562" cy="1143000"/>
          </a:xfrm>
        </p:spPr>
        <p:txBody>
          <a:bodyPr/>
          <a:lstStyle/>
          <a:p>
            <a:r>
              <a:rPr lang="ru-RU" b="1" i="1" smtClean="0"/>
              <a:t>Сульфатна кислота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060575"/>
            <a:ext cx="230505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8438" y="3784600"/>
            <a:ext cx="4376737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http://do.gendocs.ru/pars_docs/tw_refs/371/370090/370090_html_6b73f16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1363" y="2060575"/>
            <a:ext cx="1257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2322513"/>
            <a:ext cx="114300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611188" y="765175"/>
            <a:ext cx="7929562" cy="1143000"/>
          </a:xfrm>
        </p:spPr>
        <p:txBody>
          <a:bodyPr/>
          <a:lstStyle/>
          <a:p>
            <a:r>
              <a:rPr lang="ru-RU" smtClean="0"/>
              <a:t> Фізичні властивості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2424619" cy="3418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635375" y="2060575"/>
            <a:ext cx="4937125" cy="4281488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dirty="0" err="1" smtClean="0"/>
              <a:t>Сульфатна</a:t>
            </a:r>
            <a:r>
              <a:rPr lang="ru-RU" dirty="0" smtClean="0"/>
              <a:t> </a:t>
            </a:r>
            <a:r>
              <a:rPr lang="ru-RU" dirty="0"/>
              <a:t>кислота - </a:t>
            </a:r>
            <a:r>
              <a:rPr lang="ru-RU" dirty="0" err="1" smtClean="0"/>
              <a:t>безбарвна</a:t>
            </a:r>
            <a:r>
              <a:rPr lang="ru-RU" dirty="0" smtClean="0"/>
              <a:t> </a:t>
            </a:r>
            <a:r>
              <a:rPr lang="ru-RU" dirty="0" err="1"/>
              <a:t>оліїста</a:t>
            </a:r>
            <a:r>
              <a:rPr lang="ru-RU" dirty="0"/>
              <a:t> </a:t>
            </a:r>
            <a:r>
              <a:rPr lang="ru-RU" dirty="0" err="1"/>
              <a:t>рідина</a:t>
            </a:r>
            <a:r>
              <a:rPr lang="ru-RU" dirty="0"/>
              <a:t> без запаху,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удвічі</a:t>
            </a:r>
            <a:r>
              <a:rPr lang="ru-RU" dirty="0"/>
              <a:t> </a:t>
            </a:r>
            <a:r>
              <a:rPr lang="ru-RU" dirty="0" err="1"/>
              <a:t>важча</a:t>
            </a:r>
            <a:r>
              <a:rPr lang="ru-RU" dirty="0"/>
              <a:t> за воду, </a:t>
            </a:r>
            <a:r>
              <a:rPr lang="ru-RU" dirty="0" err="1"/>
              <a:t>необмежено</a:t>
            </a:r>
            <a:r>
              <a:rPr lang="ru-RU" dirty="0"/>
              <a:t> </a:t>
            </a:r>
            <a:r>
              <a:rPr lang="ru-RU" dirty="0" err="1"/>
              <a:t>розчиняється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змішуватися</a:t>
            </a:r>
            <a:r>
              <a:rPr lang="ru-RU" dirty="0"/>
              <a:t> з нею у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співвідношеннях</a:t>
            </a:r>
            <a:r>
              <a:rPr lang="ru-RU" dirty="0"/>
              <a:t>,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гігроскопічна</a:t>
            </a:r>
            <a:r>
              <a:rPr lang="ru-RU" dirty="0"/>
              <a:t> (активно </a:t>
            </a:r>
            <a:r>
              <a:rPr lang="ru-RU" dirty="0" err="1"/>
              <a:t>вбирає</a:t>
            </a:r>
            <a:r>
              <a:rPr lang="ru-RU" dirty="0"/>
              <a:t> </a:t>
            </a:r>
            <a:r>
              <a:rPr lang="ru-RU" dirty="0" err="1"/>
              <a:t>вологу</a:t>
            </a:r>
            <a:r>
              <a:rPr lang="ru-RU" dirty="0"/>
              <a:t>).  </a:t>
            </a:r>
            <a:r>
              <a:rPr lang="ru-RU" dirty="0" err="1"/>
              <a:t>Розчинення</a:t>
            </a:r>
            <a:r>
              <a:rPr lang="ru-RU" dirty="0"/>
              <a:t> </a:t>
            </a:r>
            <a:r>
              <a:rPr lang="ru-RU" dirty="0" err="1"/>
              <a:t>сульфатної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виділенням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теплоти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закипання</a:t>
            </a:r>
            <a:r>
              <a:rPr lang="ru-RU" dirty="0"/>
              <a:t> води та </a:t>
            </a:r>
            <a:r>
              <a:rPr lang="ru-RU" dirty="0" err="1"/>
              <a:t>розбризкування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, тому </a:t>
            </a:r>
            <a:r>
              <a:rPr lang="ru-RU" dirty="0" err="1"/>
              <a:t>розчиняти</a:t>
            </a:r>
            <a:r>
              <a:rPr lang="ru-RU" dirty="0"/>
              <a:t> кислоту треба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обережно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484313"/>
            <a:ext cx="7929563" cy="36004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err="1">
                <a:latin typeface="Arial"/>
              </a:rPr>
              <a:t>Пам'ятайте</a:t>
            </a:r>
            <a:r>
              <a:rPr lang="ru-RU" u="sng" dirty="0">
                <a:latin typeface="Arial"/>
              </a:rPr>
              <a:t>: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не </a:t>
            </a:r>
            <a:r>
              <a:rPr lang="ru-RU" dirty="0" err="1" smtClean="0">
                <a:solidFill>
                  <a:schemeClr val="tx1"/>
                </a:solidFill>
                <a:latin typeface="+mn-lt"/>
              </a:rPr>
              <a:t>можна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воду </a:t>
            </a:r>
            <a:r>
              <a:rPr lang="ru-RU" dirty="0" err="1" smtClean="0">
                <a:solidFill>
                  <a:schemeClr val="tx1"/>
                </a:solidFill>
                <a:latin typeface="+mn-lt"/>
              </a:rPr>
              <a:t>доливати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до </a:t>
            </a:r>
            <a:r>
              <a:rPr lang="ru-RU" dirty="0" err="1" smtClean="0">
                <a:solidFill>
                  <a:schemeClr val="tx1"/>
                </a:solidFill>
                <a:latin typeface="+mn-lt"/>
              </a:rPr>
              <a:t>концентрованої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n-lt"/>
              </a:rPr>
              <a:t>сульфатної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n-lt"/>
              </a:rPr>
              <a:t>кислоти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! Для </a:t>
            </a:r>
            <a:r>
              <a:rPr lang="ru-RU" dirty="0" err="1" smtClean="0">
                <a:solidFill>
                  <a:schemeClr val="tx1"/>
                </a:solidFill>
                <a:latin typeface="+mn-lt"/>
              </a:rPr>
              <a:t>розбавлення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кислоту треба </a:t>
            </a:r>
            <a:r>
              <a:rPr lang="ru-RU" dirty="0" err="1" smtClean="0">
                <a:solidFill>
                  <a:schemeClr val="tx1"/>
                </a:solidFill>
                <a:latin typeface="+mn-lt"/>
              </a:rPr>
              <a:t>доливати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до води невеликими </a:t>
            </a:r>
            <a:r>
              <a:rPr lang="ru-RU" dirty="0" err="1" smtClean="0">
                <a:solidFill>
                  <a:schemeClr val="tx1"/>
                </a:solidFill>
                <a:latin typeface="+mn-lt"/>
              </a:rPr>
              <a:t>порціями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.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611188" y="692150"/>
            <a:ext cx="7929562" cy="1143000"/>
          </a:xfrm>
        </p:spPr>
        <p:txBody>
          <a:bodyPr/>
          <a:lstStyle/>
          <a:p>
            <a:r>
              <a:rPr lang="uk-UA" smtClean="0"/>
              <a:t>Хімічні властивості</a:t>
            </a:r>
            <a:endParaRPr lang="ru-RU" smtClean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71550" y="1628775"/>
            <a:ext cx="7200900" cy="3887788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</a:t>
            </a:r>
            <a:r>
              <a:rPr lang="ru-RU" dirty="0" err="1" smtClean="0"/>
              <a:t>Розбавлена</a:t>
            </a:r>
            <a:r>
              <a:rPr lang="ru-RU" dirty="0" smtClean="0"/>
              <a:t> </a:t>
            </a:r>
            <a:r>
              <a:rPr lang="ru-RU" dirty="0" err="1" smtClean="0"/>
              <a:t>сульфатна</a:t>
            </a:r>
            <a:r>
              <a:rPr lang="ru-RU" dirty="0" smtClean="0"/>
              <a:t>                                  </a:t>
            </a:r>
            <a:br>
              <a:rPr lang="ru-RU" dirty="0" smtClean="0"/>
            </a:br>
            <a:r>
              <a:rPr lang="ru-RU" dirty="0" smtClean="0"/>
              <a:t>кислота </a:t>
            </a:r>
            <a:r>
              <a:rPr lang="ru-RU" dirty="0" err="1"/>
              <a:t>виявляє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кислот: </a:t>
            </a:r>
            <a:r>
              <a:rPr lang="ru-RU" dirty="0" err="1"/>
              <a:t>дисоціює</a:t>
            </a:r>
            <a:r>
              <a:rPr lang="ru-RU" dirty="0"/>
              <a:t> на </a:t>
            </a:r>
            <a:r>
              <a:rPr lang="ru-RU" dirty="0" err="1"/>
              <a:t>йони</a:t>
            </a:r>
            <a:r>
              <a:rPr lang="ru-RU" dirty="0"/>
              <a:t> у </a:t>
            </a:r>
            <a:r>
              <a:rPr lang="ru-RU" dirty="0" err="1"/>
              <a:t>водних</a:t>
            </a:r>
            <a:r>
              <a:rPr lang="ru-RU" dirty="0"/>
              <a:t> </a:t>
            </a:r>
            <a:r>
              <a:rPr lang="ru-RU" dirty="0" err="1"/>
              <a:t>розчинах</a:t>
            </a:r>
            <a:r>
              <a:rPr lang="ru-RU" dirty="0"/>
              <a:t> (</a:t>
            </a:r>
            <a:r>
              <a:rPr lang="ru-RU" dirty="0" err="1"/>
              <a:t>оскільки</a:t>
            </a:r>
            <a:r>
              <a:rPr lang="ru-RU" dirty="0"/>
              <a:t> кислота </a:t>
            </a:r>
            <a:r>
              <a:rPr lang="ru-RU" dirty="0" err="1"/>
              <a:t>двохосновна</a:t>
            </a:r>
            <a:r>
              <a:rPr lang="ru-RU" dirty="0"/>
              <a:t>, то </a:t>
            </a:r>
            <a:r>
              <a:rPr lang="ru-RU" dirty="0" err="1"/>
              <a:t>дисоціація</a:t>
            </a:r>
            <a:r>
              <a:rPr lang="ru-RU" dirty="0"/>
              <a:t> проходить за </a:t>
            </a:r>
            <a:r>
              <a:rPr lang="ru-RU" dirty="0" err="1"/>
              <a:t>двома</a:t>
            </a:r>
            <a:r>
              <a:rPr lang="ru-RU" dirty="0"/>
              <a:t> ступенями), </a:t>
            </a:r>
            <a:r>
              <a:rPr lang="ru-RU" dirty="0" err="1"/>
              <a:t>взаємодіє</a:t>
            </a:r>
            <a:r>
              <a:rPr lang="ru-RU" dirty="0"/>
              <a:t> з </a:t>
            </a:r>
            <a:r>
              <a:rPr lang="ru-RU" dirty="0" err="1"/>
              <a:t>металами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стоять в ряду </a:t>
            </a:r>
            <a:r>
              <a:rPr lang="ru-RU" dirty="0" err="1"/>
              <a:t>активності</a:t>
            </a:r>
            <a:r>
              <a:rPr lang="ru-RU" dirty="0"/>
              <a:t> до </a:t>
            </a:r>
            <a:r>
              <a:rPr lang="ru-RU" dirty="0" err="1"/>
              <a:t>водню</a:t>
            </a:r>
            <a:r>
              <a:rPr lang="ru-RU" dirty="0"/>
              <a:t>, </a:t>
            </a:r>
            <a:r>
              <a:rPr lang="ru-RU" dirty="0" err="1"/>
              <a:t>взаємодіє</a:t>
            </a:r>
            <a:r>
              <a:rPr lang="ru-RU" dirty="0"/>
              <a:t> з </a:t>
            </a:r>
            <a:r>
              <a:rPr lang="ru-RU" dirty="0" err="1"/>
              <a:t>основними</a:t>
            </a:r>
            <a:r>
              <a:rPr lang="ru-RU" dirty="0"/>
              <a:t> оксидами, основами, солями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55650" y="1052513"/>
            <a:ext cx="7561263" cy="2089150"/>
          </a:xfrm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У </a:t>
            </a:r>
            <a:r>
              <a:rPr lang="ru-RU" dirty="0" err="1"/>
              <a:t>реакціях</a:t>
            </a:r>
            <a:r>
              <a:rPr lang="ru-RU" dirty="0"/>
              <a:t> з </a:t>
            </a:r>
            <a:r>
              <a:rPr lang="ru-RU" dirty="0" err="1"/>
              <a:t>металами</a:t>
            </a:r>
            <a:r>
              <a:rPr lang="ru-RU" dirty="0"/>
              <a:t> </a:t>
            </a:r>
            <a:r>
              <a:rPr lang="ru-RU" dirty="0" err="1"/>
              <a:t>окиснювальні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концентрованої</a:t>
            </a:r>
            <a:r>
              <a:rPr lang="ru-RU" dirty="0"/>
              <a:t> </a:t>
            </a:r>
            <a:r>
              <a:rPr lang="ru-RU" dirty="0" err="1"/>
              <a:t>сульфатної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 </a:t>
            </a:r>
            <a:r>
              <a:rPr lang="ru-RU" dirty="0" err="1"/>
              <a:t>проявляються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водень</a:t>
            </a:r>
            <a:r>
              <a:rPr lang="ru-RU" dirty="0"/>
              <a:t> не </a:t>
            </a:r>
            <a:r>
              <a:rPr lang="ru-RU" dirty="0" err="1"/>
              <a:t>виділяється</a:t>
            </a:r>
            <a:r>
              <a:rPr lang="ru-RU" dirty="0"/>
              <a:t>, а </a:t>
            </a:r>
            <a:r>
              <a:rPr lang="ru-RU" dirty="0" err="1"/>
              <a:t>утворюється</a:t>
            </a:r>
            <a:r>
              <a:rPr lang="ru-RU" dirty="0"/>
              <a:t> </a:t>
            </a:r>
            <a:r>
              <a:rPr lang="ru-RU" dirty="0" err="1"/>
              <a:t>сіль</a:t>
            </a:r>
            <a:r>
              <a:rPr lang="ru-RU" dirty="0"/>
              <a:t> </a:t>
            </a:r>
            <a:r>
              <a:rPr lang="ru-RU" dirty="0" err="1"/>
              <a:t>сульфатної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, вода та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Сульфуру</a:t>
            </a:r>
            <a:r>
              <a:rPr lang="ru-RU" dirty="0"/>
              <a:t> 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357563"/>
            <a:ext cx="7094537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3517900"/>
            <a:ext cx="26035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Місце для вмісту 2"/>
          <p:cNvSpPr>
            <a:spLocks noGrp="1"/>
          </p:cNvSpPr>
          <p:nvPr>
            <p:ph idx="1"/>
          </p:nvPr>
        </p:nvSpPr>
        <p:spPr>
          <a:xfrm>
            <a:off x="611188" y="1052513"/>
            <a:ext cx="7848600" cy="417671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    Дисоціація у водному розчині йде в декілька етапів: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8435" name="Picture 4" descr="\mathrm{H_2SO_4 + H_2O \longrightarrow HSO_4^- + H_3O^+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27241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192338"/>
            <a:ext cx="568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3086100"/>
            <a:ext cx="56880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264998" y="3720062"/>
            <a:ext cx="2910958" cy="1991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03350" y="4941888"/>
            <a:ext cx="6840538" cy="852487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ru-RU" sz="3000" smtClean="0"/>
              <a:t>Обвуглення паперу с</a:t>
            </a:r>
            <a:r>
              <a:rPr lang="uk-UA" sz="3000" smtClean="0">
                <a:latin typeface="Times New Roman" pitchFamily="18" charset="0"/>
              </a:rPr>
              <a:t>ульфатною</a:t>
            </a:r>
            <a:r>
              <a:rPr lang="ru-RU" sz="3000" smtClean="0">
                <a:latin typeface="Times New Roman" pitchFamily="18" charset="0"/>
              </a:rPr>
              <a:t> </a:t>
            </a:r>
            <a:r>
              <a:rPr lang="ru-RU" sz="3000" smtClean="0"/>
              <a:t>кислотою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125538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20713"/>
            <a:ext cx="7929562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сульфатної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endParaRPr lang="ru-RU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971550" y="1557338"/>
            <a:ext cx="7673975" cy="3340100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/>
              <a:t>сульфатної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широке</a:t>
            </a:r>
            <a:r>
              <a:rPr lang="ru-RU" dirty="0"/>
              <a:t> і </a:t>
            </a:r>
            <a:r>
              <a:rPr lang="ru-RU" dirty="0" err="1"/>
              <a:t>різноманітне</a:t>
            </a:r>
            <a:r>
              <a:rPr lang="ru-RU" dirty="0"/>
              <a:t>.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споживачем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є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мінеральних</a:t>
            </a:r>
            <a:r>
              <a:rPr lang="ru-RU" dirty="0"/>
              <a:t> добрив — суперфосфату і сульфату </a:t>
            </a:r>
            <a:r>
              <a:rPr lang="ru-RU" dirty="0" err="1"/>
              <a:t>амонію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нафтова</a:t>
            </a:r>
            <a:r>
              <a:rPr lang="ru-RU" dirty="0"/>
              <a:t> </a:t>
            </a:r>
            <a:r>
              <a:rPr lang="ru-RU" dirty="0" err="1"/>
              <a:t>промисловість</a:t>
            </a:r>
            <a:r>
              <a:rPr lang="ru-RU" dirty="0"/>
              <a:t> для очистки газу, </a:t>
            </a:r>
            <a:r>
              <a:rPr lang="ru-RU" dirty="0" err="1"/>
              <a:t>мінеральних</a:t>
            </a:r>
            <a:r>
              <a:rPr lang="ru-RU" dirty="0"/>
              <a:t> масел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нафтопродуктів</a:t>
            </a:r>
            <a:r>
              <a:rPr lang="ru-RU" dirty="0"/>
              <a:t>. У </a:t>
            </a:r>
            <a:r>
              <a:rPr lang="ru-RU" dirty="0" err="1"/>
              <a:t>хімічній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кислоту </a:t>
            </a:r>
            <a:r>
              <a:rPr lang="ru-RU" dirty="0" err="1"/>
              <a:t>застосовують</a:t>
            </a:r>
            <a:r>
              <a:rPr lang="ru-RU" dirty="0"/>
              <a:t> при </a:t>
            </a:r>
            <a:r>
              <a:rPr lang="ru-RU" dirty="0" err="1"/>
              <a:t>виробництві</a:t>
            </a:r>
            <a:r>
              <a:rPr lang="ru-RU" dirty="0"/>
              <a:t> </a:t>
            </a:r>
            <a:r>
              <a:rPr lang="ru-RU" dirty="0" err="1"/>
              <a:t>барвників</a:t>
            </a:r>
            <a:r>
              <a:rPr lang="ru-RU" dirty="0"/>
              <a:t>, штучного волокна, </a:t>
            </a:r>
            <a:r>
              <a:rPr lang="ru-RU" dirty="0" err="1"/>
              <a:t>залізного</a:t>
            </a:r>
            <a:r>
              <a:rPr lang="ru-RU" dirty="0"/>
              <a:t> </a:t>
            </a:r>
            <a:r>
              <a:rPr lang="ru-RU" dirty="0" smtClean="0"/>
              <a:t>купоросу</a:t>
            </a:r>
            <a:r>
              <a:rPr lang="en-US" dirty="0" smtClean="0"/>
              <a:t>, </a:t>
            </a:r>
            <a:r>
              <a:rPr lang="ru-RU" dirty="0" err="1"/>
              <a:t>мідного</a:t>
            </a:r>
            <a:r>
              <a:rPr lang="ru-RU" dirty="0"/>
              <a:t> купоросу </a:t>
            </a:r>
            <a:r>
              <a:rPr lang="ru-RU" dirty="0" smtClean="0"/>
              <a:t>і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347864" y="4149080"/>
            <a:ext cx="2205954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974725"/>
            <a:ext cx="6805612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2SO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H2SO4</Template>
  <TotalTime>1</TotalTime>
  <Words>209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Arial</vt:lpstr>
      <vt:lpstr>Times New Roman</vt:lpstr>
      <vt:lpstr>H2SO4</vt:lpstr>
      <vt:lpstr>H2SO4</vt:lpstr>
      <vt:lpstr>Сульфатна кислота</vt:lpstr>
      <vt:lpstr> Фізичні властивості</vt:lpstr>
      <vt:lpstr>Пам'ятайте: не можна воду доливати до концентрованої сульфатної кислоти! Для розбавлення кислоту треба доливати до води невеликими порціями.</vt:lpstr>
      <vt:lpstr>Хімічні властивості</vt:lpstr>
      <vt:lpstr>Слайд 5</vt:lpstr>
      <vt:lpstr>Слайд 6</vt:lpstr>
      <vt:lpstr>Слайд 7</vt:lpstr>
      <vt:lpstr>Застосування сульфатної кислоти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Сульфатна кислота</dc:title>
  <dc:subject>Шаблон оформления</dc:subject>
  <dc:creator>Я</dc:creator>
  <dc:description>Корпорация Майкрософт
Шаблон оформления</dc:description>
  <cp:lastModifiedBy>Gerasimchuk</cp:lastModifiedBy>
  <cp:revision>2</cp:revision>
  <dcterms:created xsi:type="dcterms:W3CDTF">2013-12-25T16:18:34Z</dcterms:created>
  <dcterms:modified xsi:type="dcterms:W3CDTF">2013-12-26T07:08:10Z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TC103899649990</vt:lpwstr>
  </property>
</Properties>
</file>