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64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>
      <p:cViewPr varScale="1">
        <p:scale>
          <a:sx n="65" d="100"/>
          <a:sy n="65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6D0D32-6490-4DAC-8949-4D5A866A6959}" type="datetimeFigureOut">
              <a:rPr lang="ru-RU" smtClean="0"/>
              <a:pPr/>
              <a:t>03.06.2014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CC1C8-10DD-4F89-AAB4-E305B3BF94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88642"/>
            <a:ext cx="5585081" cy="27363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Піридин. Способи добування та застосування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D:\Хімія\Piridin\Піридин\551px-Pyridine-orbital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7999"/>
            <a:ext cx="4509620" cy="30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Хімія\Piridin\Піридин\16561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011375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5652120" y="4365104"/>
            <a:ext cx="3168352" cy="216024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Підготувала: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Пацаловська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Ліля</a:t>
            </a:r>
            <a:endParaRPr lang="uk-UA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24" y="3332671"/>
            <a:ext cx="3141976" cy="2640930"/>
          </a:xfrm>
        </p:spPr>
      </p:pic>
      <p:pic>
        <p:nvPicPr>
          <p:cNvPr id="2050" name="Picture 2" descr="C:\Users\Admin\Desktop\28587_html_3ea7269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4" y="260648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default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2501"/>
            <a:ext cx="5635964" cy="22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12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592288" cy="26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13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516688" cy="948720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307" y="1628800"/>
            <a:ext cx="9177307" cy="5229200"/>
          </a:xfrm>
        </p:spPr>
        <p:txBody>
          <a:bodyPr>
            <a:normAutofit/>
          </a:bodyPr>
          <a:lstStyle/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Фракція камяговугільної смоли;</a:t>
            </a:r>
          </a:p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продуктів піролізу деревини, торфу або кістки;</a:t>
            </a:r>
          </a:p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бутадієну з ціаністим воднем у присутності </a:t>
            </a:r>
            <a:r>
              <a:rPr lang="en-US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Al2O3;</a:t>
            </a:r>
          </a:p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ацетилену з ціаністим воднем при каталізаторі </a:t>
            </a:r>
            <a:r>
              <a:rPr lang="en-US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HgCl2;</a:t>
            </a:r>
          </a:p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Взаємодією оцтового альдегіду, формальдегіду та аміаку;</a:t>
            </a:r>
          </a:p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Конденсація карбонільних сполук з похідними аміаку;</a:t>
            </a:r>
          </a:p>
          <a:p>
            <a:pPr marL="0" indent="355600" algn="just">
              <a:buFont typeface="Wingdings" panose="05000000000000000000" pitchFamily="2" charset="2"/>
              <a:buChar char="v"/>
            </a:pPr>
            <a:r>
              <a:rPr lang="ru-RU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синильної кислоти і ацетилену.</a:t>
            </a:r>
          </a:p>
        </p:txBody>
      </p:sp>
    </p:spTree>
    <p:extLst>
      <p:ext uri="{BB962C8B-B14F-4D97-AF65-F5344CB8AC3E}">
        <p14:creationId xmlns:p14="http://schemas.microsoft.com/office/powerpoint/2010/main" val="37825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516688" cy="948720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307" y="1628800"/>
            <a:ext cx="9177307" cy="3168352"/>
          </a:xfrm>
        </p:spPr>
        <p:txBody>
          <a:bodyPr>
            <a:normAutofit fontScale="70000" lnSpcReduction="20000"/>
          </a:bodyPr>
          <a:lstStyle/>
          <a:p>
            <a:pPr marL="0" indent="354013">
              <a:lnSpc>
                <a:spcPct val="120000"/>
              </a:lnSpc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Вперше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піридин був отриманий </a:t>
            </a:r>
            <a:r>
              <a:rPr lang="uk-UA" sz="29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 фракцій </a:t>
            </a:r>
            <a:r>
              <a:rPr lang="uk-UA" sz="29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кам'яновугільної </a:t>
            </a:r>
            <a:r>
              <a:rPr lang="uk-UA" sz="2900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смоли</a:t>
            </a:r>
            <a:endParaRPr lang="en-US" sz="2900" i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lnSpc>
                <a:spcPct val="120000"/>
              </a:lnSpc>
            </a:pPr>
            <a:r>
              <a:rPr lang="uk-UA" sz="2900" smtClean="0">
                <a:latin typeface="Times New Roman" pitchFamily="18" charset="0"/>
                <a:cs typeface="Times New Roman" pitchFamily="18" charset="0"/>
              </a:rPr>
              <a:t>Наразі </a:t>
            </a:r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практично весь промисловий обсяг піридину виробляється синтетично, — </a:t>
            </a:r>
            <a:r>
              <a:rPr lang="uk-UA" sz="29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взаємодією оцтового альдегіду, формальдегіду </a:t>
            </a:r>
            <a:r>
              <a:rPr lang="uk-UA" sz="29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900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аміаку</a:t>
            </a:r>
            <a:r>
              <a:rPr lang="uk-UA" sz="29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реакц</a:t>
            </a:r>
            <a:r>
              <a:rPr lang="uk-UA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ією</a:t>
            </a:r>
            <a:r>
              <a:rPr 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термічної циклоконденсації ацетальдегіду, формальдегіду та аміаку при 200-250°C при високому тискові на цеолітному каталізаторі </a:t>
            </a:r>
            <a:r>
              <a:rPr lang="ru-RU" sz="29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(реакція Чічібабіна)</a:t>
            </a:r>
            <a:r>
              <a:rPr 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500" smtClean="0">
                <a:cs typeface="Times New Roman" panose="02020603050405020304" pitchFamily="18" charset="0"/>
              </a:rPr>
              <a:t>2CH3CHO </a:t>
            </a:r>
            <a:r>
              <a:rPr lang="ru-RU" sz="4500">
                <a:cs typeface="Times New Roman" panose="02020603050405020304" pitchFamily="18" charset="0"/>
              </a:rPr>
              <a:t>+ CH2O + NH3 </a:t>
            </a:r>
            <a:r>
              <a:rPr lang="ru-RU" sz="4500" smtClean="0">
                <a:cs typeface="Times New Roman" panose="02020603050405020304" pitchFamily="18" charset="0"/>
              </a:rPr>
              <a:t>--&gt; C5H5N</a:t>
            </a:r>
            <a:endParaRPr lang="uk-UA" sz="4500" smtClean="0">
              <a:cs typeface="Times New Roman" pitchFamily="18" charset="0"/>
            </a:endParaRPr>
          </a:p>
          <a:p>
            <a:pPr marL="0" indent="354013">
              <a:lnSpc>
                <a:spcPct val="120000"/>
              </a:lnSpc>
            </a:pPr>
            <a:r>
              <a:rPr lang="uk-UA" sz="2900">
                <a:latin typeface="Times New Roman" pitchFamily="18" charset="0"/>
                <a:cs typeface="Times New Roman" pitchFamily="18" charset="0"/>
              </a:rPr>
              <a:t>Одним із способів отримання гетероциклічних сполук є </a:t>
            </a:r>
            <a:r>
              <a:rPr lang="uk-UA" sz="2900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конденсація карбонільних сполук з похідними </a:t>
            </a:r>
            <a:r>
              <a:rPr lang="uk-UA" sz="2900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аміаку</a:t>
            </a:r>
            <a:r>
              <a:rPr lang="uk-UA" sz="29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354013">
              <a:buNone/>
            </a:pPr>
            <a:endParaRPr lang="ru-RU"/>
          </a:p>
          <a:p>
            <a:pPr marL="0" indent="354013">
              <a:buNone/>
            </a:pP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2053" y="4953186"/>
            <a:ext cx="8710428" cy="1821139"/>
            <a:chOff x="234241" y="4774257"/>
            <a:chExt cx="6458889" cy="1197917"/>
          </a:xfrm>
        </p:grpSpPr>
        <p:pic>
          <p:nvPicPr>
            <p:cNvPr id="1030" name="Picture 6" descr="C:\Users\Admin\Desktop\29418_html_m1f2db53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190" y="4774257"/>
              <a:ext cx="952940" cy="119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dmin\Desktop\29418_html_m32936049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41" y="4869160"/>
              <a:ext cx="540060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82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480176" cy="732696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1656184"/>
          </a:xfrm>
        </p:spPr>
        <p:txBody>
          <a:bodyPr>
            <a:normAutofit fontScale="77500" lnSpcReduction="20000"/>
          </a:bodyPr>
          <a:lstStyle/>
          <a:p>
            <a:pPr marL="0" indent="35560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itchFamily="18" charset="0"/>
              </a:rPr>
              <a:t>Одержання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піридину </a:t>
            </a:r>
            <a:r>
              <a:rPr lang="uk-UA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синильної кислоти </a:t>
            </a:r>
            <a:r>
              <a:rPr lang="uk-UA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ацетилену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100" smtClean="0"/>
              <a:t>2HC</a:t>
            </a:r>
            <a:r>
              <a:rPr lang="uk-UA" sz="4100"/>
              <a:t>≡CH + HC≡N ―›  C5H5N</a:t>
            </a:r>
            <a:endParaRPr lang="uk-UA" sz="410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ацетилену з ціаністим воднем при к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аталізаторі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HgCl2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uk-UA" sz="4100" smtClean="0"/>
              <a:t>2</a:t>
            </a:r>
            <a:r>
              <a:rPr lang="en-US" sz="4100" smtClean="0"/>
              <a:t>HC</a:t>
            </a:r>
            <a:r>
              <a:rPr lang="pt-BR" sz="4100" smtClean="0"/>
              <a:t> </a:t>
            </a:r>
            <a:r>
              <a:rPr lang="pt-BR" sz="4100"/>
              <a:t>≡ </a:t>
            </a:r>
            <a:r>
              <a:rPr lang="en-US" sz="4100"/>
              <a:t>CH + HCN --&gt; C5H5N </a:t>
            </a:r>
            <a:endParaRPr lang="ru-RU" sz="4100"/>
          </a:p>
          <a:p>
            <a:pPr marL="0" indent="355600"/>
            <a:endParaRPr lang="uk-UA" sz="2000"/>
          </a:p>
          <a:p>
            <a:pPr marL="0" indent="35560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6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480176" cy="732696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3996" cy="936104"/>
          </a:xfrm>
        </p:spPr>
        <p:txBody>
          <a:bodyPr>
            <a:normAutofit fontScale="92500"/>
          </a:bodyPr>
          <a:lstStyle/>
          <a:p>
            <a:pPr marL="0" indent="355600"/>
            <a:r>
              <a:rPr lang="uk-UA" sz="2200">
                <a:latin typeface="Times New Roman" pitchFamily="18" charset="0"/>
                <a:cs typeface="Times New Roman" pitchFamily="18" charset="0"/>
              </a:rPr>
              <a:t> Фракція камяговугільної </a:t>
            </a:r>
            <a:r>
              <a:rPr 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смоли (</a:t>
            </a:r>
            <a:r>
              <a:rPr 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 наслідок цього процесу вперше отримали піридин. Є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промисловим джерелом піридину, вміст до 0.08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513"/>
            <a:ext cx="2846387" cy="364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7" y="3809206"/>
            <a:ext cx="3425825" cy="245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97" y="3211513"/>
            <a:ext cx="2871787" cy="364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480176" cy="732696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3996" cy="576064"/>
          </a:xfrm>
        </p:spPr>
        <p:txBody>
          <a:bodyPr>
            <a:normAutofit/>
          </a:bodyPr>
          <a:lstStyle/>
          <a:p>
            <a:pPr marL="0" indent="355600"/>
            <a:r>
              <a:rPr lang="uk-UA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 продуктів піролізу деревини, торфу або кістки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7" y="2204864"/>
            <a:ext cx="3103563" cy="466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170237" cy="467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07" y="2204864"/>
            <a:ext cx="2925763" cy="467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480176" cy="732696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3996" cy="576064"/>
          </a:xfrm>
        </p:spPr>
        <p:txBody>
          <a:bodyPr>
            <a:noAutofit/>
          </a:bodyPr>
          <a:lstStyle/>
          <a:p>
            <a:pPr marL="0" indent="355600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бутадієну з ціаністим воднем у присутності Al2O3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49575"/>
            <a:ext cx="88582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5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Застосування піридину: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4" y="1556792"/>
            <a:ext cx="9119516" cy="5301208"/>
          </a:xfrm>
        </p:spPr>
        <p:txBody>
          <a:bodyPr>
            <a:normAutofit/>
          </a:bodyPr>
          <a:lstStyle/>
          <a:p>
            <a:pPr marL="0"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розчинник та реагент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синтетичної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органічної хімії і в промисловості;</a:t>
            </a:r>
          </a:p>
          <a:p>
            <a:pPr marL="0"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вихідне з'єднання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виготовленні інсектицидів, гербіцидів, фунгіцидів, барвників, добавок до каучуків, клеїв, вибухових речовин, дезінфікуючих засобів;</a:t>
            </a:r>
          </a:p>
          <a:p>
            <a:pPr marL="0" lvl="0" indent="355600" algn="just"/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синтезі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фармацевтичних препаратів, харчових ароматизаторів;</a:t>
            </a:r>
          </a:p>
          <a:p>
            <a:pPr marL="0"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денатуруються добавка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технічного етилового спирту, антифриз;</a:t>
            </a:r>
          </a:p>
          <a:p>
            <a:pPr marL="0" lvl="0" indent="3556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допоміжна речовина в процесі 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фарбування </a:t>
            </a: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тканин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278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Піридин. Способи добування та застосування</vt:lpstr>
      <vt:lpstr>Презентация PowerPoint</vt:lpstr>
      <vt:lpstr>Добування</vt:lpstr>
      <vt:lpstr>Добування</vt:lpstr>
      <vt:lpstr>Добування</vt:lpstr>
      <vt:lpstr>Добування</vt:lpstr>
      <vt:lpstr>Добування</vt:lpstr>
      <vt:lpstr>Добування</vt:lpstr>
      <vt:lpstr>Застосування піридину: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Пірин. Способи добування та застосування</dc:title>
  <dc:creator>Admin</dc:creator>
  <cp:lastModifiedBy>Admin</cp:lastModifiedBy>
  <cp:revision>32</cp:revision>
  <dcterms:created xsi:type="dcterms:W3CDTF">2013-11-04T15:58:58Z</dcterms:created>
  <dcterms:modified xsi:type="dcterms:W3CDTF">2014-06-03T07:37:56Z</dcterms:modified>
</cp:coreProperties>
</file>