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568952" cy="3384376"/>
          </a:xfrm>
        </p:spPr>
        <p:txBody>
          <a:bodyPr>
            <a:noAutofit/>
          </a:bodyPr>
          <a:lstStyle/>
          <a:p>
            <a:r>
              <a:rPr lang="uk-UA" sz="11500" dirty="0" smtClean="0"/>
              <a:t>Полімери</a:t>
            </a:r>
            <a:endParaRPr lang="ru-RU" sz="11500" dirty="0"/>
          </a:p>
        </p:txBody>
      </p:sp>
    </p:spTree>
    <p:extLst>
      <p:ext uri="{BB962C8B-B14F-4D97-AF65-F5344CB8AC3E}">
        <p14:creationId xmlns:p14="http://schemas.microsoft.com/office/powerpoint/2010/main" val="138113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609160"/>
            <a:ext cx="3600400" cy="40504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73016"/>
            <a:ext cx="4248472" cy="318635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688"/>
            <a:ext cx="4139952" cy="260817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41174" y="548679"/>
            <a:ext cx="45513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Поліетилен</a:t>
            </a:r>
            <a:r>
              <a:rPr lang="ru-RU" sz="5400" dirty="0" smtClean="0"/>
              <a:t> </a:t>
            </a:r>
            <a:r>
              <a:rPr lang="ru-RU" sz="5400" dirty="0"/>
              <a:t>з </a:t>
            </a:r>
            <a:r>
              <a:rPr lang="ru-RU" sz="5400" dirty="0" err="1"/>
              <a:t>етилену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79603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92088"/>
          </a:xfrm>
        </p:spPr>
        <p:txBody>
          <a:bodyPr/>
          <a:lstStyle/>
          <a:p>
            <a:r>
              <a:rPr lang="ru-RU" dirty="0" err="1" smtClean="0"/>
              <a:t>Штучні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16832"/>
            <a:ext cx="7272808" cy="4636415"/>
          </a:xfrm>
        </p:spPr>
      </p:pic>
      <p:sp>
        <p:nvSpPr>
          <p:cNvPr id="5" name="TextBox 4"/>
          <p:cNvSpPr txBox="1"/>
          <p:nvPr/>
        </p:nvSpPr>
        <p:spPr>
          <a:xfrm>
            <a:off x="2267744" y="908720"/>
            <a:ext cx="64807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err="1" smtClean="0"/>
              <a:t>Нітроцелюлоза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56155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Особливі</a:t>
            </a:r>
            <a:r>
              <a:rPr lang="ru-RU" dirty="0"/>
              <a:t> </a:t>
            </a:r>
            <a:r>
              <a:rPr lang="ru-RU" dirty="0" err="1"/>
              <a:t>механічні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еластичність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високих</a:t>
            </a:r>
            <a:r>
              <a:rPr lang="ru-RU" dirty="0"/>
              <a:t> </a:t>
            </a:r>
            <a:r>
              <a:rPr lang="ru-RU" dirty="0" err="1"/>
              <a:t>оборотним</a:t>
            </a:r>
            <a:r>
              <a:rPr lang="ru-RU" dirty="0"/>
              <a:t> </a:t>
            </a:r>
            <a:r>
              <a:rPr lang="ru-RU" dirty="0" err="1"/>
              <a:t>деформаціям</a:t>
            </a:r>
            <a:r>
              <a:rPr lang="ru-RU" dirty="0"/>
              <a:t> при </a:t>
            </a:r>
            <a:r>
              <a:rPr lang="ru-RU" dirty="0" err="1"/>
              <a:t>відносно</a:t>
            </a:r>
            <a:r>
              <a:rPr lang="ru-RU" dirty="0"/>
              <a:t> невеликому </a:t>
            </a:r>
            <a:r>
              <a:rPr lang="ru-RU" dirty="0" err="1"/>
              <a:t>навантаженні</a:t>
            </a:r>
            <a:r>
              <a:rPr lang="ru-RU" dirty="0"/>
              <a:t> (каучуки); </a:t>
            </a:r>
          </a:p>
          <a:p>
            <a:r>
              <a:rPr lang="ru-RU" dirty="0"/>
              <a:t> мала </a:t>
            </a:r>
            <a:r>
              <a:rPr lang="ru-RU" dirty="0" err="1"/>
              <a:t>крихкість</a:t>
            </a:r>
            <a:r>
              <a:rPr lang="ru-RU" dirty="0"/>
              <a:t> </a:t>
            </a:r>
            <a:r>
              <a:rPr lang="ru-RU" dirty="0" err="1"/>
              <a:t>склоподібних</a:t>
            </a:r>
            <a:r>
              <a:rPr lang="ru-RU" dirty="0"/>
              <a:t> і </a:t>
            </a:r>
            <a:r>
              <a:rPr lang="ru-RU" dirty="0" err="1"/>
              <a:t>кристалічних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 (</a:t>
            </a:r>
            <a:r>
              <a:rPr lang="ru-RU" dirty="0" err="1"/>
              <a:t>пластмаси</a:t>
            </a:r>
            <a:r>
              <a:rPr lang="ru-RU" dirty="0"/>
              <a:t>, </a:t>
            </a:r>
            <a:r>
              <a:rPr lang="ru-RU" dirty="0" err="1"/>
              <a:t>органічне</a:t>
            </a:r>
            <a:r>
              <a:rPr lang="ru-RU" dirty="0"/>
              <a:t> </a:t>
            </a:r>
            <a:r>
              <a:rPr lang="ru-RU" dirty="0" err="1"/>
              <a:t>скло</a:t>
            </a:r>
            <a:r>
              <a:rPr lang="ru-RU" dirty="0"/>
              <a:t>); </a:t>
            </a:r>
          </a:p>
          <a:p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макромолекул до </a:t>
            </a:r>
            <a:r>
              <a:rPr lang="ru-RU" dirty="0" err="1"/>
              <a:t>орієнтації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спрямованого</a:t>
            </a:r>
            <a:r>
              <a:rPr lang="ru-RU" dirty="0"/>
              <a:t> </a:t>
            </a:r>
            <a:r>
              <a:rPr lang="ru-RU" dirty="0" err="1"/>
              <a:t>механічного</a:t>
            </a:r>
            <a:r>
              <a:rPr lang="ru-RU" dirty="0"/>
              <a:t> поля (</a:t>
            </a:r>
            <a:r>
              <a:rPr lang="ru-RU" dirty="0" err="1"/>
              <a:t>використовується</a:t>
            </a:r>
            <a:r>
              <a:rPr lang="ru-RU" dirty="0"/>
              <a:t> при </a:t>
            </a:r>
            <a:r>
              <a:rPr lang="ru-RU" dirty="0" err="1"/>
              <a:t>виготовленні</a:t>
            </a:r>
            <a:r>
              <a:rPr lang="ru-RU" dirty="0"/>
              <a:t> волокон і </a:t>
            </a:r>
            <a:r>
              <a:rPr lang="ru-RU" dirty="0" err="1"/>
              <a:t>плівок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13918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розчинів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/>
              <a:t>в'язкість</a:t>
            </a:r>
            <a:r>
              <a:rPr lang="ru-RU" dirty="0"/>
              <a:t> </a:t>
            </a:r>
            <a:r>
              <a:rPr lang="ru-RU" dirty="0" err="1"/>
              <a:t>розчину</a:t>
            </a:r>
            <a:r>
              <a:rPr lang="ru-RU" dirty="0"/>
              <a:t> при </a:t>
            </a:r>
            <a:r>
              <a:rPr lang="ru-RU" dirty="0" err="1"/>
              <a:t>малій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полімеру</a:t>
            </a:r>
            <a:r>
              <a:rPr lang="ru-RU" dirty="0"/>
              <a:t>; </a:t>
            </a:r>
          </a:p>
          <a:p>
            <a:r>
              <a:rPr lang="ru-RU" dirty="0"/>
              <a:t> </a:t>
            </a:r>
            <a:r>
              <a:rPr lang="ru-RU" dirty="0" err="1"/>
              <a:t>розчинення</a:t>
            </a:r>
            <a:r>
              <a:rPr lang="ru-RU" dirty="0"/>
              <a:t> </a:t>
            </a:r>
            <a:r>
              <a:rPr lang="ru-RU" dirty="0" err="1"/>
              <a:t>полімеру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через </a:t>
            </a:r>
            <a:r>
              <a:rPr lang="ru-RU" dirty="0" err="1"/>
              <a:t>стадію</a:t>
            </a:r>
            <a:r>
              <a:rPr lang="ru-RU" dirty="0"/>
              <a:t> </a:t>
            </a:r>
            <a:r>
              <a:rPr lang="ru-RU" dirty="0" err="1"/>
              <a:t>набухання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665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Особливі</a:t>
            </a:r>
            <a:r>
              <a:rPr lang="ru-RU" dirty="0"/>
              <a:t>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змінювати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фізико-механічні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кількостей</a:t>
            </a:r>
            <a:r>
              <a:rPr lang="ru-RU" dirty="0"/>
              <a:t> реагенту (</a:t>
            </a:r>
            <a:r>
              <a:rPr lang="ru-RU" dirty="0" err="1"/>
              <a:t>вулканізація</a:t>
            </a:r>
            <a:r>
              <a:rPr lang="ru-RU" dirty="0"/>
              <a:t> каучуку, </a:t>
            </a:r>
            <a:r>
              <a:rPr lang="ru-RU" dirty="0" err="1"/>
              <a:t>дублення</a:t>
            </a:r>
            <a:r>
              <a:rPr lang="ru-RU" dirty="0"/>
              <a:t> </a:t>
            </a:r>
            <a:r>
              <a:rPr lang="ru-RU" dirty="0" err="1"/>
              <a:t>шкір</a:t>
            </a:r>
            <a:r>
              <a:rPr lang="ru-RU" dirty="0"/>
              <a:t> і т. п.). 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 </a:t>
            </a:r>
            <a:r>
              <a:rPr lang="ru-RU" dirty="0" err="1"/>
              <a:t>Особливі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 </a:t>
            </a:r>
            <a:r>
              <a:rPr lang="ru-RU" dirty="0" err="1"/>
              <a:t>пояснюються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великою молекулярною </a:t>
            </a:r>
            <a:r>
              <a:rPr lang="ru-RU" dirty="0" err="1"/>
              <a:t>масою</a:t>
            </a:r>
            <a:r>
              <a:rPr lang="ru-RU" dirty="0"/>
              <a:t>, а й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макромолекули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ланцюгове</a:t>
            </a:r>
            <a:r>
              <a:rPr lang="ru-RU" dirty="0"/>
              <a:t> </a:t>
            </a:r>
            <a:r>
              <a:rPr lang="ru-RU" dirty="0" err="1"/>
              <a:t>будову</a:t>
            </a:r>
            <a:r>
              <a:rPr lang="ru-RU" dirty="0"/>
              <a:t> і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гнучкістю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656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Застосування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507288" cy="5544616"/>
          </a:xfrm>
        </p:spPr>
        <p:txBody>
          <a:bodyPr>
            <a:noAutofit/>
          </a:bodyPr>
          <a:lstStyle/>
          <a:p>
            <a:pPr marL="109728" indent="0">
              <a:buNone/>
            </a:pPr>
            <a:endParaRPr lang="ru-RU" sz="1800" dirty="0"/>
          </a:p>
          <a:p>
            <a:pPr marL="109728" indent="0">
              <a:buNone/>
            </a:pPr>
            <a:r>
              <a:rPr lang="ru-RU" sz="1800" dirty="0" err="1"/>
              <a:t>Полімерні</a:t>
            </a:r>
            <a:r>
              <a:rPr lang="ru-RU" sz="1800" dirty="0"/>
              <a:t> </a:t>
            </a:r>
            <a:r>
              <a:rPr lang="ru-RU" sz="1800" dirty="0" err="1"/>
              <a:t>матеріали</a:t>
            </a:r>
            <a:r>
              <a:rPr lang="ru-RU" sz="1800" dirty="0"/>
              <a:t> </a:t>
            </a:r>
            <a:r>
              <a:rPr lang="ru-RU" sz="1800" dirty="0" err="1"/>
              <a:t>мають</a:t>
            </a:r>
            <a:r>
              <a:rPr lang="ru-RU" sz="1800" dirty="0"/>
              <a:t> комплекс характеристик, </a:t>
            </a:r>
            <a:r>
              <a:rPr lang="ru-RU" sz="1800" dirty="0" err="1"/>
              <a:t>які</a:t>
            </a:r>
            <a:r>
              <a:rPr lang="ru-RU" sz="1800" dirty="0"/>
              <a:t> при </a:t>
            </a:r>
            <a:r>
              <a:rPr lang="ru-RU" sz="1800" dirty="0" err="1"/>
              <a:t>умілому</a:t>
            </a:r>
            <a:r>
              <a:rPr lang="ru-RU" sz="1800" dirty="0"/>
              <a:t> </a:t>
            </a:r>
            <a:r>
              <a:rPr lang="ru-RU" sz="1800" dirty="0" err="1"/>
              <a:t>їхньому</a:t>
            </a:r>
            <a:r>
              <a:rPr lang="ru-RU" sz="1800" dirty="0"/>
              <a:t> </a:t>
            </a:r>
            <a:r>
              <a:rPr lang="ru-RU" sz="1800" dirty="0" err="1"/>
              <a:t>використанні</a:t>
            </a:r>
            <a:r>
              <a:rPr lang="ru-RU" sz="1800" dirty="0"/>
              <a:t> </a:t>
            </a:r>
            <a:r>
              <a:rPr lang="ru-RU" sz="1800" dirty="0" err="1"/>
              <a:t>забезпечують</a:t>
            </a:r>
            <a:r>
              <a:rPr lang="ru-RU" sz="1800" dirty="0"/>
              <a:t> </a:t>
            </a:r>
            <a:r>
              <a:rPr lang="ru-RU" sz="1800" dirty="0" err="1"/>
              <a:t>ефективні</a:t>
            </a:r>
            <a:r>
              <a:rPr lang="ru-RU" sz="1800" dirty="0"/>
              <a:t> </a:t>
            </a:r>
            <a:r>
              <a:rPr lang="ru-RU" sz="1800" dirty="0" err="1"/>
              <a:t>експлуатаційні</a:t>
            </a:r>
            <a:r>
              <a:rPr lang="ru-RU" sz="1800" dirty="0"/>
              <a:t> </a:t>
            </a:r>
            <a:r>
              <a:rPr lang="ru-RU" sz="1800" dirty="0" err="1"/>
              <a:t>властивості</a:t>
            </a:r>
            <a:r>
              <a:rPr lang="ru-RU" sz="1800" dirty="0"/>
              <a:t> </a:t>
            </a:r>
            <a:r>
              <a:rPr lang="ru-RU" sz="1800" dirty="0" err="1"/>
              <a:t>виробів</a:t>
            </a:r>
            <a:r>
              <a:rPr lang="ru-RU" sz="1800" dirty="0"/>
              <a:t> та </a:t>
            </a:r>
            <a:r>
              <a:rPr lang="ru-RU" sz="1800" dirty="0" err="1"/>
              <a:t>рентабельність</a:t>
            </a:r>
            <a:r>
              <a:rPr lang="ru-RU" sz="1800" dirty="0"/>
              <a:t> </a:t>
            </a:r>
            <a:r>
              <a:rPr lang="ru-RU" sz="1800" dirty="0" err="1"/>
              <a:t>їхнього</a:t>
            </a:r>
            <a:r>
              <a:rPr lang="ru-RU" sz="1800" dirty="0"/>
              <a:t> </a:t>
            </a:r>
            <a:r>
              <a:rPr lang="ru-RU" sz="1800" dirty="0" err="1"/>
              <a:t>виробництва</a:t>
            </a:r>
            <a:r>
              <a:rPr lang="ru-RU" sz="1800" dirty="0"/>
              <a:t>. До </a:t>
            </a:r>
            <a:r>
              <a:rPr lang="ru-RU" sz="1800" dirty="0" err="1"/>
              <a:t>основних</a:t>
            </a:r>
            <a:r>
              <a:rPr lang="ru-RU" sz="1800" dirty="0"/>
              <a:t> </a:t>
            </a:r>
            <a:r>
              <a:rPr lang="ru-RU" sz="1800" dirty="0" err="1"/>
              <a:t>переваг</a:t>
            </a:r>
            <a:r>
              <a:rPr lang="ru-RU" sz="1800" dirty="0"/>
              <a:t> </a:t>
            </a:r>
            <a:r>
              <a:rPr lang="ru-RU" sz="1800" dirty="0" err="1"/>
              <a:t>полімерів</a:t>
            </a:r>
            <a:r>
              <a:rPr lang="ru-RU" sz="1800" dirty="0"/>
              <a:t> </a:t>
            </a:r>
            <a:r>
              <a:rPr lang="ru-RU" sz="1800" dirty="0" err="1"/>
              <a:t>відносять</a:t>
            </a:r>
            <a:r>
              <a:rPr lang="ru-RU" sz="1800" dirty="0"/>
              <a:t>:</a:t>
            </a:r>
          </a:p>
          <a:p>
            <a:r>
              <a:rPr lang="ru-RU" sz="1800" dirty="0" err="1"/>
              <a:t>висока</a:t>
            </a:r>
            <a:r>
              <a:rPr lang="ru-RU" sz="1800" dirty="0"/>
              <a:t> </a:t>
            </a:r>
            <a:r>
              <a:rPr lang="ru-RU" sz="1800" dirty="0" err="1"/>
              <a:t>технологічність</a:t>
            </a:r>
            <a:r>
              <a:rPr lang="ru-RU" sz="1800" dirty="0"/>
              <a:t>, </a:t>
            </a:r>
            <a:r>
              <a:rPr lang="ru-RU" sz="1800" dirty="0" err="1"/>
              <a:t>завдяки</a:t>
            </a:r>
            <a:r>
              <a:rPr lang="ru-RU" sz="1800" dirty="0"/>
              <a:t> </a:t>
            </a:r>
            <a:r>
              <a:rPr lang="ru-RU" sz="1800" dirty="0" err="1"/>
              <a:t>якій</a:t>
            </a:r>
            <a:r>
              <a:rPr lang="ru-RU" sz="1800" dirty="0"/>
              <a:t> з </a:t>
            </a:r>
            <a:r>
              <a:rPr lang="ru-RU" sz="1800" dirty="0" err="1"/>
              <a:t>виробничого</a:t>
            </a:r>
            <a:r>
              <a:rPr lang="ru-RU" sz="1800" dirty="0"/>
              <a:t> циклу </a:t>
            </a:r>
            <a:r>
              <a:rPr lang="ru-RU" sz="1800" dirty="0" err="1"/>
              <a:t>можна</a:t>
            </a:r>
            <a:r>
              <a:rPr lang="ru-RU" sz="1800" dirty="0"/>
              <a:t> </a:t>
            </a:r>
            <a:r>
              <a:rPr lang="ru-RU" sz="1800" dirty="0" err="1"/>
              <a:t>вилучити</a:t>
            </a:r>
            <a:r>
              <a:rPr lang="ru-RU" sz="1800" dirty="0"/>
              <a:t> </a:t>
            </a:r>
            <a:r>
              <a:rPr lang="ru-RU" sz="1800" dirty="0" err="1"/>
              <a:t>трудомісткі</a:t>
            </a:r>
            <a:r>
              <a:rPr lang="ru-RU" sz="1800" dirty="0"/>
              <a:t> та </a:t>
            </a:r>
            <a:r>
              <a:rPr lang="ru-RU" sz="1800" dirty="0" err="1"/>
              <a:t>коштовні</a:t>
            </a:r>
            <a:r>
              <a:rPr lang="ru-RU" sz="1800" dirty="0"/>
              <a:t> </a:t>
            </a:r>
            <a:r>
              <a:rPr lang="ru-RU" sz="1800" dirty="0" err="1"/>
              <a:t>операції</a:t>
            </a:r>
            <a:r>
              <a:rPr lang="ru-RU" sz="1800" dirty="0"/>
              <a:t> </a:t>
            </a:r>
            <a:r>
              <a:rPr lang="ru-RU" sz="1800" dirty="0" err="1"/>
              <a:t>механічної</a:t>
            </a:r>
            <a:r>
              <a:rPr lang="ru-RU" sz="1800" dirty="0"/>
              <a:t> </a:t>
            </a:r>
            <a:r>
              <a:rPr lang="ru-RU" sz="1800" dirty="0" err="1"/>
              <a:t>обробки</a:t>
            </a:r>
            <a:r>
              <a:rPr lang="ru-RU" sz="1800" dirty="0"/>
              <a:t> </a:t>
            </a:r>
            <a:r>
              <a:rPr lang="ru-RU" sz="1800" dirty="0" err="1"/>
              <a:t>виробів</a:t>
            </a:r>
            <a:r>
              <a:rPr lang="ru-RU" sz="1800" dirty="0"/>
              <a:t>;</a:t>
            </a:r>
          </a:p>
          <a:p>
            <a:r>
              <a:rPr lang="ru-RU" sz="1800" dirty="0" err="1"/>
              <a:t>мінімальна</a:t>
            </a:r>
            <a:r>
              <a:rPr lang="ru-RU" sz="1800" dirty="0"/>
              <a:t> </a:t>
            </a:r>
            <a:r>
              <a:rPr lang="ru-RU" sz="1800" dirty="0" err="1"/>
              <a:t>енергомісткість</a:t>
            </a:r>
            <a:r>
              <a:rPr lang="ru-RU" sz="1800" dirty="0"/>
              <a:t> </a:t>
            </a:r>
            <a:r>
              <a:rPr lang="ru-RU" sz="1800" dirty="0" err="1"/>
              <a:t>обумовлена</a:t>
            </a:r>
            <a:r>
              <a:rPr lang="ru-RU" sz="1800" dirty="0"/>
              <a:t> </a:t>
            </a:r>
            <a:r>
              <a:rPr lang="ru-RU" sz="1800" dirty="0" err="1"/>
              <a:t>тим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температура </a:t>
            </a:r>
            <a:r>
              <a:rPr lang="ru-RU" sz="1800" dirty="0" err="1"/>
              <a:t>переробки</a:t>
            </a:r>
            <a:r>
              <a:rPr lang="ru-RU" sz="1800" dirty="0"/>
              <a:t> </a:t>
            </a:r>
            <a:r>
              <a:rPr lang="ru-RU" sz="1800" dirty="0" err="1"/>
              <a:t>цих</a:t>
            </a:r>
            <a:r>
              <a:rPr lang="ru-RU" sz="1800" dirty="0"/>
              <a:t> </a:t>
            </a:r>
            <a:r>
              <a:rPr lang="ru-RU" sz="1800" dirty="0" err="1"/>
              <a:t>матеріалів</a:t>
            </a:r>
            <a:r>
              <a:rPr lang="ru-RU" sz="1800" dirty="0"/>
              <a:t> становить, як правило, 150–250 °</a:t>
            </a:r>
            <a:r>
              <a:rPr lang="en-US" sz="1800" dirty="0"/>
              <a:t>C,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значно</a:t>
            </a:r>
            <a:r>
              <a:rPr lang="ru-RU" sz="1800" dirty="0"/>
              <a:t> </a:t>
            </a:r>
            <a:r>
              <a:rPr lang="ru-RU" sz="1800" dirty="0" err="1"/>
              <a:t>нижче</a:t>
            </a:r>
            <a:r>
              <a:rPr lang="ru-RU" sz="1800" dirty="0"/>
              <a:t> </a:t>
            </a:r>
            <a:r>
              <a:rPr lang="ru-RU" sz="1800" dirty="0" err="1"/>
              <a:t>ніж</a:t>
            </a:r>
            <a:r>
              <a:rPr lang="ru-RU" sz="1800" dirty="0"/>
              <a:t> у </a:t>
            </a:r>
            <a:r>
              <a:rPr lang="ru-RU" sz="1800" dirty="0" err="1"/>
              <a:t>металів</a:t>
            </a:r>
            <a:r>
              <a:rPr lang="ru-RU" sz="1800" dirty="0"/>
              <a:t> та </a:t>
            </a:r>
            <a:r>
              <a:rPr lang="ru-RU" sz="1800" dirty="0" err="1"/>
              <a:t>кераміки</a:t>
            </a:r>
            <a:r>
              <a:rPr lang="ru-RU" sz="1800" dirty="0"/>
              <a:t>;</a:t>
            </a:r>
          </a:p>
          <a:p>
            <a:r>
              <a:rPr lang="ru-RU" sz="1800" dirty="0" err="1"/>
              <a:t>можливість</a:t>
            </a:r>
            <a:r>
              <a:rPr lang="ru-RU" sz="1800" dirty="0"/>
              <a:t> </a:t>
            </a:r>
            <a:r>
              <a:rPr lang="ru-RU" sz="1800" dirty="0" err="1"/>
              <a:t>отримання</a:t>
            </a:r>
            <a:r>
              <a:rPr lang="ru-RU" sz="1800" dirty="0"/>
              <a:t> за один цикл </a:t>
            </a:r>
            <a:r>
              <a:rPr lang="ru-RU" sz="1800" dirty="0" err="1"/>
              <a:t>формування</a:t>
            </a:r>
            <a:r>
              <a:rPr lang="ru-RU" sz="1800" dirty="0"/>
              <a:t> </a:t>
            </a:r>
            <a:r>
              <a:rPr lang="ru-RU" sz="1800" dirty="0" err="1"/>
              <a:t>відразу</a:t>
            </a:r>
            <a:r>
              <a:rPr lang="ru-RU" sz="1800" dirty="0"/>
              <a:t> </a:t>
            </a:r>
            <a:r>
              <a:rPr lang="ru-RU" sz="1800" dirty="0" err="1"/>
              <a:t>декілька</a:t>
            </a:r>
            <a:r>
              <a:rPr lang="ru-RU" sz="1800" dirty="0"/>
              <a:t> </a:t>
            </a:r>
            <a:r>
              <a:rPr lang="ru-RU" sz="1800" dirty="0" err="1"/>
              <a:t>виробів</a:t>
            </a:r>
            <a:r>
              <a:rPr lang="ru-RU" sz="1800" dirty="0"/>
              <a:t>, у тому </a:t>
            </a:r>
            <a:r>
              <a:rPr lang="ru-RU" sz="1800" dirty="0" err="1"/>
              <a:t>числі</a:t>
            </a:r>
            <a:r>
              <a:rPr lang="ru-RU" sz="1800" dirty="0"/>
              <a:t> </a:t>
            </a:r>
            <a:r>
              <a:rPr lang="ru-RU" sz="1800" dirty="0" err="1"/>
              <a:t>складної</a:t>
            </a:r>
            <a:r>
              <a:rPr lang="ru-RU" sz="1800" dirty="0"/>
              <a:t> </a:t>
            </a:r>
            <a:r>
              <a:rPr lang="ru-RU" sz="1800" dirty="0" err="1"/>
              <a:t>конфігурації</a:t>
            </a:r>
            <a:r>
              <a:rPr lang="ru-RU" sz="1800" dirty="0"/>
              <a:t>, а при </a:t>
            </a:r>
            <a:r>
              <a:rPr lang="ru-RU" sz="1800" dirty="0" err="1"/>
              <a:t>виробництві</a:t>
            </a:r>
            <a:r>
              <a:rPr lang="ru-RU" sz="1800" dirty="0"/>
              <a:t> </a:t>
            </a:r>
            <a:r>
              <a:rPr lang="ru-RU" sz="1800" dirty="0" err="1"/>
              <a:t>погонажних</a:t>
            </a:r>
            <a:r>
              <a:rPr lang="ru-RU" sz="1800" dirty="0"/>
              <a:t> </a:t>
            </a:r>
            <a:r>
              <a:rPr lang="ru-RU" sz="1800" dirty="0" err="1"/>
              <a:t>виробів</a:t>
            </a:r>
            <a:r>
              <a:rPr lang="ru-RU" sz="1800" dirty="0"/>
              <a:t> вести </a:t>
            </a:r>
            <a:r>
              <a:rPr lang="ru-RU" sz="1800" dirty="0" err="1"/>
              <a:t>процес</a:t>
            </a:r>
            <a:r>
              <a:rPr lang="ru-RU" sz="1800" dirty="0"/>
              <a:t> на великих </a:t>
            </a:r>
            <a:r>
              <a:rPr lang="ru-RU" sz="1800" dirty="0" err="1"/>
              <a:t>швидкостях</a:t>
            </a:r>
            <a:r>
              <a:rPr lang="ru-RU" sz="1800" dirty="0"/>
              <a:t>;</a:t>
            </a:r>
          </a:p>
          <a:p>
            <a:r>
              <a:rPr lang="ru-RU" sz="1800" dirty="0"/>
              <a:t>практично </a:t>
            </a:r>
            <a:r>
              <a:rPr lang="ru-RU" sz="1800" dirty="0" err="1"/>
              <a:t>всі</a:t>
            </a:r>
            <a:r>
              <a:rPr lang="ru-RU" sz="1800" dirty="0"/>
              <a:t> </a:t>
            </a:r>
            <a:r>
              <a:rPr lang="ru-RU" sz="1800" dirty="0" err="1"/>
              <a:t>процеси</a:t>
            </a:r>
            <a:r>
              <a:rPr lang="ru-RU" sz="1800" dirty="0"/>
              <a:t> </a:t>
            </a:r>
            <a:r>
              <a:rPr lang="ru-RU" sz="1800" dirty="0" err="1"/>
              <a:t>переробки</a:t>
            </a:r>
            <a:r>
              <a:rPr lang="ru-RU" sz="1800" dirty="0"/>
              <a:t> </a:t>
            </a:r>
            <a:r>
              <a:rPr lang="ru-RU" sz="1800" dirty="0" err="1"/>
              <a:t>автоматизовані</a:t>
            </a:r>
            <a:r>
              <a:rPr lang="ru-RU" sz="1800" dirty="0"/>
              <a:t>.</a:t>
            </a:r>
          </a:p>
          <a:p>
            <a:pPr marL="109728" indent="0">
              <a:buNone/>
            </a:pPr>
            <a:endParaRPr lang="ru-RU" sz="1800" dirty="0"/>
          </a:p>
          <a:p>
            <a:pPr marL="109728" indent="0">
              <a:buNone/>
            </a:pPr>
            <a:r>
              <a:rPr lang="ru-RU" sz="1800" dirty="0"/>
              <a:t>У </a:t>
            </a:r>
            <a:r>
              <a:rPr lang="ru-RU" sz="1800" dirty="0" err="1"/>
              <a:t>наслідок</a:t>
            </a:r>
            <a:r>
              <a:rPr lang="ru-RU" sz="1800" dirty="0"/>
              <a:t> </a:t>
            </a:r>
            <a:r>
              <a:rPr lang="ru-RU" sz="1800" dirty="0" err="1"/>
              <a:t>перелічених</a:t>
            </a:r>
            <a:r>
              <a:rPr lang="ru-RU" sz="1800" dirty="0"/>
              <a:t> </a:t>
            </a:r>
            <a:r>
              <a:rPr lang="ru-RU" sz="1800" dirty="0" err="1"/>
              <a:t>особливостей</a:t>
            </a:r>
            <a:r>
              <a:rPr lang="ru-RU" sz="1800" dirty="0"/>
              <a:t> </a:t>
            </a:r>
            <a:r>
              <a:rPr lang="ru-RU" sz="1800" dirty="0" err="1"/>
              <a:t>полімери</a:t>
            </a:r>
            <a:r>
              <a:rPr lang="ru-RU" sz="1800" dirty="0"/>
              <a:t> </a:t>
            </a:r>
            <a:r>
              <a:rPr lang="ru-RU" sz="1800" dirty="0" err="1"/>
              <a:t>отримали</a:t>
            </a:r>
            <a:r>
              <a:rPr lang="ru-RU" sz="1800" dirty="0"/>
              <a:t> </a:t>
            </a:r>
            <a:r>
              <a:rPr lang="ru-RU" sz="1800" dirty="0" err="1"/>
              <a:t>виключно</a:t>
            </a:r>
            <a:r>
              <a:rPr lang="ru-RU" sz="1800" dirty="0"/>
              <a:t> </a:t>
            </a:r>
            <a:r>
              <a:rPr lang="ru-RU" sz="1800" dirty="0" err="1"/>
              <a:t>широке</a:t>
            </a:r>
            <a:r>
              <a:rPr lang="ru-RU" sz="1800" dirty="0"/>
              <a:t> </a:t>
            </a:r>
            <a:r>
              <a:rPr lang="ru-RU" sz="1800" dirty="0" err="1"/>
              <a:t>розповсюдження</a:t>
            </a:r>
            <a:r>
              <a:rPr lang="ru-RU" sz="1800" dirty="0"/>
              <a:t> та </a:t>
            </a:r>
            <a:r>
              <a:rPr lang="ru-RU" sz="1800" dirty="0" err="1"/>
              <a:t>ефективно</a:t>
            </a:r>
            <a:r>
              <a:rPr lang="ru-RU" sz="1800" dirty="0"/>
              <a:t> </a:t>
            </a:r>
            <a:r>
              <a:rPr lang="ru-RU" sz="1800" dirty="0" err="1"/>
              <a:t>використовуються</a:t>
            </a:r>
            <a:r>
              <a:rPr lang="ru-RU" sz="1800" dirty="0"/>
              <a:t> практично в </a:t>
            </a:r>
            <a:r>
              <a:rPr lang="ru-RU" sz="1800" dirty="0" err="1"/>
              <a:t>усіх</a:t>
            </a:r>
            <a:r>
              <a:rPr lang="ru-RU" sz="1800" dirty="0"/>
              <a:t> </a:t>
            </a:r>
            <a:r>
              <a:rPr lang="ru-RU" sz="1800" dirty="0" err="1"/>
              <a:t>галузях</a:t>
            </a:r>
            <a:r>
              <a:rPr lang="ru-RU" sz="1800" dirty="0"/>
              <a:t> </a:t>
            </a:r>
            <a:r>
              <a:rPr lang="ru-RU" sz="1800" dirty="0" err="1"/>
              <a:t>світового</a:t>
            </a:r>
            <a:r>
              <a:rPr lang="ru-RU" sz="1800" dirty="0"/>
              <a:t> </a:t>
            </a:r>
            <a:r>
              <a:rPr lang="ru-RU" sz="1800" dirty="0" err="1"/>
              <a:t>господарства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696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38" y="1340768"/>
            <a:ext cx="9144000" cy="1066800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 </a:t>
            </a:r>
            <a:r>
              <a:rPr lang="ru-RU" sz="2400" dirty="0" err="1" smtClean="0"/>
              <a:t>Полімерами</a:t>
            </a:r>
            <a:r>
              <a:rPr lang="ru-RU" sz="2400" dirty="0" smtClean="0"/>
              <a:t> </a:t>
            </a:r>
            <a:r>
              <a:rPr lang="ru-RU" sz="2400" dirty="0" err="1"/>
              <a:t>називають</a:t>
            </a:r>
            <a:r>
              <a:rPr lang="ru-RU" sz="2400" dirty="0"/>
              <a:t> </a:t>
            </a:r>
            <a:r>
              <a:rPr lang="ru-RU" sz="2400" dirty="0" err="1"/>
              <a:t>високомолекулярні</a:t>
            </a:r>
            <a:r>
              <a:rPr lang="ru-RU" sz="2400" dirty="0"/>
              <a:t> </a:t>
            </a:r>
            <a:r>
              <a:rPr lang="ru-RU" sz="2400" dirty="0" err="1"/>
              <a:t>сполуки</a:t>
            </a:r>
            <a:r>
              <a:rPr lang="ru-RU" sz="2400" dirty="0"/>
              <a:t>, </a:t>
            </a:r>
            <a:r>
              <a:rPr lang="ru-RU" sz="2400" dirty="0" err="1"/>
              <a:t>молекули</a:t>
            </a:r>
            <a:r>
              <a:rPr lang="ru-RU" sz="2400" dirty="0"/>
              <a:t>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складаються</a:t>
            </a:r>
            <a:r>
              <a:rPr lang="ru-RU" sz="2400" dirty="0"/>
              <a:t> з </a:t>
            </a:r>
            <a:r>
              <a:rPr lang="ru-RU" sz="2400" dirty="0" err="1"/>
              <a:t>великої</a:t>
            </a:r>
            <a:r>
              <a:rPr lang="ru-RU" sz="2400" dirty="0"/>
              <a:t> </a:t>
            </a:r>
            <a:r>
              <a:rPr lang="ru-RU" sz="2400" dirty="0" err="1"/>
              <a:t>кількості</a:t>
            </a:r>
            <a:r>
              <a:rPr lang="ru-RU" sz="2400" dirty="0"/>
              <a:t> </a:t>
            </a:r>
            <a:r>
              <a:rPr lang="ru-RU" sz="2400" dirty="0" err="1"/>
              <a:t>частин</a:t>
            </a:r>
            <a:r>
              <a:rPr lang="ru-RU" sz="2400" dirty="0"/>
              <a:t> </a:t>
            </a:r>
            <a:r>
              <a:rPr lang="ru-RU" sz="2400" dirty="0" err="1"/>
              <a:t>простої</a:t>
            </a:r>
            <a:r>
              <a:rPr lang="ru-RU" sz="2400" dirty="0"/>
              <a:t> </a:t>
            </a:r>
            <a:r>
              <a:rPr lang="ru-RU" sz="2400" dirty="0" err="1"/>
              <a:t>речовини</a:t>
            </a:r>
            <a:r>
              <a:rPr lang="ru-RU" sz="2400" dirty="0"/>
              <a:t> – </a:t>
            </a:r>
            <a:r>
              <a:rPr lang="ru-RU" sz="2400" dirty="0" err="1"/>
              <a:t>атомних</a:t>
            </a:r>
            <a:r>
              <a:rPr lang="ru-RU" sz="2400" dirty="0"/>
              <a:t> </a:t>
            </a:r>
            <a:r>
              <a:rPr lang="ru-RU" sz="2400" dirty="0" err="1"/>
              <a:t>угруповань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багатократно</a:t>
            </a:r>
            <a:r>
              <a:rPr lang="ru-RU" sz="2400" dirty="0"/>
              <a:t> </a:t>
            </a:r>
            <a:r>
              <a:rPr lang="ru-RU" sz="2400" dirty="0" err="1"/>
              <a:t>повторюються</a:t>
            </a:r>
            <a:r>
              <a:rPr lang="ru-RU" sz="2400" dirty="0"/>
              <a:t>. </a:t>
            </a:r>
            <a:r>
              <a:rPr lang="ru-RU" sz="2400" dirty="0" err="1"/>
              <a:t>Структурні</a:t>
            </a:r>
            <a:r>
              <a:rPr lang="ru-RU" sz="2400" dirty="0"/>
              <a:t> </a:t>
            </a:r>
            <a:r>
              <a:rPr lang="ru-RU" sz="2400" dirty="0" err="1"/>
              <a:t>одиниці</a:t>
            </a:r>
            <a:r>
              <a:rPr lang="ru-RU" sz="2400" dirty="0"/>
              <a:t>, з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складаються</a:t>
            </a:r>
            <a:r>
              <a:rPr lang="ru-RU" sz="2400" dirty="0"/>
              <a:t> </a:t>
            </a:r>
            <a:r>
              <a:rPr lang="ru-RU" sz="2400" dirty="0" err="1"/>
              <a:t>полімери</a:t>
            </a:r>
            <a:r>
              <a:rPr lang="ru-RU" sz="2400" dirty="0"/>
              <a:t> </a:t>
            </a:r>
            <a:r>
              <a:rPr lang="ru-RU" sz="2400" dirty="0" err="1"/>
              <a:t>називаються</a:t>
            </a:r>
            <a:r>
              <a:rPr lang="ru-RU" sz="2400" dirty="0"/>
              <a:t> мономерами. Схематично молекулу </a:t>
            </a:r>
            <a:r>
              <a:rPr lang="ru-RU" sz="2400" dirty="0" err="1"/>
              <a:t>полімеру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зобразити</a:t>
            </a:r>
            <a:r>
              <a:rPr lang="ru-RU" sz="2400" dirty="0"/>
              <a:t> так: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50" y="3284984"/>
            <a:ext cx="8784976" cy="19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435280" cy="10850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 </a:t>
            </a:r>
            <a:r>
              <a:rPr lang="ru-RU" dirty="0" err="1"/>
              <a:t>походженням</a:t>
            </a:r>
            <a:r>
              <a:rPr lang="ru-RU" dirty="0"/>
              <a:t> </a:t>
            </a:r>
            <a:r>
              <a:rPr lang="ru-RU" dirty="0" err="1"/>
              <a:t>полімери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натуральні</a:t>
            </a:r>
            <a:r>
              <a:rPr lang="ru-RU" dirty="0"/>
              <a:t>, до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відноситься</a:t>
            </a:r>
            <a:r>
              <a:rPr lang="ru-RU" dirty="0"/>
              <a:t> велика </a:t>
            </a:r>
            <a:r>
              <a:rPr lang="ru-RU" dirty="0" err="1"/>
              <a:t>група</a:t>
            </a:r>
            <a:r>
              <a:rPr lang="ru-RU" dirty="0"/>
              <a:t> (</a:t>
            </a:r>
            <a:r>
              <a:rPr lang="ru-RU" dirty="0" err="1"/>
              <a:t>білки</a:t>
            </a:r>
            <a:r>
              <a:rPr lang="ru-RU" dirty="0"/>
              <a:t>, </a:t>
            </a:r>
            <a:r>
              <a:rPr lang="ru-RU" dirty="0" err="1"/>
              <a:t>крохмаль</a:t>
            </a:r>
            <a:r>
              <a:rPr lang="ru-RU" dirty="0"/>
              <a:t>, </a:t>
            </a:r>
            <a:r>
              <a:rPr lang="ru-RU" dirty="0" err="1"/>
              <a:t>целюлоза</a:t>
            </a:r>
            <a:r>
              <a:rPr lang="ru-RU" dirty="0"/>
              <a:t>, </a:t>
            </a:r>
            <a:r>
              <a:rPr lang="ru-RU" dirty="0" err="1"/>
              <a:t>натуральний</a:t>
            </a:r>
            <a:r>
              <a:rPr lang="ru-RU" dirty="0"/>
              <a:t> каучук, </a:t>
            </a:r>
            <a:r>
              <a:rPr lang="ru-RU" dirty="0" err="1"/>
              <a:t>природний</a:t>
            </a:r>
            <a:r>
              <a:rPr lang="ru-RU" dirty="0"/>
              <a:t> </a:t>
            </a:r>
            <a:r>
              <a:rPr lang="ru-RU" dirty="0" err="1"/>
              <a:t>графіт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</a:t>
            </a:r>
          </a:p>
          <a:p>
            <a:r>
              <a:rPr lang="ru-RU" dirty="0" err="1"/>
              <a:t>синтетичні</a:t>
            </a:r>
            <a:r>
              <a:rPr lang="ru-RU" dirty="0"/>
              <a:t> — </a:t>
            </a:r>
            <a:r>
              <a:rPr lang="ru-RU" dirty="0" err="1"/>
              <a:t>утворені</a:t>
            </a:r>
            <a:r>
              <a:rPr lang="ru-RU" dirty="0"/>
              <a:t> синтезом з </a:t>
            </a:r>
            <a:r>
              <a:rPr lang="ru-RU" dirty="0" err="1"/>
              <a:t>низькомолекулярних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— </a:t>
            </a:r>
            <a:r>
              <a:rPr lang="ru-RU" dirty="0" err="1"/>
              <a:t>мономерів</a:t>
            </a:r>
            <a:r>
              <a:rPr lang="ru-RU" dirty="0"/>
              <a:t> (</a:t>
            </a:r>
            <a:r>
              <a:rPr lang="ru-RU" dirty="0" err="1"/>
              <a:t>поліетилен</a:t>
            </a:r>
            <a:r>
              <a:rPr lang="ru-RU" dirty="0"/>
              <a:t> з </a:t>
            </a:r>
            <a:r>
              <a:rPr lang="ru-RU" dirty="0" err="1"/>
              <a:t>етилену</a:t>
            </a:r>
            <a:r>
              <a:rPr lang="ru-RU" dirty="0"/>
              <a:t>, </a:t>
            </a:r>
            <a:r>
              <a:rPr lang="ru-RU" dirty="0" err="1"/>
              <a:t>полістирол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стиролу).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ведуча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синтез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цілеспрямовано</a:t>
            </a:r>
            <a:r>
              <a:rPr lang="ru-RU" dirty="0"/>
              <a:t> </a:t>
            </a:r>
            <a:r>
              <a:rPr lang="ru-RU" dirty="0" err="1"/>
              <a:t>регулювати</a:t>
            </a:r>
            <a:r>
              <a:rPr lang="ru-RU" dirty="0"/>
              <a:t> склад і </a:t>
            </a:r>
            <a:r>
              <a:rPr lang="ru-RU" dirty="0" err="1"/>
              <a:t>властивості</a:t>
            </a:r>
            <a:r>
              <a:rPr lang="ru-RU" dirty="0"/>
              <a:t>.</a:t>
            </a:r>
          </a:p>
          <a:p>
            <a:r>
              <a:rPr lang="ru-RU" dirty="0" err="1"/>
              <a:t>штучні</a:t>
            </a:r>
            <a:r>
              <a:rPr lang="ru-RU" dirty="0"/>
              <a:t> — </a:t>
            </a:r>
            <a:r>
              <a:rPr lang="ru-RU" dirty="0" err="1"/>
              <a:t>утворюються</a:t>
            </a:r>
            <a:r>
              <a:rPr lang="ru-RU" dirty="0"/>
              <a:t> з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 шляхом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хімічної</a:t>
            </a:r>
            <a:r>
              <a:rPr lang="ru-RU" dirty="0"/>
              <a:t> </a:t>
            </a:r>
            <a:r>
              <a:rPr lang="ru-RU" dirty="0" err="1"/>
              <a:t>модифікації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при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целюлози</a:t>
            </a:r>
            <a:r>
              <a:rPr lang="ru-RU" dirty="0"/>
              <a:t> з азотною кислотою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нітроцелюлоза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2840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Природні полімери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5614"/>
            <a:ext cx="3494893" cy="3816424"/>
          </a:xfrm>
        </p:spPr>
      </p:pic>
      <p:sp>
        <p:nvSpPr>
          <p:cNvPr id="5" name="TextBox 4"/>
          <p:cNvSpPr txBox="1"/>
          <p:nvPr/>
        </p:nvSpPr>
        <p:spPr>
          <a:xfrm>
            <a:off x="0" y="5445224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dirty="0"/>
              <a:t>Б</a:t>
            </a:r>
            <a:r>
              <a:rPr lang="uk-UA" sz="5400" dirty="0" smtClean="0"/>
              <a:t>ілки</a:t>
            </a:r>
            <a:endParaRPr lang="ru-RU" sz="5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743" y="1307477"/>
            <a:ext cx="5880257" cy="504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28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6672"/>
            <a:ext cx="4762500" cy="417041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964" y="4725144"/>
            <a:ext cx="7551536" cy="20608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40928" y="1668497"/>
            <a:ext cx="43204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dirty="0" smtClean="0"/>
              <a:t>Крохмаль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37715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87" y="4509120"/>
            <a:ext cx="6171137" cy="230465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212" y="692696"/>
            <a:ext cx="5116993" cy="3816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52310" y="1822758"/>
            <a:ext cx="43362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dirty="0" smtClean="0"/>
              <a:t>Целюлоза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9212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92696"/>
            <a:ext cx="3960440" cy="593776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060" y="4688901"/>
            <a:ext cx="5082940" cy="18510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23928" y="1268760"/>
            <a:ext cx="56166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dirty="0" smtClean="0"/>
              <a:t>Натуральний каучук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13483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4984"/>
            <a:ext cx="4860032" cy="364502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42634"/>
            <a:ext cx="4176464" cy="341933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765" y="2190032"/>
            <a:ext cx="3856858" cy="4705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22688" y="332656"/>
            <a:ext cx="4513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/>
              <a:t>Природний графіт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424477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8229600" cy="63475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Синтетичні: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7" y="1124744"/>
            <a:ext cx="5828706" cy="794404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4800" dirty="0" err="1" smtClean="0"/>
              <a:t>Полістирол</a:t>
            </a:r>
            <a:r>
              <a:rPr lang="ru-RU" sz="4800" dirty="0" smtClean="0"/>
              <a:t> </a:t>
            </a:r>
            <a:r>
              <a:rPr lang="ru-RU" sz="4800" dirty="0" err="1"/>
              <a:t>із</a:t>
            </a:r>
            <a:r>
              <a:rPr lang="ru-RU" sz="4800" dirty="0"/>
              <a:t> стиролу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517" y="857321"/>
            <a:ext cx="2913409" cy="348152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598083"/>
            <a:ext cx="6300192" cy="393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63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</TotalTime>
  <Words>383</Words>
  <Application>Microsoft Office PowerPoint</Application>
  <PresentationFormat>Экран (4:3)</PresentationFormat>
  <Paragraphs>37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Полімери</vt:lpstr>
      <vt:lpstr> Полімерами називають високомолекулярні сполуки, молекули яких складаються з великої кількості частин простої речовини – атомних угруповань, що багатократно повторюються. Структурні одиниці, з яких складаються полімери називаються мономерами. Схематично молекулу полімеру можна зобразити так:</vt:lpstr>
      <vt:lpstr> За походженням полімери поділяються на: </vt:lpstr>
      <vt:lpstr>Природні полімери</vt:lpstr>
      <vt:lpstr>Презентация PowerPoint</vt:lpstr>
      <vt:lpstr>Презентация PowerPoint</vt:lpstr>
      <vt:lpstr>Презентация PowerPoint</vt:lpstr>
      <vt:lpstr>Презентация PowerPoint</vt:lpstr>
      <vt:lpstr>Синтетичні:</vt:lpstr>
      <vt:lpstr>Презентация PowerPoint</vt:lpstr>
      <vt:lpstr>Штучні</vt:lpstr>
      <vt:lpstr>Особливі механічні властивості:  </vt:lpstr>
      <vt:lpstr>Особливості розчинів полімерів:  </vt:lpstr>
      <vt:lpstr>Особливі хімічні властивості:  </vt:lpstr>
      <vt:lpstr>Застосування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Полімери</dc:title>
  <dc:creator>REMROFSNART</dc:creator>
  <cp:lastModifiedBy>REMROFSNART</cp:lastModifiedBy>
  <cp:revision>17</cp:revision>
  <dcterms:created xsi:type="dcterms:W3CDTF">2014-04-07T19:46:37Z</dcterms:created>
  <dcterms:modified xsi:type="dcterms:W3CDTF">2014-04-07T20:41:50Z</dcterms:modified>
</cp:coreProperties>
</file>