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FFFF"/>
    <a:srgbClr val="FF0000"/>
    <a:srgbClr val="CC0099"/>
    <a:srgbClr val="0000FF"/>
    <a:srgbClr val="00FF00"/>
    <a:srgbClr val="FFFF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мала оксана\2-1-chem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1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87624" y="260648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FFFF00"/>
                </a:solidFill>
              </a:rPr>
              <a:t>          Презентація на тему:</a:t>
            </a:r>
            <a:endParaRPr lang="uk-UA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1772816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Життєвий шлях </a:t>
            </a:r>
            <a:r>
              <a:rPr lang="uk-U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Д.І.Менделєєва  </a:t>
            </a:r>
            <a:endParaRPr lang="uk-UA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uk-U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 історія створення </a:t>
            </a:r>
            <a:r>
              <a:rPr lang="uk-U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таблиці</a:t>
            </a:r>
            <a:endParaRPr lang="uk-UA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2679" y="5085184"/>
            <a:ext cx="20882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C0099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Виконала</a:t>
            </a:r>
          </a:p>
          <a:p>
            <a:r>
              <a:rPr lang="uk-UA" sz="20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C0099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Учениця 8-А класу</a:t>
            </a:r>
          </a:p>
          <a:p>
            <a:r>
              <a:rPr lang="uk-UA" sz="20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CC0099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Безсмола Оксана</a:t>
            </a:r>
          </a:p>
          <a:p>
            <a:endParaRPr lang="uk-UA" sz="2000" b="1" dirty="0">
              <a:ln w="17780" cmpd="sng">
                <a:noFill/>
                <a:prstDash val="solid"/>
                <a:miter lim="800000"/>
              </a:ln>
              <a:solidFill>
                <a:srgbClr val="CC0099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9662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мала оксана\2-1-chem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1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9632" y="116632"/>
            <a:ext cx="7128792" cy="2168951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/>
            </a:prstTxWarp>
            <a:spAutoFit/>
          </a:bodyPr>
          <a:lstStyle/>
          <a:p>
            <a:r>
              <a:rPr lang="uk-UA" sz="3200" b="1" i="1" dirty="0" smtClean="0"/>
              <a:t>2. </a:t>
            </a:r>
            <a:r>
              <a:rPr lang="uk-UA" sz="3200" b="1" i="1" dirty="0" smtClean="0">
                <a:solidFill>
                  <a:srgbClr val="CC0099"/>
                </a:solidFill>
              </a:rPr>
              <a:t>Історія</a:t>
            </a:r>
            <a:r>
              <a:rPr lang="uk-UA" sz="3200" b="1" i="1" dirty="0" smtClean="0"/>
              <a:t> </a:t>
            </a:r>
            <a:r>
              <a:rPr lang="uk-UA" sz="3200" b="1" i="1" dirty="0" smtClean="0">
                <a:solidFill>
                  <a:srgbClr val="CC0099"/>
                </a:solidFill>
              </a:rPr>
              <a:t>створення</a:t>
            </a:r>
            <a:r>
              <a:rPr lang="uk-UA" sz="3200" b="1" i="1" dirty="0" smtClean="0"/>
              <a:t> </a:t>
            </a:r>
            <a:r>
              <a:rPr lang="uk-UA" sz="3200" b="1" i="1" dirty="0" smtClean="0">
                <a:solidFill>
                  <a:srgbClr val="CC0099"/>
                </a:solidFill>
              </a:rPr>
              <a:t>таблиці</a:t>
            </a:r>
            <a:r>
              <a:rPr lang="uk-UA" sz="3200" b="1" i="1" dirty="0" smtClean="0"/>
              <a:t>.</a:t>
            </a:r>
            <a:endParaRPr lang="uk-UA" sz="32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-27602" y="2282134"/>
            <a:ext cx="4527594" cy="26776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sz="2400" b="1" i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Знамениту Таблицю Менделєєва сьогодні в школі вчать усі . Однак ніхто не вивчає питання того , яка історія таблиці Менделєєва , а саме - як великий учений відкрив свою таблицю 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47954" y="2420888"/>
            <a:ext cx="3688541" cy="415498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b="1" i="1" dirty="0" smtClean="0">
                <a:ln w="11430"/>
                <a:solidFill>
                  <a:srgbClr val="FF66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Геніальний </a:t>
            </a:r>
            <a:r>
              <a:rPr lang="uk-UA" sz="2400" b="1" i="1" dirty="0">
                <a:ln w="11430"/>
                <a:solidFill>
                  <a:srgbClr val="FF66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російський вчений , Дмитро Іванович Менделєєв поставив метою життя розібратися у величезній різноманітності існуючих на той момент хімічних елементів , і вибудувати їх в одну таблицю .</a:t>
            </a:r>
          </a:p>
        </p:txBody>
      </p:sp>
    </p:spTree>
    <p:extLst>
      <p:ext uri="{BB962C8B-B14F-4D97-AF65-F5344CB8AC3E}">
        <p14:creationId xmlns:p14="http://schemas.microsoft.com/office/powerpoint/2010/main" val="816999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мала оксана\2-1-chem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1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26377"/>
            <a:ext cx="66247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rgbClr val="0000FF"/>
                </a:solidFill>
              </a:rPr>
              <a:t>Однак і Менделєєв далеко не відразу зміг виконати задумане. Існує легенда про те , що Менделєєв побачив свою таблицю уві сні. Правда це чи ні ми вже ніколи не дізнаємося. Відомо тільки , що Дмитро Іванович скаржився своєму співробітникові , що в голові у нього вже склалася схема , але от у таблицю він її вибудувати не може.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67944" y="4509120"/>
            <a:ext cx="5005064" cy="2266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>
                <a:ln>
                  <a:solidFill>
                    <a:srgbClr val="CC0099"/>
                  </a:solidFill>
                </a:ln>
                <a:solidFill>
                  <a:srgbClr val="FFFF00"/>
                </a:solidFill>
              </a:rPr>
              <a:t>Однак , якщо вірити легенді , то побачивши уві сні свою таблицю , Менделєєв прокинувся і швидко написав те що побачив. Згідно з цією ж легендою , перша таблиця Менделєєва , яку він написав після свого сну , зажадала лише однієї правки. Все інше було точно.</a:t>
            </a:r>
          </a:p>
        </p:txBody>
      </p:sp>
    </p:spTree>
    <p:extLst>
      <p:ext uri="{BB962C8B-B14F-4D97-AF65-F5344CB8AC3E}">
        <p14:creationId xmlns:p14="http://schemas.microsoft.com/office/powerpoint/2010/main" val="241794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мала оксана\2-1-chem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1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116633"/>
            <a:ext cx="75214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FF0000"/>
                </a:solidFill>
              </a:rPr>
              <a:t>Одного разу до </a:t>
            </a:r>
            <a:r>
              <a:rPr lang="ru-RU" sz="2000" b="1" i="1" dirty="0" err="1">
                <a:solidFill>
                  <a:srgbClr val="FF0000"/>
                </a:solidFill>
              </a:rPr>
              <a:t>Менделєєва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прийшов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співробітник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газети</a:t>
            </a:r>
            <a:r>
              <a:rPr lang="ru-RU" sz="2000" b="1" i="1" dirty="0">
                <a:solidFill>
                  <a:srgbClr val="FF0000"/>
                </a:solidFill>
              </a:rPr>
              <a:t> «</a:t>
            </a:r>
            <a:r>
              <a:rPr lang="ru-RU" sz="2000" b="1" i="1" dirty="0" err="1">
                <a:solidFill>
                  <a:srgbClr val="FF0000"/>
                </a:solidFill>
              </a:rPr>
              <a:t>Петербурзький</a:t>
            </a:r>
            <a:r>
              <a:rPr lang="ru-RU" sz="2000" b="1" i="1" dirty="0">
                <a:solidFill>
                  <a:srgbClr val="FF0000"/>
                </a:solidFill>
              </a:rPr>
              <a:t> листок», </a:t>
            </a:r>
            <a:r>
              <a:rPr lang="ru-RU" sz="2000" b="1" i="1" dirty="0" err="1">
                <a:solidFill>
                  <a:srgbClr val="FF0000"/>
                </a:solidFill>
              </a:rPr>
              <a:t>щоб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проінтерв'ювати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його</a:t>
            </a:r>
            <a:r>
              <a:rPr lang="ru-RU" sz="2000" b="1" i="1" dirty="0">
                <a:solidFill>
                  <a:srgbClr val="FF0000"/>
                </a:solidFill>
              </a:rPr>
              <a:t> з </a:t>
            </a:r>
            <a:r>
              <a:rPr lang="ru-RU" sz="2000" b="1" i="1" dirty="0" err="1">
                <a:solidFill>
                  <a:srgbClr val="FF0000"/>
                </a:solidFill>
              </a:rPr>
              <a:t>питань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хімії</a:t>
            </a:r>
            <a:r>
              <a:rPr lang="ru-RU" sz="2000" b="1" i="1" dirty="0">
                <a:solidFill>
                  <a:srgbClr val="FF0000"/>
                </a:solidFill>
              </a:rPr>
              <a:t>. Репортер запитав: «Як вам </a:t>
            </a:r>
            <a:r>
              <a:rPr lang="ru-RU" sz="2000" b="1" i="1" dirty="0" err="1">
                <a:solidFill>
                  <a:srgbClr val="FF0000"/>
                </a:solidFill>
              </a:rPr>
              <a:t>прийшла</a:t>
            </a:r>
            <a:r>
              <a:rPr lang="ru-RU" sz="2000" b="1" i="1" dirty="0">
                <a:solidFill>
                  <a:srgbClr val="FF0000"/>
                </a:solidFill>
              </a:rPr>
              <a:t> в голову, </a:t>
            </a:r>
            <a:r>
              <a:rPr lang="ru-RU" sz="2000" b="1" i="1" dirty="0" err="1">
                <a:solidFill>
                  <a:srgbClr val="FF0000"/>
                </a:solidFill>
              </a:rPr>
              <a:t>Дмитро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Іванович</a:t>
            </a:r>
            <a:r>
              <a:rPr lang="ru-RU" sz="2000" b="1" i="1" dirty="0">
                <a:solidFill>
                  <a:srgbClr val="FF0000"/>
                </a:solidFill>
              </a:rPr>
              <a:t>, ваша </a:t>
            </a:r>
            <a:r>
              <a:rPr lang="ru-RU" sz="2000" b="1" i="1" dirty="0" err="1">
                <a:solidFill>
                  <a:srgbClr val="FF0000"/>
                </a:solidFill>
              </a:rPr>
              <a:t>періодична</a:t>
            </a:r>
            <a:r>
              <a:rPr lang="ru-RU" sz="2000" b="1" i="1" dirty="0">
                <a:solidFill>
                  <a:srgbClr val="FF0000"/>
                </a:solidFill>
              </a:rPr>
              <a:t> система?» </a:t>
            </a:r>
            <a:r>
              <a:rPr lang="ru-RU" sz="2000" b="1" i="1" dirty="0" err="1">
                <a:solidFill>
                  <a:srgbClr val="FF0000"/>
                </a:solidFill>
              </a:rPr>
              <a:t>Менделєєв</a:t>
            </a:r>
            <a:r>
              <a:rPr lang="ru-RU" sz="2000" b="1" i="1" dirty="0">
                <a:solidFill>
                  <a:srgbClr val="FF0000"/>
                </a:solidFill>
              </a:rPr>
              <a:t>: «О-о! Господи! »</a:t>
            </a:r>
            <a:r>
              <a:rPr lang="ru-RU" sz="2000" b="1" i="1" dirty="0" err="1">
                <a:solidFill>
                  <a:srgbClr val="FF0000"/>
                </a:solidFill>
              </a:rPr>
              <a:t>Потім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пішли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стогони</a:t>
            </a:r>
            <a:r>
              <a:rPr lang="ru-RU" sz="2000" b="1" i="1" dirty="0">
                <a:solidFill>
                  <a:srgbClr val="FF0000"/>
                </a:solidFill>
              </a:rPr>
              <a:t>, </a:t>
            </a:r>
            <a:r>
              <a:rPr lang="ru-RU" sz="2000" b="1" i="1" dirty="0" err="1">
                <a:solidFill>
                  <a:srgbClr val="FF0000"/>
                </a:solidFill>
              </a:rPr>
              <a:t>колихання</a:t>
            </a:r>
            <a:r>
              <a:rPr lang="ru-RU" sz="2000" b="1" i="1" dirty="0">
                <a:solidFill>
                  <a:srgbClr val="FF0000"/>
                </a:solidFill>
              </a:rPr>
              <a:t> головою, </a:t>
            </a:r>
            <a:r>
              <a:rPr lang="ru-RU" sz="2000" b="1" i="1" dirty="0" err="1">
                <a:solidFill>
                  <a:srgbClr val="FF0000"/>
                </a:solidFill>
              </a:rPr>
              <a:t>зітхання</a:t>
            </a:r>
            <a:r>
              <a:rPr lang="ru-RU" sz="2000" b="1" i="1" dirty="0">
                <a:solidFill>
                  <a:srgbClr val="FF0000"/>
                </a:solidFill>
              </a:rPr>
              <a:t> і </a:t>
            </a:r>
            <a:r>
              <a:rPr lang="ru-RU" sz="2000" b="1" i="1" dirty="0" err="1">
                <a:solidFill>
                  <a:srgbClr val="FF0000"/>
                </a:solidFill>
              </a:rPr>
              <a:t>сміх</a:t>
            </a:r>
            <a:r>
              <a:rPr lang="ru-RU" sz="2000" b="1" i="1" dirty="0">
                <a:solidFill>
                  <a:srgbClr val="FF0000"/>
                </a:solidFill>
              </a:rPr>
              <a:t>. І, </a:t>
            </a:r>
            <a:r>
              <a:rPr lang="ru-RU" sz="2000" b="1" i="1" dirty="0" err="1">
                <a:solidFill>
                  <a:srgbClr val="FF0000"/>
                </a:solidFill>
              </a:rPr>
              <a:t>нарешті</a:t>
            </a:r>
            <a:r>
              <a:rPr lang="ru-RU" sz="2000" b="1" i="1" dirty="0">
                <a:solidFill>
                  <a:srgbClr val="FF0000"/>
                </a:solidFill>
              </a:rPr>
              <a:t>, </a:t>
            </a:r>
            <a:r>
              <a:rPr lang="ru-RU" sz="2000" b="1" i="1" dirty="0" err="1">
                <a:solidFill>
                  <a:srgbClr val="FF0000"/>
                </a:solidFill>
              </a:rPr>
              <a:t>рішуче</a:t>
            </a:r>
            <a:r>
              <a:rPr lang="ru-RU" sz="2000" b="1" i="1" dirty="0">
                <a:solidFill>
                  <a:srgbClr val="FF0000"/>
                </a:solidFill>
              </a:rPr>
              <a:t>: «Так </a:t>
            </a:r>
            <a:r>
              <a:rPr lang="ru-RU" sz="2000" b="1" i="1" dirty="0" err="1">
                <a:solidFill>
                  <a:srgbClr val="FF0000"/>
                </a:solidFill>
              </a:rPr>
              <a:t>адже</a:t>
            </a:r>
            <a:r>
              <a:rPr lang="ru-RU" sz="2000" b="1" i="1" dirty="0">
                <a:solidFill>
                  <a:srgbClr val="FF0000"/>
                </a:solidFill>
              </a:rPr>
              <a:t> не так, як у вас, батенька! </a:t>
            </a:r>
            <a:r>
              <a:rPr lang="ru-RU" sz="2000" b="1" i="1" dirty="0" err="1">
                <a:solidFill>
                  <a:srgbClr val="FF0000"/>
                </a:solidFill>
              </a:rPr>
              <a:t>Чи</a:t>
            </a:r>
            <a:r>
              <a:rPr lang="ru-RU" sz="2000" b="1" i="1" dirty="0">
                <a:solidFill>
                  <a:srgbClr val="FF0000"/>
                </a:solidFill>
              </a:rPr>
              <a:t> не </a:t>
            </a:r>
            <a:r>
              <a:rPr lang="ru-RU" sz="2000" b="1" i="1" dirty="0" err="1">
                <a:solidFill>
                  <a:srgbClr val="FF0000"/>
                </a:solidFill>
              </a:rPr>
              <a:t>п'ятак</a:t>
            </a:r>
            <a:r>
              <a:rPr lang="ru-RU" sz="2000" b="1" i="1" dirty="0">
                <a:solidFill>
                  <a:srgbClr val="FF0000"/>
                </a:solidFill>
              </a:rPr>
              <a:t> за рядок! Не так, як </a:t>
            </a:r>
            <a:r>
              <a:rPr lang="ru-RU" sz="2000" b="1" i="1" dirty="0" err="1">
                <a:solidFill>
                  <a:srgbClr val="FF0000"/>
                </a:solidFill>
              </a:rPr>
              <a:t>ви</a:t>
            </a:r>
            <a:r>
              <a:rPr lang="ru-RU" sz="2000" b="1" i="1" dirty="0">
                <a:solidFill>
                  <a:srgbClr val="FF0000"/>
                </a:solidFill>
              </a:rPr>
              <a:t>! Я над нею, </a:t>
            </a:r>
            <a:r>
              <a:rPr lang="ru-RU" sz="2000" b="1" i="1" dirty="0" err="1">
                <a:solidFill>
                  <a:srgbClr val="FF0000"/>
                </a:solidFill>
              </a:rPr>
              <a:t>може</a:t>
            </a:r>
            <a:r>
              <a:rPr lang="ru-RU" sz="2000" b="1" i="1" dirty="0">
                <a:solidFill>
                  <a:srgbClr val="FF0000"/>
                </a:solidFill>
              </a:rPr>
              <a:t> бути, </a:t>
            </a:r>
            <a:r>
              <a:rPr lang="ru-RU" sz="2000" b="1" i="1" dirty="0" err="1">
                <a:solidFill>
                  <a:srgbClr val="FF0000"/>
                </a:solidFill>
              </a:rPr>
              <a:t>двадцять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років</a:t>
            </a:r>
            <a:r>
              <a:rPr lang="ru-RU" sz="2000" b="1" i="1" dirty="0">
                <a:solidFill>
                  <a:srgbClr val="FF0000"/>
                </a:solidFill>
              </a:rPr>
              <a:t> думав, а </a:t>
            </a:r>
            <a:r>
              <a:rPr lang="ru-RU" sz="2000" b="1" i="1" dirty="0" err="1">
                <a:solidFill>
                  <a:srgbClr val="FF0000"/>
                </a:solidFill>
              </a:rPr>
              <a:t>ви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думаєте</a:t>
            </a:r>
            <a:r>
              <a:rPr lang="ru-RU" sz="2000" b="1" i="1" dirty="0">
                <a:solidFill>
                  <a:srgbClr val="FF0000"/>
                </a:solidFill>
              </a:rPr>
              <a:t>: </a:t>
            </a:r>
            <a:r>
              <a:rPr lang="ru-RU" sz="2000" b="1" i="1" dirty="0" err="1">
                <a:solidFill>
                  <a:srgbClr val="FF0000"/>
                </a:solidFill>
              </a:rPr>
              <a:t>сидів</a:t>
            </a:r>
            <a:r>
              <a:rPr lang="ru-RU" sz="2000" b="1" i="1" dirty="0">
                <a:solidFill>
                  <a:srgbClr val="FF0000"/>
                </a:solidFill>
              </a:rPr>
              <a:t> і </a:t>
            </a:r>
            <a:r>
              <a:rPr lang="ru-RU" sz="2000" b="1" i="1" dirty="0" err="1">
                <a:solidFill>
                  <a:srgbClr val="FF0000"/>
                </a:solidFill>
              </a:rPr>
              <a:t>раптом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п'ятак</a:t>
            </a:r>
            <a:r>
              <a:rPr lang="ru-RU" sz="2000" b="1" i="1" dirty="0">
                <a:solidFill>
                  <a:srgbClr val="FF0000"/>
                </a:solidFill>
              </a:rPr>
              <a:t> за рядок, </a:t>
            </a:r>
            <a:r>
              <a:rPr lang="ru-RU" sz="2000" b="1" i="1" dirty="0" err="1">
                <a:solidFill>
                  <a:srgbClr val="FF0000"/>
                </a:solidFill>
              </a:rPr>
              <a:t>п'ятак</a:t>
            </a:r>
            <a:r>
              <a:rPr lang="ru-RU" sz="2000" b="1" i="1" dirty="0">
                <a:solidFill>
                  <a:srgbClr val="FF0000"/>
                </a:solidFill>
              </a:rPr>
              <a:t> за рядок – готово! Не так-с! »</a:t>
            </a:r>
            <a:endParaRPr lang="uk-UA" sz="2000" b="1" i="1" dirty="0">
              <a:solidFill>
                <a:srgbClr val="FF0000"/>
              </a:solidFill>
            </a:endParaRPr>
          </a:p>
        </p:txBody>
      </p:sp>
      <p:pic>
        <p:nvPicPr>
          <p:cNvPr id="8194" name="Picture 2" descr="J:\Documents and Settings\2 русик\Рабочий стол\мала оксана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269" y="3120380"/>
            <a:ext cx="5760640" cy="3541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752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мала оксана\2-1-chem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1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47664" y="980728"/>
            <a:ext cx="61926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Так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чи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інакше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, але в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березні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1869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Менделєєв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з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гордістю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повідомив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Російському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Хімічному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суспільству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,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що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він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створив свою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таблицю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. І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хоча</a:t>
            </a:r>
            <a:endParaRPr lang="ru-RU" sz="2400" b="1" i="1" dirty="0">
              <a:ln>
                <a:solidFill>
                  <a:srgbClr val="FF66FF"/>
                </a:solidFill>
              </a:ln>
              <a:solidFill>
                <a:srgbClr val="00FFFF"/>
              </a:solidFill>
            </a:endParaRPr>
          </a:p>
          <a:p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вважається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1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березня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1869 (за старим стилем 17 лютого) , на той момент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таблиця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готова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ще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не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була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. У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цей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день великий учений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тільки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завершив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розробку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таблиці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.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Однак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це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був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великий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крок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у </a:t>
            </a:r>
            <a:r>
              <a:rPr lang="ru-RU" sz="2400" b="1" i="1" dirty="0" err="1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роботі</a:t>
            </a:r>
            <a:r>
              <a:rPr lang="ru-RU" sz="2400" b="1" i="1" dirty="0">
                <a:ln>
                  <a:solidFill>
                    <a:srgbClr val="FF66FF"/>
                  </a:solidFill>
                </a:ln>
                <a:solidFill>
                  <a:srgbClr val="00FFFF"/>
                </a:solidFill>
              </a:rPr>
              <a:t> .</a:t>
            </a:r>
            <a:endParaRPr lang="uk-UA" sz="2400" b="1" i="1" dirty="0">
              <a:ln>
                <a:solidFill>
                  <a:srgbClr val="FF66FF"/>
                </a:solidFill>
              </a:ln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648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Documents and Settings\2 русик\Рабочий стол\мала оксана\2-1-chem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1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3605" y="487352"/>
            <a:ext cx="31683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</a:rPr>
              <a:t>Дмитро Іванович Менделєєв народився в лютому 1834 р. у місті Тобольську і був останньою, сімнадцятою дитиною в сім'ї директора Тобольської гімназії Івана Павловича Менделєєва і його дружини Марії Дмитрівни. До часу його народження в сім'ї Менделєєвих з дітей залишилися в живих два брати і п'ять сестер. Дев'ятеро дітей померли ще в дитячому віці, а трьом з них батьки навіть не встигли дати імена.</a:t>
            </a:r>
          </a:p>
        </p:txBody>
      </p:sp>
      <p:pic>
        <p:nvPicPr>
          <p:cNvPr id="3" name="Picture 2" descr="J:\Documents and Settings\2 русик\Рабочий стол\мала оксана\image_larg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265" y="188640"/>
            <a:ext cx="5237286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905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мала оксана\2-1-chem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1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20072" y="138390"/>
            <a:ext cx="3384376" cy="67403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Навчання Дмитра Менделєєва у Петербурзі в педагогічному інституті (з 1850 р.) спочатку давалася нелегко. На першому курсі він спромігся по всіх предметах, окрім математики, одержати незадовільні оцінки. Але на старших курсах справа пішла по-іншому - середньорічний бал Менделєєва був рівний чотирьом з половиною (з п'яти можливих).</a:t>
            </a:r>
          </a:p>
        </p:txBody>
      </p:sp>
      <p:pic>
        <p:nvPicPr>
          <p:cNvPr id="2050" name="Picture 2" descr="J:\Documents and Settings\2 русик\Рабочий стол\мала оксана\427px-DIMendeleevCab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00231"/>
            <a:ext cx="3997945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758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мала оксана\2-1-chem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1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260648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2800" b="1" i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Він</a:t>
            </a:r>
            <a:r>
              <a:rPr lang="ru-RU" sz="2800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800" b="1" i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закінчив</a:t>
            </a:r>
            <a:r>
              <a:rPr lang="ru-RU" sz="2800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800" b="1" i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інститут</a:t>
            </a:r>
            <a:r>
              <a:rPr lang="ru-RU" sz="2800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в 1855 </a:t>
            </a:r>
            <a:r>
              <a:rPr lang="ru-RU" sz="2800" b="1" i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році</a:t>
            </a:r>
            <a:r>
              <a:rPr lang="ru-RU" sz="2800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800" b="1" i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із</a:t>
            </a:r>
            <a:r>
              <a:rPr lang="ru-RU" sz="2800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золотою </a:t>
            </a:r>
            <a:r>
              <a:rPr lang="ru-RU" sz="2800" b="1" i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медаллю</a:t>
            </a:r>
            <a:r>
              <a:rPr lang="ru-RU" sz="2800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 одержавши диплом старшого </a:t>
            </a:r>
            <a:r>
              <a:rPr lang="ru-RU" sz="2800" b="1" i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вчителя</a:t>
            </a:r>
            <a:r>
              <a:rPr lang="ru-RU" sz="2800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i </a:t>
            </a:r>
            <a:r>
              <a:rPr lang="ru-RU" sz="2800" b="1" i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був</a:t>
            </a:r>
            <a:r>
              <a:rPr lang="ru-RU" sz="2800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направлений учителем </a:t>
            </a:r>
            <a:r>
              <a:rPr lang="ru-RU" sz="2800" b="1" i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гімназії</a:t>
            </a:r>
            <a:r>
              <a:rPr lang="ru-RU" sz="2800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800" b="1" i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спочатку</a:t>
            </a:r>
            <a:r>
              <a:rPr lang="ru-RU" sz="2800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до </a:t>
            </a:r>
            <a:r>
              <a:rPr lang="ru-RU" sz="2800" b="1" i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Сімферополя</a:t>
            </a:r>
            <a:r>
              <a:rPr lang="ru-RU" sz="2800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 а </a:t>
            </a:r>
            <a:r>
              <a:rPr lang="ru-RU" sz="2800" b="1" i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потiм</a:t>
            </a:r>
            <a:r>
              <a:rPr lang="ru-RU" sz="2800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в Одесу.</a:t>
            </a:r>
            <a:endParaRPr lang="uk-UA" sz="2800" b="1" i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3074" name="Picture 2" descr="J:\Documents and Settings\2 русик\Рабочий стол\мала оксана\98509147_istoriyanastavnicazhizni_2_thumb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313" y="2749480"/>
            <a:ext cx="4968552" cy="386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014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мала оксана\2-1-chem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1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11796" y="0"/>
            <a:ext cx="4439780" cy="31700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У 1856 р. Дмитро Менделєєв в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</a:t>
            </a:r>
            <a:r>
              <a:rPr lang="uk-UA" sz="2000" b="1" dirty="0" err="1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дправився</a:t>
            </a:r>
            <a:r>
              <a:rPr lang="uk-UA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у Петербург 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 </a:t>
            </a:r>
            <a:r>
              <a:rPr lang="uk-UA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захистив маг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</a:t>
            </a:r>
            <a:r>
              <a:rPr lang="uk-UA" sz="2000" b="1" dirty="0" err="1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стерську</a:t>
            </a:r>
            <a:r>
              <a:rPr lang="uk-UA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uk-UA" sz="2000" b="1" dirty="0" err="1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дисертац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</a:t>
            </a:r>
            <a:r>
              <a:rPr lang="uk-UA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ю за темою "Про </a:t>
            </a:r>
            <a:r>
              <a:rPr lang="uk-UA" sz="2000" b="1" dirty="0" err="1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питом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 </a:t>
            </a:r>
            <a:r>
              <a:rPr lang="uk-UA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об'єми", п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</a:t>
            </a:r>
            <a:r>
              <a:rPr lang="uk-UA" sz="2000" b="1" dirty="0" err="1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сля</a:t>
            </a:r>
            <a:r>
              <a:rPr lang="uk-UA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чого на початку 1857 р. був прийнятий приват-доцентом з кафедри х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</a:t>
            </a:r>
            <a:r>
              <a:rPr lang="uk-UA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</a:t>
            </a:r>
            <a:r>
              <a:rPr lang="uk-UA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ї в Петербурзький </a:t>
            </a:r>
            <a:r>
              <a:rPr lang="uk-UA" sz="2000" b="1" dirty="0" err="1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ун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</a:t>
            </a:r>
            <a:r>
              <a:rPr lang="uk-UA" sz="2000" b="1" dirty="0" err="1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верситет</a:t>
            </a:r>
            <a:r>
              <a:rPr lang="uk-UA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. У 1859-1861 р. в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</a:t>
            </a:r>
            <a:r>
              <a:rPr lang="uk-UA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н перебував у науковому в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</a:t>
            </a:r>
            <a:r>
              <a:rPr lang="uk-UA" sz="2000" b="1" dirty="0" err="1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дрядженн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 </a:t>
            </a:r>
            <a:r>
              <a:rPr lang="uk-UA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у Н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</a:t>
            </a:r>
            <a:r>
              <a:rPr lang="uk-UA" sz="2000" b="1" dirty="0" err="1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меччин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i, </a:t>
            </a:r>
            <a:r>
              <a:rPr lang="uk-UA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у Гейдельберзькому </a:t>
            </a:r>
            <a:r>
              <a:rPr lang="uk-UA" sz="2000" b="1" dirty="0" err="1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ун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</a:t>
            </a:r>
            <a:r>
              <a:rPr lang="uk-UA" sz="2000" b="1" dirty="0" err="1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верситет</a:t>
            </a:r>
            <a:r>
              <a:rPr lang="en-US" sz="2000" b="1" dirty="0">
                <a:ln>
                  <a:prstDash val="solid"/>
                </a:ln>
                <a:solidFill>
                  <a:srgbClr val="00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i.</a:t>
            </a:r>
            <a:endParaRPr lang="uk-UA" sz="2000" b="1" dirty="0">
              <a:ln>
                <a:prstDash val="solid"/>
              </a:ln>
              <a:solidFill>
                <a:srgbClr val="00FF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098" name="Picture 2" descr="J:\Documents and Settings\2 русик\Рабочий стол\мала оксана\0022-015-Imja-D.I.Mendeleeva-javljaetsja-dostojaniem-mirovoj-kultur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4664"/>
            <a:ext cx="3674740" cy="5902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J:\Documents and Settings\2 русик\Рабочий стол\мала оксана\5_html_m553a62d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9000"/>
            <a:ext cx="2448272" cy="3294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382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мала оксана\2-1-chem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1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48064" y="692696"/>
            <a:ext cx="3600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У 1860 р. Менделєєв взяв участь у робот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 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першого м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жнародного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 х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м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чного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 конгресу в 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Карлсрує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. У 1861 р. Менделєєв написав перший у Рос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ї п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дручник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 з орган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чно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 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х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м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ї. 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Навесн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 1862 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р. п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дручник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 був визнаний г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дним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 повної Демид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вської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прем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ї. У 1863 р. Менделєєв отримав м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сце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 професора у Петербурзькому технолог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чному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нститут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i, 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а в 1866 р. - у Петербурзькому 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ун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верситет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i, 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де читав 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лекц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ї з орган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чної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, 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неорган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чної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 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техн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 err="1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чної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 х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м</a:t>
            </a:r>
            <a:r>
              <a:rPr lang="en-US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i</a:t>
            </a:r>
            <a:r>
              <a:rPr lang="uk-UA" sz="2000" b="1" dirty="0">
                <a:ln>
                  <a:solidFill>
                    <a:schemeClr val="accent1"/>
                  </a:solidFill>
                </a:ln>
                <a:solidFill>
                  <a:srgbClr val="FFC000"/>
                </a:solidFill>
              </a:rPr>
              <a:t>ї.</a:t>
            </a:r>
          </a:p>
        </p:txBody>
      </p:sp>
      <p:pic>
        <p:nvPicPr>
          <p:cNvPr id="5122" name="Picture 2" descr="J:\Documents and Settings\2 русик\Рабочий стол\мала оксана\4752_html_m63dae1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97" y="476672"/>
            <a:ext cx="4428492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320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мала оксана\2-1-chem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1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1628800"/>
            <a:ext cx="8280920" cy="3888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B0F0"/>
                </a:solidFill>
              </a:rPr>
              <a:t>У 1865 р. </a:t>
            </a:r>
            <a:r>
              <a:rPr lang="ru-RU" sz="2400" b="1" dirty="0" err="1">
                <a:solidFill>
                  <a:srgbClr val="00B0F0"/>
                </a:solidFill>
              </a:rPr>
              <a:t>Менделєєв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захистив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докторську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дисертацiю</a:t>
            </a:r>
            <a:r>
              <a:rPr lang="ru-RU" sz="2400" b="1" dirty="0">
                <a:solidFill>
                  <a:srgbClr val="00B0F0"/>
                </a:solidFill>
              </a:rPr>
              <a:t> за темою "Про </a:t>
            </a:r>
            <a:r>
              <a:rPr lang="ru-RU" sz="2400" b="1" dirty="0" err="1">
                <a:solidFill>
                  <a:srgbClr val="00B0F0"/>
                </a:solidFill>
              </a:rPr>
              <a:t>сполуки</a:t>
            </a:r>
            <a:r>
              <a:rPr lang="ru-RU" sz="2400" b="1" dirty="0">
                <a:solidFill>
                  <a:srgbClr val="00B0F0"/>
                </a:solidFill>
              </a:rPr>
              <a:t> спирту з водою". У 1867 р. </a:t>
            </a:r>
            <a:r>
              <a:rPr lang="ru-RU" sz="2400" b="1" dirty="0" err="1">
                <a:solidFill>
                  <a:srgbClr val="00B0F0"/>
                </a:solidFill>
              </a:rPr>
              <a:t>Менделєєв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перейшов</a:t>
            </a:r>
            <a:r>
              <a:rPr lang="ru-RU" sz="2400" b="1" dirty="0">
                <a:solidFill>
                  <a:srgbClr val="00B0F0"/>
                </a:solidFill>
              </a:rPr>
              <a:t> у </a:t>
            </a:r>
            <a:r>
              <a:rPr lang="ru-RU" sz="2400" b="1" dirty="0" err="1">
                <a:solidFill>
                  <a:srgbClr val="00B0F0"/>
                </a:solidFill>
              </a:rPr>
              <a:t>Петербурзький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унiверситет</a:t>
            </a:r>
            <a:r>
              <a:rPr lang="ru-RU" sz="2400" b="1" dirty="0">
                <a:solidFill>
                  <a:srgbClr val="00B0F0"/>
                </a:solidFill>
              </a:rPr>
              <a:t> на посаду </a:t>
            </a:r>
            <a:r>
              <a:rPr lang="ru-RU" sz="2400" b="1" dirty="0" err="1">
                <a:solidFill>
                  <a:srgbClr val="00B0F0"/>
                </a:solidFill>
              </a:rPr>
              <a:t>професора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хiмiї</a:t>
            </a:r>
            <a:r>
              <a:rPr lang="ru-RU" sz="2400" b="1" dirty="0">
                <a:solidFill>
                  <a:srgbClr val="00B0F0"/>
                </a:solidFill>
              </a:rPr>
              <a:t> i повинен </a:t>
            </a:r>
            <a:r>
              <a:rPr lang="ru-RU" sz="2400" b="1" dirty="0" err="1">
                <a:solidFill>
                  <a:srgbClr val="00B0F0"/>
                </a:solidFill>
              </a:rPr>
              <a:t>був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читати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лекцiї</a:t>
            </a:r>
            <a:r>
              <a:rPr lang="ru-RU" sz="2400" b="1" dirty="0">
                <a:solidFill>
                  <a:srgbClr val="00B0F0"/>
                </a:solidFill>
              </a:rPr>
              <a:t> з </a:t>
            </a:r>
            <a:r>
              <a:rPr lang="ru-RU" sz="2400" b="1" dirty="0" err="1">
                <a:solidFill>
                  <a:srgbClr val="00B0F0"/>
                </a:solidFill>
              </a:rPr>
              <a:t>неорганiчної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хiмiї</a:t>
            </a:r>
            <a:r>
              <a:rPr lang="ru-RU" sz="2400" b="1" dirty="0">
                <a:solidFill>
                  <a:srgbClr val="00B0F0"/>
                </a:solidFill>
              </a:rPr>
              <a:t>. </a:t>
            </a:r>
            <a:r>
              <a:rPr lang="ru-RU" sz="2400" b="1" dirty="0" err="1">
                <a:solidFill>
                  <a:srgbClr val="00B0F0"/>
                </a:solidFill>
              </a:rPr>
              <a:t>Однак</a:t>
            </a:r>
            <a:r>
              <a:rPr lang="ru-RU" sz="2400" b="1" dirty="0">
                <a:solidFill>
                  <a:srgbClr val="00B0F0"/>
                </a:solidFill>
              </a:rPr>
              <a:t>, на </a:t>
            </a:r>
            <a:r>
              <a:rPr lang="ru-RU" sz="2400" b="1" dirty="0" err="1">
                <a:solidFill>
                  <a:srgbClr val="00B0F0"/>
                </a:solidFill>
              </a:rPr>
              <a:t>його</a:t>
            </a:r>
            <a:r>
              <a:rPr lang="ru-RU" sz="2400" b="1" dirty="0">
                <a:solidFill>
                  <a:srgbClr val="00B0F0"/>
                </a:solidFill>
              </a:rPr>
              <a:t> думку, </a:t>
            </a:r>
            <a:r>
              <a:rPr lang="ru-RU" sz="2400" b="1" dirty="0" err="1">
                <a:solidFill>
                  <a:srgbClr val="00B0F0"/>
                </a:solidFill>
              </a:rPr>
              <a:t>нi</a:t>
            </a:r>
            <a:r>
              <a:rPr lang="ru-RU" sz="2400" b="1" dirty="0">
                <a:solidFill>
                  <a:srgbClr val="00B0F0"/>
                </a:solidFill>
              </a:rPr>
              <a:t> в </a:t>
            </a:r>
            <a:r>
              <a:rPr lang="ru-RU" sz="2400" b="1" dirty="0" err="1">
                <a:solidFill>
                  <a:srgbClr val="00B0F0"/>
                </a:solidFill>
              </a:rPr>
              <a:t>Росiї</a:t>
            </a:r>
            <a:r>
              <a:rPr lang="ru-RU" sz="2400" b="1" dirty="0">
                <a:solidFill>
                  <a:srgbClr val="00B0F0"/>
                </a:solidFill>
              </a:rPr>
              <a:t>, </a:t>
            </a:r>
            <a:r>
              <a:rPr lang="ru-RU" sz="2400" b="1" dirty="0" err="1">
                <a:solidFill>
                  <a:srgbClr val="00B0F0"/>
                </a:solidFill>
              </a:rPr>
              <a:t>нi</a:t>
            </a:r>
            <a:r>
              <a:rPr lang="ru-RU" sz="2400" b="1" dirty="0">
                <a:solidFill>
                  <a:srgbClr val="00B0F0"/>
                </a:solidFill>
              </a:rPr>
              <a:t> за кордоном не </a:t>
            </a:r>
            <a:r>
              <a:rPr lang="ru-RU" sz="2400" b="1" dirty="0" err="1">
                <a:solidFill>
                  <a:srgbClr val="00B0F0"/>
                </a:solidFill>
              </a:rPr>
              <a:t>було</a:t>
            </a:r>
            <a:r>
              <a:rPr lang="ru-RU" sz="2400" b="1" dirty="0">
                <a:solidFill>
                  <a:srgbClr val="00B0F0"/>
                </a:solidFill>
              </a:rPr>
              <a:t> курсу </a:t>
            </a:r>
            <a:r>
              <a:rPr lang="ru-RU" sz="2400" b="1" dirty="0" err="1">
                <a:solidFill>
                  <a:srgbClr val="00B0F0"/>
                </a:solidFill>
              </a:rPr>
              <a:t>загальної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хімiї</a:t>
            </a:r>
            <a:r>
              <a:rPr lang="ru-RU" sz="2400" b="1" dirty="0">
                <a:solidFill>
                  <a:srgbClr val="00B0F0"/>
                </a:solidFill>
              </a:rPr>
              <a:t>, </a:t>
            </a:r>
            <a:r>
              <a:rPr lang="ru-RU" sz="2400" b="1" dirty="0" err="1">
                <a:solidFill>
                  <a:srgbClr val="00B0F0"/>
                </a:solidFill>
              </a:rPr>
              <a:t>котрий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можна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було</a:t>
            </a:r>
            <a:r>
              <a:rPr lang="ru-RU" sz="2400" b="1" dirty="0">
                <a:solidFill>
                  <a:srgbClr val="00B0F0"/>
                </a:solidFill>
              </a:rPr>
              <a:t> б </a:t>
            </a:r>
            <a:r>
              <a:rPr lang="ru-RU" sz="2400" b="1" dirty="0" err="1">
                <a:solidFill>
                  <a:srgbClr val="00B0F0"/>
                </a:solidFill>
              </a:rPr>
              <a:t>рекомендувати</a:t>
            </a:r>
            <a:r>
              <a:rPr lang="ru-RU" sz="2400" b="1" dirty="0">
                <a:solidFill>
                  <a:srgbClr val="00B0F0"/>
                </a:solidFill>
              </a:rPr>
              <a:t> студентам. </a:t>
            </a:r>
            <a:r>
              <a:rPr lang="ru-RU" sz="2400" b="1" dirty="0" err="1">
                <a:solidFill>
                  <a:srgbClr val="00B0F0"/>
                </a:solidFill>
              </a:rPr>
              <a:t>Дмитро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Iванович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вирiшив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написати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його</a:t>
            </a:r>
            <a:r>
              <a:rPr lang="ru-RU" sz="2400" b="1" dirty="0">
                <a:solidFill>
                  <a:srgbClr val="00B0F0"/>
                </a:solidFill>
              </a:rPr>
              <a:t> сам. </a:t>
            </a:r>
            <a:r>
              <a:rPr lang="ru-RU" sz="2400" b="1" dirty="0" err="1">
                <a:solidFill>
                  <a:srgbClr val="00B0F0"/>
                </a:solidFill>
              </a:rPr>
              <a:t>Ця</a:t>
            </a:r>
            <a:r>
              <a:rPr lang="ru-RU" sz="2400" b="1" dirty="0">
                <a:solidFill>
                  <a:srgbClr val="00B0F0"/>
                </a:solidFill>
              </a:rPr>
              <a:t> робота одержала </a:t>
            </a:r>
            <a:r>
              <a:rPr lang="ru-RU" sz="2400" b="1" dirty="0" err="1">
                <a:solidFill>
                  <a:srgbClr val="00B0F0"/>
                </a:solidFill>
              </a:rPr>
              <a:t>назву</a:t>
            </a:r>
            <a:r>
              <a:rPr lang="ru-RU" sz="2400" b="1" dirty="0">
                <a:solidFill>
                  <a:srgbClr val="00B0F0"/>
                </a:solidFill>
              </a:rPr>
              <a:t> "</a:t>
            </a:r>
            <a:r>
              <a:rPr lang="ru-RU" sz="2400" b="1" dirty="0" err="1">
                <a:solidFill>
                  <a:srgbClr val="00B0F0"/>
                </a:solidFill>
              </a:rPr>
              <a:t>Основи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хiмiї</a:t>
            </a:r>
            <a:r>
              <a:rPr lang="ru-RU" sz="2400" b="1" dirty="0">
                <a:solidFill>
                  <a:srgbClr val="00B0F0"/>
                </a:solidFill>
              </a:rPr>
              <a:t>" i </a:t>
            </a:r>
            <a:r>
              <a:rPr lang="ru-RU" sz="2400" b="1" dirty="0" err="1">
                <a:solidFill>
                  <a:srgbClr val="00B0F0"/>
                </a:solidFill>
              </a:rPr>
              <a:t>виходила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протягом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декiлькох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рокiв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окремими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випусками</a:t>
            </a:r>
            <a:r>
              <a:rPr lang="ru-RU" sz="2400" b="1" dirty="0">
                <a:solidFill>
                  <a:srgbClr val="00B0F0"/>
                </a:solidFill>
              </a:rPr>
              <a:t>. </a:t>
            </a:r>
            <a:endParaRPr lang="uk-UA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927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мала оксана\2-1-chem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1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48064" y="260648"/>
            <a:ext cx="352839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err="1">
                <a:solidFill>
                  <a:srgbClr val="CC0099"/>
                </a:solidFill>
              </a:rPr>
              <a:t>Життя</a:t>
            </a:r>
            <a:r>
              <a:rPr lang="ru-RU" sz="2400" b="1" i="1" dirty="0">
                <a:solidFill>
                  <a:srgbClr val="CC0099"/>
                </a:solidFill>
              </a:rPr>
              <a:t> не </a:t>
            </a:r>
            <a:r>
              <a:rPr lang="ru-RU" sz="2400" b="1" i="1" dirty="0" err="1">
                <a:solidFill>
                  <a:srgbClr val="CC0099"/>
                </a:solidFill>
              </a:rPr>
              <a:t>завжди</a:t>
            </a:r>
            <a:r>
              <a:rPr lang="ru-RU" sz="2400" b="1" i="1" dirty="0">
                <a:solidFill>
                  <a:srgbClr val="CC0099"/>
                </a:solidFill>
              </a:rPr>
              <a:t> </a:t>
            </a:r>
            <a:r>
              <a:rPr lang="ru-RU" sz="2400" b="1" i="1" dirty="0" err="1">
                <a:solidFill>
                  <a:srgbClr val="CC0099"/>
                </a:solidFill>
              </a:rPr>
              <a:t>було</a:t>
            </a:r>
            <a:r>
              <a:rPr lang="ru-RU" sz="2400" b="1" i="1" dirty="0">
                <a:solidFill>
                  <a:srgbClr val="CC0099"/>
                </a:solidFill>
              </a:rPr>
              <a:t> </a:t>
            </a:r>
            <a:r>
              <a:rPr lang="ru-RU" sz="2400" b="1" i="1" dirty="0" err="1">
                <a:solidFill>
                  <a:srgbClr val="CC0099"/>
                </a:solidFill>
              </a:rPr>
              <a:t>прихильне</a:t>
            </a:r>
            <a:r>
              <a:rPr lang="ru-RU" sz="2400" b="1" i="1" dirty="0">
                <a:solidFill>
                  <a:srgbClr val="CC0099"/>
                </a:solidFill>
              </a:rPr>
              <a:t> до </a:t>
            </a:r>
            <a:r>
              <a:rPr lang="ru-RU" sz="2400" b="1" i="1" dirty="0" err="1">
                <a:solidFill>
                  <a:srgbClr val="CC0099"/>
                </a:solidFill>
              </a:rPr>
              <a:t>Менделєєва</a:t>
            </a:r>
            <a:r>
              <a:rPr lang="ru-RU" sz="2400" b="1" i="1" dirty="0">
                <a:solidFill>
                  <a:srgbClr val="CC0099"/>
                </a:solidFill>
              </a:rPr>
              <a:t>: </a:t>
            </a:r>
            <a:r>
              <a:rPr lang="ru-RU" sz="2400" b="1" i="1" dirty="0" err="1">
                <a:solidFill>
                  <a:srgbClr val="CC0099"/>
                </a:solidFill>
              </a:rPr>
              <a:t>були</a:t>
            </a:r>
            <a:r>
              <a:rPr lang="ru-RU" sz="2400" b="1" i="1" dirty="0">
                <a:solidFill>
                  <a:srgbClr val="CC0099"/>
                </a:solidFill>
              </a:rPr>
              <a:t> в </a:t>
            </a:r>
            <a:r>
              <a:rPr lang="ru-RU" sz="2400" b="1" i="1" dirty="0" err="1">
                <a:solidFill>
                  <a:srgbClr val="CC0099"/>
                </a:solidFill>
              </a:rPr>
              <a:t>ньому</a:t>
            </a:r>
            <a:r>
              <a:rPr lang="ru-RU" sz="2400" b="1" i="1" dirty="0">
                <a:solidFill>
                  <a:srgbClr val="CC0099"/>
                </a:solidFill>
              </a:rPr>
              <a:t> і </a:t>
            </a:r>
            <a:r>
              <a:rPr lang="ru-RU" sz="2400" b="1" i="1" dirty="0" err="1">
                <a:solidFill>
                  <a:srgbClr val="CC0099"/>
                </a:solidFill>
              </a:rPr>
              <a:t>розрив</a:t>
            </a:r>
            <a:r>
              <a:rPr lang="ru-RU" sz="2400" b="1" i="1" dirty="0">
                <a:solidFill>
                  <a:srgbClr val="CC0099"/>
                </a:solidFill>
              </a:rPr>
              <a:t> з </a:t>
            </a:r>
            <a:r>
              <a:rPr lang="ru-RU" sz="2400" b="1" i="1" dirty="0" err="1">
                <a:solidFill>
                  <a:srgbClr val="CC0099"/>
                </a:solidFill>
              </a:rPr>
              <a:t>нареченою</a:t>
            </a:r>
            <a:r>
              <a:rPr lang="ru-RU" sz="2400" b="1" i="1" dirty="0">
                <a:solidFill>
                  <a:srgbClr val="CC0099"/>
                </a:solidFill>
              </a:rPr>
              <a:t>, і </a:t>
            </a:r>
            <a:r>
              <a:rPr lang="ru-RU" sz="2400" b="1" i="1" dirty="0" err="1">
                <a:solidFill>
                  <a:srgbClr val="CC0099"/>
                </a:solidFill>
              </a:rPr>
              <a:t>недоброзичливість</a:t>
            </a:r>
            <a:r>
              <a:rPr lang="ru-RU" sz="2400" b="1" i="1" dirty="0">
                <a:solidFill>
                  <a:srgbClr val="CC0099"/>
                </a:solidFill>
              </a:rPr>
              <a:t> </a:t>
            </a:r>
            <a:r>
              <a:rPr lang="ru-RU" sz="2400" b="1" i="1" dirty="0" err="1">
                <a:solidFill>
                  <a:srgbClr val="CC0099"/>
                </a:solidFill>
              </a:rPr>
              <a:t>колег</a:t>
            </a:r>
            <a:r>
              <a:rPr lang="ru-RU" sz="2400" b="1" i="1" dirty="0">
                <a:solidFill>
                  <a:srgbClr val="CC0099"/>
                </a:solidFill>
              </a:rPr>
              <a:t>, </a:t>
            </a:r>
            <a:r>
              <a:rPr lang="ru-RU" sz="2400" b="1" i="1" dirty="0" err="1">
                <a:solidFill>
                  <a:srgbClr val="CC0099"/>
                </a:solidFill>
              </a:rPr>
              <a:t>невдалий</a:t>
            </a:r>
            <a:r>
              <a:rPr lang="ru-RU" sz="2400" b="1" i="1" dirty="0">
                <a:solidFill>
                  <a:srgbClr val="CC0099"/>
                </a:solidFill>
              </a:rPr>
              <a:t> брак і </a:t>
            </a:r>
            <a:r>
              <a:rPr lang="ru-RU" sz="2400" b="1" i="1" dirty="0" err="1">
                <a:solidFill>
                  <a:srgbClr val="CC0099"/>
                </a:solidFill>
              </a:rPr>
              <a:t>потім</a:t>
            </a:r>
            <a:r>
              <a:rPr lang="ru-RU" sz="2400" b="1" i="1" dirty="0">
                <a:solidFill>
                  <a:srgbClr val="CC0099"/>
                </a:solidFill>
              </a:rPr>
              <a:t> </a:t>
            </a:r>
            <a:r>
              <a:rPr lang="ru-RU" sz="2400" b="1" i="1" dirty="0" err="1">
                <a:solidFill>
                  <a:srgbClr val="CC0099"/>
                </a:solidFill>
              </a:rPr>
              <a:t>розлучення</a:t>
            </a:r>
            <a:r>
              <a:rPr lang="ru-RU" sz="2400" b="1" i="1" dirty="0">
                <a:solidFill>
                  <a:srgbClr val="CC0099"/>
                </a:solidFill>
              </a:rPr>
              <a:t> . Два роки (1880 і 1881) </a:t>
            </a:r>
            <a:r>
              <a:rPr lang="ru-RU" sz="2400" b="1" i="1" dirty="0" err="1">
                <a:solidFill>
                  <a:srgbClr val="CC0099"/>
                </a:solidFill>
              </a:rPr>
              <a:t>були</a:t>
            </a:r>
            <a:r>
              <a:rPr lang="ru-RU" sz="2400" b="1" i="1" dirty="0">
                <a:solidFill>
                  <a:srgbClr val="CC0099"/>
                </a:solidFill>
              </a:rPr>
              <a:t> </a:t>
            </a:r>
            <a:r>
              <a:rPr lang="ru-RU" sz="2400" b="1" i="1" dirty="0" err="1">
                <a:solidFill>
                  <a:srgbClr val="CC0099"/>
                </a:solidFill>
              </a:rPr>
              <a:t>дуже</a:t>
            </a:r>
            <a:r>
              <a:rPr lang="ru-RU" sz="2400" b="1" i="1" dirty="0">
                <a:solidFill>
                  <a:srgbClr val="CC0099"/>
                </a:solidFill>
              </a:rPr>
              <a:t> </a:t>
            </a:r>
            <a:r>
              <a:rPr lang="ru-RU" sz="2400" b="1" i="1" dirty="0" err="1">
                <a:solidFill>
                  <a:srgbClr val="CC0099"/>
                </a:solidFill>
              </a:rPr>
              <a:t>важкими</a:t>
            </a:r>
            <a:r>
              <a:rPr lang="ru-RU" sz="2400" b="1" i="1" dirty="0">
                <a:solidFill>
                  <a:srgbClr val="CC0099"/>
                </a:solidFill>
              </a:rPr>
              <a:t> в </a:t>
            </a:r>
            <a:r>
              <a:rPr lang="ru-RU" sz="2400" b="1" i="1" dirty="0" err="1">
                <a:solidFill>
                  <a:srgbClr val="CC0099"/>
                </a:solidFill>
              </a:rPr>
              <a:t>житті</a:t>
            </a:r>
            <a:r>
              <a:rPr lang="ru-RU" sz="2400" b="1" i="1" dirty="0">
                <a:solidFill>
                  <a:srgbClr val="CC0099"/>
                </a:solidFill>
              </a:rPr>
              <a:t> </a:t>
            </a:r>
            <a:r>
              <a:rPr lang="ru-RU" sz="2400" b="1" i="1" dirty="0" err="1">
                <a:solidFill>
                  <a:srgbClr val="CC0099"/>
                </a:solidFill>
              </a:rPr>
              <a:t>Менделєєва</a:t>
            </a:r>
            <a:r>
              <a:rPr lang="ru-RU" sz="2400" b="1" i="1" dirty="0">
                <a:solidFill>
                  <a:srgbClr val="CC0099"/>
                </a:solidFill>
              </a:rPr>
              <a:t>. У </a:t>
            </a:r>
            <a:r>
              <a:rPr lang="ru-RU" sz="2400" b="1" i="1" dirty="0" err="1">
                <a:solidFill>
                  <a:srgbClr val="CC0099"/>
                </a:solidFill>
              </a:rPr>
              <a:t>грудні</a:t>
            </a:r>
            <a:r>
              <a:rPr lang="ru-RU" sz="2400" b="1" i="1" dirty="0">
                <a:solidFill>
                  <a:srgbClr val="CC0099"/>
                </a:solidFill>
              </a:rPr>
              <a:t> 1880 року </a:t>
            </a:r>
            <a:r>
              <a:rPr lang="ru-RU" sz="2400" b="1" i="1" dirty="0" err="1">
                <a:solidFill>
                  <a:srgbClr val="CC0099"/>
                </a:solidFill>
              </a:rPr>
              <a:t>Петербурзька</a:t>
            </a:r>
            <a:r>
              <a:rPr lang="ru-RU" sz="2400" b="1" i="1" dirty="0">
                <a:solidFill>
                  <a:srgbClr val="CC0099"/>
                </a:solidFill>
              </a:rPr>
              <a:t> </a:t>
            </a:r>
            <a:r>
              <a:rPr lang="ru-RU" sz="2400" b="1" i="1" dirty="0" err="1">
                <a:solidFill>
                  <a:srgbClr val="CC0099"/>
                </a:solidFill>
              </a:rPr>
              <a:t>академія</a:t>
            </a:r>
            <a:r>
              <a:rPr lang="ru-RU" sz="2400" b="1" i="1" dirty="0">
                <a:solidFill>
                  <a:srgbClr val="CC0099"/>
                </a:solidFill>
              </a:rPr>
              <a:t> наук </a:t>
            </a:r>
            <a:r>
              <a:rPr lang="ru-RU" sz="2400" b="1" i="1" dirty="0" err="1">
                <a:solidFill>
                  <a:srgbClr val="CC0099"/>
                </a:solidFill>
              </a:rPr>
              <a:t>відмовила</a:t>
            </a:r>
            <a:r>
              <a:rPr lang="ru-RU" sz="2400" b="1" i="1" dirty="0">
                <a:solidFill>
                  <a:srgbClr val="CC0099"/>
                </a:solidFill>
              </a:rPr>
              <a:t> </a:t>
            </a:r>
            <a:r>
              <a:rPr lang="ru-RU" sz="2400" b="1" i="1" dirty="0" err="1">
                <a:solidFill>
                  <a:srgbClr val="CC0099"/>
                </a:solidFill>
              </a:rPr>
              <a:t>йому</a:t>
            </a:r>
            <a:r>
              <a:rPr lang="ru-RU" sz="2400" b="1" i="1" dirty="0">
                <a:solidFill>
                  <a:srgbClr val="CC0099"/>
                </a:solidFill>
              </a:rPr>
              <a:t> в </a:t>
            </a:r>
            <a:r>
              <a:rPr lang="ru-RU" sz="2400" b="1" i="1" dirty="0" err="1">
                <a:solidFill>
                  <a:srgbClr val="CC0099"/>
                </a:solidFill>
              </a:rPr>
              <a:t>обранні</a:t>
            </a:r>
            <a:r>
              <a:rPr lang="ru-RU" sz="2400" b="1" i="1" dirty="0">
                <a:solidFill>
                  <a:srgbClr val="CC0099"/>
                </a:solidFill>
              </a:rPr>
              <a:t> </a:t>
            </a:r>
            <a:r>
              <a:rPr lang="ru-RU" sz="2400" b="1" i="1" dirty="0" err="1">
                <a:solidFill>
                  <a:srgbClr val="CC0099"/>
                </a:solidFill>
              </a:rPr>
              <a:t>академіком</a:t>
            </a:r>
            <a:r>
              <a:rPr lang="ru-RU" sz="2400" b="1" i="1" dirty="0">
                <a:solidFill>
                  <a:srgbClr val="CC0099"/>
                </a:solidFill>
              </a:rPr>
              <a:t>: "за" </a:t>
            </a:r>
            <a:r>
              <a:rPr lang="ru-RU" sz="2400" b="1" i="1" dirty="0" err="1">
                <a:solidFill>
                  <a:srgbClr val="CC0099"/>
                </a:solidFill>
              </a:rPr>
              <a:t>проголосували</a:t>
            </a:r>
            <a:r>
              <a:rPr lang="ru-RU" sz="2400" b="1" i="1" dirty="0">
                <a:solidFill>
                  <a:srgbClr val="CC0099"/>
                </a:solidFill>
              </a:rPr>
              <a:t> </a:t>
            </a:r>
            <a:r>
              <a:rPr lang="ru-RU" sz="2400" b="1" i="1" dirty="0" err="1">
                <a:solidFill>
                  <a:srgbClr val="CC0099"/>
                </a:solidFill>
              </a:rPr>
              <a:t>дев'ять</a:t>
            </a:r>
            <a:r>
              <a:rPr lang="ru-RU" sz="2400" b="1" i="1" dirty="0">
                <a:solidFill>
                  <a:srgbClr val="CC0099"/>
                </a:solidFill>
              </a:rPr>
              <a:t>, а "</a:t>
            </a:r>
            <a:r>
              <a:rPr lang="ru-RU" sz="2400" b="1" i="1" dirty="0" err="1">
                <a:solidFill>
                  <a:srgbClr val="CC0099"/>
                </a:solidFill>
              </a:rPr>
              <a:t>проти</a:t>
            </a:r>
            <a:r>
              <a:rPr lang="ru-RU" sz="2400" b="1" i="1" dirty="0">
                <a:solidFill>
                  <a:srgbClr val="CC0099"/>
                </a:solidFill>
              </a:rPr>
              <a:t>" - десять </a:t>
            </a:r>
            <a:r>
              <a:rPr lang="ru-RU" sz="2400" b="1" i="1" dirty="0" err="1">
                <a:solidFill>
                  <a:srgbClr val="CC0099"/>
                </a:solidFill>
              </a:rPr>
              <a:t>академіків</a:t>
            </a:r>
            <a:r>
              <a:rPr lang="ru-RU" sz="2400" b="1" i="1" dirty="0">
                <a:solidFill>
                  <a:srgbClr val="CC0099"/>
                </a:solidFill>
              </a:rPr>
              <a:t>.</a:t>
            </a:r>
          </a:p>
        </p:txBody>
      </p:sp>
      <p:pic>
        <p:nvPicPr>
          <p:cNvPr id="6146" name="Picture 2" descr="J:\Documents and Settings\2 русик\Рабочий стол\мала оксана\tmp5CA-4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3770406" cy="601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540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мала оксана\2-1-chem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1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1887"/>
            <a:ext cx="59766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>
                <a:solidFill>
                  <a:srgbClr val="CC0099"/>
                </a:solidFill>
              </a:rPr>
              <a:t>Але не дивлячись на всі життєві труднощі, Дмитро Іванович завжди був людиною творчою, яка з захопленням працює та достигає своєї мети. Улюбленим заняттям на дозвіллі у Менделєєва протягом багатьох років було виготовлення чемоданів і рамок для портретів.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99792" y="4941168"/>
            <a:ext cx="6336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>
                <a:solidFill>
                  <a:srgbClr val="CC0099"/>
                </a:solidFill>
              </a:rPr>
              <a:t>У 1895 році Менделєєв осліпнув, але продовжував керувати Палатою мір і </a:t>
            </a:r>
            <a:r>
              <a:rPr lang="uk-UA" b="1" i="1" dirty="0" err="1">
                <a:solidFill>
                  <a:srgbClr val="CC0099"/>
                </a:solidFill>
              </a:rPr>
              <a:t>вагів</a:t>
            </a:r>
            <a:r>
              <a:rPr lang="uk-UA" b="1" i="1" dirty="0">
                <a:solidFill>
                  <a:srgbClr val="CC0099"/>
                </a:solidFill>
              </a:rPr>
              <a:t>. Ділові папери йому зачитували вголос, розпорядження він диктував секретарю, а удома всліпу продовжував клеїти чемодани. Професор І. В. </a:t>
            </a:r>
            <a:r>
              <a:rPr lang="uk-UA" b="1" i="1" dirty="0" err="1">
                <a:solidFill>
                  <a:srgbClr val="CC0099"/>
                </a:solidFill>
              </a:rPr>
              <a:t>Костеніч</a:t>
            </a:r>
            <a:r>
              <a:rPr lang="uk-UA" b="1" i="1" dirty="0">
                <a:solidFill>
                  <a:srgbClr val="CC0099"/>
                </a:solidFill>
              </a:rPr>
              <a:t> за дві операції видалив катаракту, і незабаром зір повернувся.</a:t>
            </a:r>
          </a:p>
        </p:txBody>
      </p:sp>
      <p:pic>
        <p:nvPicPr>
          <p:cNvPr id="7171" name="Picture 3" descr="J:\Documents and Settings\2 русик\Рабочий стол\мала оксана\Mendelejew-sovjet-stam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582785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475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972</Words>
  <Application>Microsoft Office PowerPoint</Application>
  <PresentationFormat>Экран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рем</cp:lastModifiedBy>
  <cp:revision>12</cp:revision>
  <dcterms:modified xsi:type="dcterms:W3CDTF">2014-02-01T18:45:53Z</dcterms:modified>
</cp:coreProperties>
</file>