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71" r:id="rId11"/>
    <p:sldId id="272" r:id="rId12"/>
    <p:sldId id="274" r:id="rId13"/>
    <p:sldId id="278" r:id="rId14"/>
    <p:sldId id="282" r:id="rId15"/>
    <p:sldId id="284" r:id="rId16"/>
    <p:sldId id="289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Елементний склад нафти</c:v>
                </c:pt>
              </c:strCache>
            </c:strRef>
          </c:tx>
          <c:explosion val="35"/>
          <c:dPt>
            <c:idx val="0"/>
            <c:explosion val="12"/>
          </c:dPt>
          <c:dPt>
            <c:idx val="1"/>
            <c:explosion val="20"/>
          </c:dPt>
          <c:cat>
            <c:strRef>
              <c:f>Лист1!$A$2:$A$6</c:f>
              <c:strCache>
                <c:ptCount val="5"/>
                <c:pt idx="0">
                  <c:v>вуглець</c:v>
                </c:pt>
                <c:pt idx="1">
                  <c:v>водень</c:v>
                </c:pt>
                <c:pt idx="2">
                  <c:v>сірка</c:v>
                </c:pt>
                <c:pt idx="3">
                  <c:v>кисень</c:v>
                </c:pt>
                <c:pt idx="4">
                  <c:v>азот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</c:v>
                </c:pt>
                <c:pt idx="1">
                  <c:v>11</c:v>
                </c:pt>
                <c:pt idx="2">
                  <c:v>3</c:v>
                </c:pt>
                <c:pt idx="3">
                  <c:v>0.70000000000000018</c:v>
                </c:pt>
                <c:pt idx="4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Boryslaw_1920_post_card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Top_Oil_Producing_Counties.png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uk.wikipedia.org/wiki/%D0%A4%D0%B0%D0%B9%D0%BB:%D0%92%D0%B8%D1%80%D0%BE%D0%B1%D0%BD%D0%B8%D0%BA%D0%B8_%D0%BD%D0%B0%D1%84%D1%82%D0%B8.jpg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k.wikipedia.org/wiki/%D0%A4%D0%B0%D0%B9%D0%BB:Erd%C3%B6l_Bohrturm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k.wikipedia.org/wiki/%D0%A4%D0%B0%D0%B9%D0%BB:Oil_producing_countries_map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14324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Нафта-рідке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паливо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тему: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uk/4/41/800px-Map_of_Ukraine_political_Ekonomichni_raion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211" y="3214686"/>
            <a:ext cx="5370789" cy="3643314"/>
          </a:xfrm>
          <a:prstGeom prst="rect">
            <a:avLst/>
          </a:prstGeom>
          <a:noFill/>
        </p:spPr>
      </p:pic>
      <p:pic>
        <p:nvPicPr>
          <p:cNvPr id="13314" name="Picture 2" descr="http://upload.wikimedia.org/wikipedia/commons/5/52/Boryslaw_1920_post_car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429000"/>
            <a:ext cx="4000496" cy="27955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Arial" charset="0"/>
                <a:cs typeface="Arial" charset="0"/>
              </a:rPr>
              <a:t>Нафта</a:t>
            </a:r>
            <a:r>
              <a:rPr lang="ru-RU" sz="2400" b="1" dirty="0" smtClean="0">
                <a:latin typeface="Arial" charset="0"/>
                <a:cs typeface="Arial" charset="0"/>
              </a:rPr>
              <a:t> в </a:t>
            </a:r>
            <a:r>
              <a:rPr lang="ru-RU" sz="2400" b="1" dirty="0" err="1" smtClean="0">
                <a:latin typeface="Arial" charset="0"/>
                <a:cs typeface="Arial" charset="0"/>
              </a:rPr>
              <a:t>Україні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  <a:hlinkClick r:id="rId3"/>
              </a:rPr>
              <a:t>  </a:t>
            </a:r>
            <a:endParaRPr lang="ru-RU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На </a:t>
            </a:r>
            <a:r>
              <a:rPr lang="ru-RU" dirty="0" err="1" smtClean="0">
                <a:latin typeface="Arial" charset="0"/>
                <a:cs typeface="Arial" charset="0"/>
              </a:rPr>
              <a:t>території</a:t>
            </a:r>
            <a:r>
              <a:rPr lang="ru-RU" dirty="0" smtClean="0">
                <a:latin typeface="Arial" charset="0"/>
                <a:cs typeface="Arial" charset="0"/>
              </a:rPr>
              <a:t> </a:t>
            </a:r>
            <a:r>
              <a:rPr lang="ru-RU" dirty="0" err="1" smtClean="0">
                <a:latin typeface="Arial" charset="0"/>
                <a:cs typeface="Arial" charset="0"/>
              </a:rPr>
              <a:t>України</a:t>
            </a:r>
            <a:r>
              <a:rPr lang="ru-RU" dirty="0" smtClean="0">
                <a:latin typeface="Arial" charset="0"/>
                <a:cs typeface="Arial" charset="0"/>
              </a:rPr>
              <a:t> </a:t>
            </a:r>
            <a:r>
              <a:rPr lang="ru-RU" dirty="0" err="1" smtClean="0">
                <a:latin typeface="Arial" charset="0"/>
                <a:cs typeface="Arial" charset="0"/>
              </a:rPr>
              <a:t>поклади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нафти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є</a:t>
            </a:r>
            <a:r>
              <a:rPr lang="ru-RU" dirty="0" smtClean="0">
                <a:latin typeface="Arial" charset="0"/>
                <a:cs typeface="Arial" charset="0"/>
              </a:rPr>
              <a:t> у </a:t>
            </a:r>
            <a:r>
              <a:rPr lang="ru-RU" dirty="0" err="1" smtClean="0">
                <a:latin typeface="Arial" charset="0"/>
                <a:cs typeface="Arial" charset="0"/>
              </a:rPr>
              <a:t>Передкарпатті</a:t>
            </a:r>
            <a:r>
              <a:rPr lang="ru-RU" dirty="0" smtClean="0">
                <a:latin typeface="Arial" charset="0"/>
                <a:cs typeface="Arial" charset="0"/>
              </a:rPr>
              <a:t>, </a:t>
            </a:r>
            <a:r>
              <a:rPr lang="ru-RU" dirty="0" err="1" smtClean="0">
                <a:latin typeface="Arial" charset="0"/>
                <a:cs typeface="Arial" charset="0"/>
              </a:rPr>
              <a:t>у</a:t>
            </a:r>
            <a:r>
              <a:rPr lang="ru-RU" dirty="0" smtClean="0">
                <a:latin typeface="Arial" charset="0"/>
                <a:cs typeface="Arial" charset="0"/>
              </a:rPr>
              <a:t> </a:t>
            </a:r>
            <a:r>
              <a:rPr lang="ru-RU" dirty="0" err="1" smtClean="0">
                <a:latin typeface="Arial" charset="0"/>
                <a:cs typeface="Arial" charset="0"/>
              </a:rPr>
              <a:t>Дніпровсько-Донецькій</a:t>
            </a:r>
            <a:r>
              <a:rPr lang="ru-RU" dirty="0" smtClean="0">
                <a:latin typeface="Arial" charset="0"/>
                <a:cs typeface="Arial" charset="0"/>
              </a:rPr>
              <a:t> областях та на </a:t>
            </a:r>
            <a:r>
              <a:rPr lang="ru-RU" dirty="0" err="1" smtClean="0">
                <a:latin typeface="Arial" charset="0"/>
                <a:cs typeface="Arial" charset="0"/>
              </a:rPr>
              <a:t>шельфі</a:t>
            </a:r>
            <a:r>
              <a:rPr lang="ru-RU" dirty="0" smtClean="0">
                <a:latin typeface="Arial" charset="0"/>
                <a:cs typeface="Arial" charset="0"/>
              </a:rPr>
              <a:t> Чорного </a:t>
            </a:r>
            <a:r>
              <a:rPr lang="ru-RU" dirty="0" err="1" smtClean="0">
                <a:latin typeface="Arial" charset="0"/>
                <a:cs typeface="Arial" charset="0"/>
              </a:rPr>
              <a:t>і</a:t>
            </a:r>
            <a:r>
              <a:rPr lang="ru-RU" dirty="0" smtClean="0">
                <a:latin typeface="Arial" charset="0"/>
                <a:cs typeface="Arial" charset="0"/>
              </a:rPr>
              <a:t> </a:t>
            </a:r>
            <a:r>
              <a:rPr lang="ru-RU" dirty="0" err="1" smtClean="0">
                <a:latin typeface="Arial" charset="0"/>
                <a:cs typeface="Arial" charset="0"/>
              </a:rPr>
              <a:t>Азовського</a:t>
            </a:r>
            <a:r>
              <a:rPr lang="ru-RU" dirty="0" smtClean="0">
                <a:latin typeface="Arial" charset="0"/>
                <a:cs typeface="Arial" charset="0"/>
              </a:rPr>
              <a:t> </a:t>
            </a:r>
            <a:r>
              <a:rPr lang="ru-RU" dirty="0" err="1" smtClean="0">
                <a:latin typeface="Arial" charset="0"/>
                <a:cs typeface="Arial" charset="0"/>
              </a:rPr>
              <a:t>морів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і</a:t>
            </a:r>
            <a:r>
              <a:rPr lang="ru-RU" dirty="0" smtClean="0">
                <a:latin typeface="Arial" charset="0"/>
                <a:cs typeface="Arial" charset="0"/>
              </a:rPr>
              <a:t> (за </a:t>
            </a:r>
            <a:r>
              <a:rPr lang="ru-RU" dirty="0" err="1" smtClean="0">
                <a:latin typeface="Arial" charset="0"/>
                <a:cs typeface="Arial" charset="0"/>
              </a:rPr>
              <a:t>деякими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даними</a:t>
            </a:r>
            <a:r>
              <a:rPr lang="ru-RU" dirty="0" smtClean="0">
                <a:latin typeface="Arial" charset="0"/>
                <a:cs typeface="Arial" charset="0"/>
              </a:rPr>
              <a:t> тут </a:t>
            </a:r>
            <a:r>
              <a:rPr lang="ru-RU" dirty="0" err="1" smtClean="0">
                <a:latin typeface="Arial" charset="0"/>
                <a:cs typeface="Arial" charset="0"/>
              </a:rPr>
              <a:t>найбільші</a:t>
            </a:r>
            <a:r>
              <a:rPr lang="ru-RU" dirty="0" smtClean="0">
                <a:latin typeface="Arial" charset="0"/>
                <a:cs typeface="Arial" charset="0"/>
              </a:rPr>
              <a:t> — 3 </a:t>
            </a:r>
            <a:r>
              <a:rPr lang="ru-RU" dirty="0" err="1" smtClean="0">
                <a:latin typeface="Arial" charset="0"/>
                <a:cs typeface="Arial" charset="0"/>
              </a:rPr>
              <a:t>трильйони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умовних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одиниць</a:t>
            </a:r>
            <a:r>
              <a:rPr lang="ru-RU" dirty="0" smtClean="0">
                <a:latin typeface="Arial" charset="0"/>
                <a:cs typeface="Arial" charset="0"/>
              </a:rPr>
              <a:t> газу </a:t>
            </a:r>
            <a:r>
              <a:rPr lang="ru-RU" dirty="0" err="1" smtClean="0">
                <a:latin typeface="Arial" charset="0"/>
                <a:cs typeface="Arial" charset="0"/>
              </a:rPr>
              <a:t>й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нафти</a:t>
            </a:r>
            <a:r>
              <a:rPr lang="ru-RU" dirty="0" smtClean="0">
                <a:latin typeface="Arial" charset="0"/>
                <a:cs typeface="Arial" charset="0"/>
              </a:rPr>
              <a:t>, </a:t>
            </a:r>
            <a:r>
              <a:rPr lang="ru-RU" dirty="0" err="1" smtClean="0">
                <a:latin typeface="Arial" charset="0"/>
                <a:cs typeface="Arial" charset="0"/>
              </a:rPr>
              <a:t>частка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нафти</a:t>
            </a:r>
            <a:r>
              <a:rPr lang="ru-RU" dirty="0" smtClean="0">
                <a:latin typeface="Arial" charset="0"/>
                <a:cs typeface="Arial" charset="0"/>
              </a:rPr>
              <a:t> — 25-30%).</a:t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>Станом на </a:t>
            </a:r>
            <a:r>
              <a:rPr lang="ru-RU" dirty="0" err="1" smtClean="0">
                <a:latin typeface="Arial" charset="0"/>
                <a:cs typeface="Arial" charset="0"/>
              </a:rPr>
              <a:t>кінець</a:t>
            </a:r>
            <a:r>
              <a:rPr lang="ru-RU" dirty="0" smtClean="0">
                <a:latin typeface="Arial" charset="0"/>
                <a:cs typeface="Arial" charset="0"/>
              </a:rPr>
              <a:t> ХХ ст. </a:t>
            </a:r>
            <a:r>
              <a:rPr lang="ru-RU" dirty="0" err="1" smtClean="0">
                <a:latin typeface="Arial" charset="0"/>
                <a:cs typeface="Arial" charset="0"/>
              </a:rPr>
              <a:t>початкові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потенційні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ресурси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нафти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України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оцінювалися</a:t>
            </a:r>
            <a:r>
              <a:rPr lang="ru-RU" dirty="0" smtClean="0">
                <a:latin typeface="Arial" charset="0"/>
                <a:cs typeface="Arial" charset="0"/>
              </a:rPr>
              <a:t> в 1,33 </a:t>
            </a:r>
            <a:r>
              <a:rPr lang="ru-RU" dirty="0" err="1" smtClean="0">
                <a:latin typeface="Arial" charset="0"/>
                <a:cs typeface="Arial" charset="0"/>
              </a:rPr>
              <a:t>млрд</a:t>
            </a:r>
            <a:r>
              <a:rPr lang="ru-RU" dirty="0" smtClean="0">
                <a:latin typeface="Arial" charset="0"/>
                <a:cs typeface="Arial" charset="0"/>
              </a:rPr>
              <a:t> т, а газового конденсату — 376,2 </a:t>
            </a:r>
            <a:r>
              <a:rPr lang="ru-RU" dirty="0" err="1" smtClean="0">
                <a:latin typeface="Arial" charset="0"/>
                <a:cs typeface="Arial" charset="0"/>
              </a:rPr>
              <a:t>млн</a:t>
            </a:r>
            <a:r>
              <a:rPr lang="ru-RU" dirty="0" smtClean="0">
                <a:latin typeface="Arial" charset="0"/>
                <a:cs typeface="Arial" charset="0"/>
              </a:rPr>
              <a:t> т. </a:t>
            </a:r>
            <a:r>
              <a:rPr lang="ru-RU" dirty="0" err="1" smtClean="0">
                <a:latin typeface="Arial" charset="0"/>
                <a:cs typeface="Arial" charset="0"/>
              </a:rPr>
              <a:t>Державним</a:t>
            </a:r>
            <a:r>
              <a:rPr lang="ru-RU" dirty="0" smtClean="0">
                <a:latin typeface="Arial" charset="0"/>
                <a:cs typeface="Arial" charset="0"/>
              </a:rPr>
              <a:t> балансом </a:t>
            </a:r>
            <a:r>
              <a:rPr lang="ru-RU" dirty="0" err="1" smtClean="0">
                <a:latin typeface="Arial" charset="0"/>
                <a:cs typeface="Arial" charset="0"/>
              </a:rPr>
              <a:t>враховано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понад</a:t>
            </a:r>
            <a:r>
              <a:rPr lang="ru-RU" dirty="0" smtClean="0">
                <a:latin typeface="Arial" charset="0"/>
                <a:cs typeface="Arial" charset="0"/>
              </a:rPr>
              <a:t> 130 </a:t>
            </a:r>
            <a:r>
              <a:rPr lang="ru-RU" dirty="0" err="1" smtClean="0">
                <a:latin typeface="Arial" charset="0"/>
                <a:cs typeface="Arial" charset="0"/>
              </a:rPr>
              <a:t>родовищ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нафти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і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понад</a:t>
            </a:r>
            <a:r>
              <a:rPr lang="ru-RU" dirty="0" smtClean="0">
                <a:latin typeface="Arial" charset="0"/>
                <a:cs typeface="Arial" charset="0"/>
              </a:rPr>
              <a:t> 151 газового конденсату. </a:t>
            </a:r>
            <a:r>
              <a:rPr lang="ru-RU" dirty="0" err="1" smtClean="0">
                <a:latin typeface="Arial" charset="0"/>
                <a:cs typeface="Arial" charset="0"/>
              </a:rPr>
              <a:t>Розвіданість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початкових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потенційних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ресурсів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нафти</a:t>
            </a:r>
            <a:r>
              <a:rPr lang="ru-RU" dirty="0" smtClean="0">
                <a:latin typeface="Arial" charset="0"/>
                <a:cs typeface="Arial" charset="0"/>
              </a:rPr>
              <a:t> становить 33,0%, газового конденсату — 37,0%, а </a:t>
            </a:r>
            <a:r>
              <a:rPr lang="ru-RU" dirty="0" err="1" smtClean="0">
                <a:latin typeface="Arial" charset="0"/>
                <a:cs typeface="Arial" charset="0"/>
              </a:rPr>
              <a:t>ступінь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виробленості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відповідно</a:t>
            </a:r>
            <a:r>
              <a:rPr lang="ru-RU" dirty="0" smtClean="0">
                <a:latin typeface="Arial" charset="0"/>
                <a:cs typeface="Arial" charset="0"/>
              </a:rPr>
              <a:t> 21,6% та 15,9%.</a:t>
            </a:r>
            <a:endParaRPr lang="ru-RU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charset="0"/>
                <a:cs typeface="Arial" charset="0"/>
              </a:rPr>
              <a:t>Україна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лише</a:t>
            </a:r>
            <a:r>
              <a:rPr lang="ru-RU" dirty="0" smtClean="0">
                <a:latin typeface="Arial" charset="0"/>
                <a:cs typeface="Arial" charset="0"/>
              </a:rPr>
              <a:t> на 10-12% </a:t>
            </a:r>
            <a:r>
              <a:rPr lang="ru-RU" dirty="0" err="1" smtClean="0">
                <a:latin typeface="Arial" charset="0"/>
                <a:cs typeface="Arial" charset="0"/>
              </a:rPr>
              <a:t>забезпечена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нафтою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власного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виробництва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Панорама м. Борислава. </a:t>
            </a:r>
            <a:r>
              <a:rPr lang="ru-RU" b="1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Нафтові</a:t>
            </a:r>
            <a:r>
              <a:rPr lang="ru-RU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вежі</a:t>
            </a:r>
            <a:r>
              <a:rPr lang="ru-RU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. </a:t>
            </a:r>
            <a:r>
              <a:rPr lang="ru-RU" b="1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Поштова</a:t>
            </a:r>
            <a:r>
              <a:rPr lang="ru-RU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листівка</a:t>
            </a:r>
            <a:r>
              <a:rPr lang="ru-RU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1920-ті </a:t>
            </a:r>
            <a:r>
              <a:rPr lang="ru-RU" b="1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рр</a:t>
            </a:r>
            <a:r>
              <a:rPr lang="ru-RU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.</a:t>
            </a:r>
            <a:endParaRPr lang="ru-RU" sz="2400" b="1" dirty="0" smtClean="0">
              <a:latin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2899"/>
            <a:ext cx="3857620" cy="7190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Загальна</a:t>
            </a:r>
            <a:r>
              <a:rPr lang="ru-RU" sz="2400" b="1" dirty="0" smtClean="0"/>
              <a:t> характеристика </a:t>
            </a:r>
            <a:r>
              <a:rPr lang="ru-RU" sz="2400" b="1" dirty="0" err="1" smtClean="0"/>
              <a:t>нафт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нафтових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фракцій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вуглеводнів</a:t>
            </a:r>
            <a:endParaRPr lang="ru-RU" sz="2400" b="1" dirty="0" smtClean="0"/>
          </a:p>
          <a:p>
            <a:r>
              <a:rPr lang="ru-RU" sz="2000" dirty="0" err="1" smtClean="0"/>
              <a:t>Нафти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маслянистими</a:t>
            </a:r>
            <a:r>
              <a:rPr lang="ru-RU" sz="2000" dirty="0" smtClean="0"/>
              <a:t> горючими </a:t>
            </a:r>
            <a:r>
              <a:rPr lang="ru-RU" sz="2000" dirty="0" err="1" smtClean="0"/>
              <a:t>рідинами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своєрідним</a:t>
            </a:r>
            <a:r>
              <a:rPr lang="ru-RU" sz="2000" dirty="0" smtClean="0"/>
              <a:t> запахом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густиною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частіше</a:t>
            </a:r>
            <a:r>
              <a:rPr lang="ru-RU" sz="2000" dirty="0" smtClean="0"/>
              <a:t> за все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103 кг/м³ Вони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консистенцію</a:t>
            </a:r>
            <a:r>
              <a:rPr lang="ru-RU" sz="2000" dirty="0" smtClean="0"/>
              <a:t> —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легколетких</a:t>
            </a:r>
            <a:r>
              <a:rPr lang="ru-RU" sz="2000" dirty="0" smtClean="0"/>
              <a:t> до </a:t>
            </a:r>
            <a:r>
              <a:rPr lang="ru-RU" sz="2000" dirty="0" err="1" smtClean="0"/>
              <a:t>густих</a:t>
            </a:r>
            <a:r>
              <a:rPr lang="ru-RU" sz="2000" dirty="0" smtClean="0"/>
              <a:t>, </a:t>
            </a:r>
            <a:r>
              <a:rPr lang="ru-RU" sz="2000" dirty="0" err="1" smtClean="0"/>
              <a:t>малорухливих</a:t>
            </a:r>
            <a:r>
              <a:rPr lang="ru-RU" sz="2000" dirty="0" smtClean="0"/>
              <a:t>.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</a:t>
            </a:r>
            <a:r>
              <a:rPr lang="ru-RU" sz="2000" dirty="0" smtClean="0"/>
              <a:t> у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бурий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темно-коричневий</a:t>
            </a:r>
            <a:r>
              <a:rPr lang="ru-RU" sz="2000" dirty="0" smtClean="0"/>
              <a:t> (до </a:t>
            </a:r>
            <a:r>
              <a:rPr lang="ru-RU" sz="2000" dirty="0" err="1" smtClean="0"/>
              <a:t>чорного</a:t>
            </a:r>
            <a:r>
              <a:rPr lang="ru-RU" sz="2000" dirty="0" smtClean="0"/>
              <a:t>), </a:t>
            </a:r>
            <a:r>
              <a:rPr lang="ru-RU" sz="2000" dirty="0" err="1" smtClean="0"/>
              <a:t>рідше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зеленуватий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,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рідко</a:t>
            </a:r>
            <a:r>
              <a:rPr lang="ru-RU" sz="2000" dirty="0" smtClean="0"/>
              <a:t>, </a:t>
            </a:r>
            <a:r>
              <a:rPr lang="ru-RU" sz="2000" dirty="0" err="1" smtClean="0"/>
              <a:t>зустрічається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безбарвна</a:t>
            </a:r>
            <a:r>
              <a:rPr lang="ru-RU" sz="2000" dirty="0" smtClean="0"/>
              <a:t>, так звана «</a:t>
            </a:r>
            <a:r>
              <a:rPr lang="ru-RU" sz="2000" dirty="0" err="1" smtClean="0"/>
              <a:t>біла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нафта</a:t>
            </a:r>
            <a:r>
              <a:rPr lang="ru-RU" sz="2000" dirty="0" smtClean="0"/>
              <a:t>».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родовищ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відрізняються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хімічним</a:t>
            </a:r>
            <a:r>
              <a:rPr lang="ru-RU" sz="2000" dirty="0" smtClean="0"/>
              <a:t> складом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елементний</a:t>
            </a:r>
            <a:r>
              <a:rPr lang="ru-RU" sz="2000" dirty="0" smtClean="0"/>
              <a:t> склад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коливається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вузьких</a:t>
            </a:r>
            <a:r>
              <a:rPr lang="ru-RU" sz="2000" dirty="0" smtClean="0"/>
              <a:t> межах.</a:t>
            </a:r>
            <a:endParaRPr lang="en-US" sz="2000" dirty="0"/>
          </a:p>
        </p:txBody>
      </p:sp>
      <p:pic>
        <p:nvPicPr>
          <p:cNvPr id="17410" name="Picture 2" descr="https://encrypted-tbn0.gstatic.com/images?q=tbn:ANd9GcSE2MTaBdH-omrf1eGINnt0_RHpargEKbT2IKeJ93AMnsN5QZlc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52"/>
            <a:ext cx="5214974" cy="3286148"/>
          </a:xfrm>
          <a:prstGeom prst="rect">
            <a:avLst/>
          </a:prstGeom>
          <a:noFill/>
        </p:spPr>
      </p:pic>
      <p:pic>
        <p:nvPicPr>
          <p:cNvPr id="17412" name="Picture 4" descr="http://zaholovok.com.ua/sites/default/files/149/2013/10/29/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643314"/>
            <a:ext cx="5167312" cy="30527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0"/>
            <a:ext cx="32861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Головне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в </a:t>
            </a:r>
            <a:r>
              <a:rPr lang="ru-RU" sz="2000" dirty="0" err="1" smtClean="0"/>
              <a:t>груповому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вуглеводням</a:t>
            </a:r>
            <a:r>
              <a:rPr lang="ru-RU" sz="2000" dirty="0" smtClean="0"/>
              <a:t> — </a:t>
            </a:r>
            <a:r>
              <a:rPr lang="ru-RU" sz="2000" dirty="0" err="1" smtClean="0"/>
              <a:t>метановим</a:t>
            </a:r>
            <a:r>
              <a:rPr lang="ru-RU" sz="2000" dirty="0" smtClean="0"/>
              <a:t>, </a:t>
            </a:r>
            <a:r>
              <a:rPr lang="ru-RU" sz="2000" dirty="0" err="1" smtClean="0"/>
              <a:t>нафтеновим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ароматичним</a:t>
            </a:r>
            <a:r>
              <a:rPr lang="ru-RU" sz="2000" dirty="0" smtClean="0"/>
              <a:t>.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обставина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використана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побудові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класифікації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</a:t>
            </a:r>
            <a:r>
              <a:rPr lang="ru-RU" sz="2000" dirty="0" smtClean="0"/>
              <a:t>, </a:t>
            </a:r>
            <a:r>
              <a:rPr lang="ru-RU" sz="2000" dirty="0" err="1" smtClean="0"/>
              <a:t>основи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розроблені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ГрозНДІ</a:t>
            </a:r>
            <a:r>
              <a:rPr lang="ru-RU" sz="2000" dirty="0" smtClean="0"/>
              <a:t> (</a:t>
            </a:r>
            <a:r>
              <a:rPr lang="ru-RU" sz="2000" dirty="0" err="1" smtClean="0"/>
              <a:t>Грозненський</a:t>
            </a:r>
            <a:r>
              <a:rPr lang="ru-RU" sz="2000" dirty="0" smtClean="0"/>
              <a:t> НДІ).</a:t>
            </a:r>
          </a:p>
          <a:p>
            <a:r>
              <a:rPr lang="ru-RU" sz="2000" dirty="0" smtClean="0"/>
              <a:t>За </a:t>
            </a:r>
            <a:r>
              <a:rPr lang="ru-RU" sz="2000" dirty="0" err="1" smtClean="0"/>
              <a:t>переважанням</a:t>
            </a:r>
            <a:r>
              <a:rPr lang="ru-RU" sz="2000" dirty="0" smtClean="0"/>
              <a:t> (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75% по </a:t>
            </a:r>
            <a:r>
              <a:rPr lang="ru-RU" sz="2000" dirty="0" err="1" smtClean="0"/>
              <a:t>масі</a:t>
            </a:r>
            <a:r>
              <a:rPr lang="ru-RU" sz="2000" dirty="0" smtClean="0"/>
              <a:t>) </a:t>
            </a:r>
            <a:r>
              <a:rPr lang="ru-RU" sz="2000" dirty="0" err="1" smtClean="0"/>
              <a:t>якого-небудь</a:t>
            </a:r>
            <a:r>
              <a:rPr lang="ru-RU" sz="2000" dirty="0" smtClean="0"/>
              <a:t> одного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вуглеводнів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розрізняють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по-перше</a:t>
            </a:r>
            <a:r>
              <a:rPr lang="ru-RU" sz="2000" dirty="0" smtClean="0"/>
              <a:t>, 3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</a:t>
            </a:r>
            <a:r>
              <a:rPr lang="ru-RU" sz="2000" dirty="0" smtClean="0"/>
              <a:t>, а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1) </a:t>
            </a:r>
            <a:r>
              <a:rPr lang="ru-RU" sz="2000" b="1" dirty="0" err="1" smtClean="0"/>
              <a:t>метанові</a:t>
            </a:r>
            <a:r>
              <a:rPr lang="ru-RU" sz="2000" dirty="0" smtClean="0"/>
              <a:t> </a:t>
            </a:r>
            <a:r>
              <a:rPr lang="ru-RU" sz="2000" b="1" dirty="0" smtClean="0"/>
              <a:t>(М),</a:t>
            </a:r>
          </a:p>
          <a:p>
            <a:r>
              <a:rPr lang="ru-RU" sz="2000" dirty="0" smtClean="0"/>
              <a:t>2) </a:t>
            </a:r>
            <a:r>
              <a:rPr lang="ru-RU" sz="2000" b="1" dirty="0" err="1" smtClean="0"/>
              <a:t>нафтенові</a:t>
            </a:r>
            <a:r>
              <a:rPr lang="ru-RU" sz="2000" b="1" dirty="0" smtClean="0"/>
              <a:t> (Н),</a:t>
            </a:r>
          </a:p>
          <a:p>
            <a:r>
              <a:rPr lang="ru-RU" sz="2000" dirty="0" smtClean="0"/>
              <a:t>3) </a:t>
            </a:r>
            <a:r>
              <a:rPr lang="ru-RU" sz="2000" b="1" dirty="0" err="1" smtClean="0"/>
              <a:t>ароматичні</a:t>
            </a:r>
            <a:r>
              <a:rPr lang="ru-RU" sz="2000" dirty="0" smtClean="0"/>
              <a:t> </a:t>
            </a:r>
            <a:r>
              <a:rPr lang="ru-RU" sz="2000" b="1" dirty="0" smtClean="0"/>
              <a:t>(А).</a:t>
            </a:r>
            <a:endParaRPr lang="ru-RU" sz="2000" b="1" dirty="0"/>
          </a:p>
        </p:txBody>
      </p:sp>
      <p:pic>
        <p:nvPicPr>
          <p:cNvPr id="3" name="Picture 2" descr="http://pkframazan.com/wp-content/uploads/2010/09/nafta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643602" cy="3214710"/>
          </a:xfrm>
          <a:prstGeom prst="rect">
            <a:avLst/>
          </a:prstGeom>
          <a:noFill/>
        </p:spPr>
      </p:pic>
      <p:pic>
        <p:nvPicPr>
          <p:cNvPr id="4" name="Picture 4" descr="http://vkurse.ua/i/2008-12/alfa-nafta-izbavlyaets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557216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Фізичні</a:t>
            </a:r>
            <a:r>
              <a:rPr lang="ru-RU" sz="2400" b="1" dirty="0" smtClean="0"/>
              <a:t> властивості  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Середня</a:t>
            </a:r>
            <a:r>
              <a:rPr lang="ru-RU" sz="2000" dirty="0" smtClean="0"/>
              <a:t> </a:t>
            </a:r>
            <a:r>
              <a:rPr lang="ru-RU" sz="2000" dirty="0" err="1" smtClean="0"/>
              <a:t>молекулярна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маса</a:t>
            </a:r>
            <a:r>
              <a:rPr lang="ru-RU" sz="2000" dirty="0" smtClean="0"/>
              <a:t> - 220–300 г/моль (</a:t>
            </a:r>
            <a:r>
              <a:rPr lang="ru-RU" sz="2000" dirty="0" err="1" smtClean="0"/>
              <a:t>рідко</a:t>
            </a:r>
            <a:r>
              <a:rPr lang="ru-RU" sz="2000" dirty="0" smtClean="0"/>
              <a:t> 450–470); 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Густина</a:t>
            </a:r>
            <a:r>
              <a:rPr lang="ru-RU" sz="2000" dirty="0" smtClean="0"/>
              <a:t> - 0,65-1,05 (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0,82-0,95 г/см³);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Температура початку </a:t>
            </a:r>
            <a:r>
              <a:rPr lang="ru-RU" sz="2000" dirty="0" err="1" smtClean="0"/>
              <a:t>кипіння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рідких</a:t>
            </a:r>
            <a:r>
              <a:rPr lang="ru-RU" sz="2000" dirty="0" smtClean="0"/>
              <a:t> </a:t>
            </a:r>
            <a:r>
              <a:rPr lang="ru-RU" sz="2000" dirty="0" err="1" smtClean="0"/>
              <a:t>вуглеводнів</a:t>
            </a:r>
            <a:r>
              <a:rPr lang="ru-RU" sz="2000" dirty="0" smtClean="0"/>
              <a:t> (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&gt;28 °</a:t>
            </a:r>
            <a:r>
              <a:rPr lang="en-US" sz="2000" dirty="0" smtClean="0"/>
              <a:t>C, </a:t>
            </a:r>
            <a:r>
              <a:rPr lang="ru-RU" sz="2000" dirty="0" err="1" smtClean="0"/>
              <a:t>рідше</a:t>
            </a:r>
            <a:r>
              <a:rPr lang="ru-RU" sz="2000" dirty="0" smtClean="0"/>
              <a:t> &gt; 100 °</a:t>
            </a:r>
            <a:r>
              <a:rPr lang="en-US" sz="2000" dirty="0" smtClean="0"/>
              <a:t>C —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важких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</a:t>
            </a:r>
            <a:r>
              <a:rPr lang="ru-RU" sz="2000" dirty="0" smtClean="0"/>
              <a:t>);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Т-ра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застигання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 — 60 до + 30 °</a:t>
            </a:r>
            <a:r>
              <a:rPr lang="en-US" sz="2000" dirty="0" smtClean="0"/>
              <a:t>C;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В'язкість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 до 266 мм²/с для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</a:t>
            </a:r>
            <a:r>
              <a:rPr lang="ru-RU" sz="2000" dirty="0" smtClean="0"/>
              <a:t>;         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діелектрична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проникність</a:t>
            </a:r>
            <a:r>
              <a:rPr lang="ru-RU" sz="2000" dirty="0" smtClean="0"/>
              <a:t> 2,0-2,5;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 </a:t>
            </a:r>
            <a:r>
              <a:rPr lang="ru-RU" sz="2000" dirty="0" err="1" smtClean="0"/>
              <a:t>електрична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2•10</a:t>
            </a:r>
            <a:r>
              <a:rPr lang="ru-RU" sz="2000" baseline="30000" dirty="0" smtClean="0"/>
              <a:t>−10</a:t>
            </a:r>
            <a:r>
              <a:rPr lang="ru-RU" sz="2000" dirty="0" smtClean="0"/>
              <a:t> до 0,3•10-18 Ом</a:t>
            </a:r>
            <a:r>
              <a:rPr lang="ru-RU" sz="2000" baseline="30000" dirty="0" smtClean="0"/>
              <a:t>−1</a:t>
            </a:r>
            <a:r>
              <a:rPr lang="ru-RU" sz="2000" dirty="0" smtClean="0"/>
              <a:t>•см</a:t>
            </a:r>
            <a:r>
              <a:rPr lang="ru-RU" sz="2000" baseline="30000" dirty="0" smtClean="0"/>
              <a:t>−1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1266" name="Picture 2" descr="http://www.epochtimes.com.ua/upload/iblock/1fb/1fb8aaf6b41baf02af1880c33bb101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5657850" cy="3762376"/>
          </a:xfrm>
          <a:prstGeom prst="rect">
            <a:avLst/>
          </a:prstGeom>
          <a:noFill/>
        </p:spPr>
      </p:pic>
      <p:pic>
        <p:nvPicPr>
          <p:cNvPr id="11268" name="Picture 4" descr="http://image.tsn.ua/media/images2/original/Apr2009/2d99740a34_122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36412" y="3321843"/>
            <a:ext cx="3786213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0003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Технологічні</a:t>
            </a:r>
            <a:r>
              <a:rPr lang="ru-RU" sz="2400" b="1" dirty="0" smtClean="0"/>
              <a:t> властивості</a:t>
            </a:r>
          </a:p>
          <a:p>
            <a:r>
              <a:rPr lang="ru-RU" dirty="0" err="1" smtClean="0"/>
              <a:t>Нафта</a:t>
            </a:r>
            <a:r>
              <a:rPr lang="ru-RU" dirty="0" smtClean="0"/>
              <a:t> — </a:t>
            </a:r>
            <a:r>
              <a:rPr lang="ru-RU" dirty="0" err="1" smtClean="0"/>
              <a:t>легкозаймиста</a:t>
            </a:r>
            <a:r>
              <a:rPr lang="ru-RU" dirty="0" smtClean="0"/>
              <a:t> </a:t>
            </a:r>
            <a:r>
              <a:rPr lang="ru-RU" dirty="0" err="1" smtClean="0"/>
              <a:t>рідина</a:t>
            </a:r>
            <a:r>
              <a:rPr lang="ru-RU" dirty="0" smtClean="0"/>
              <a:t>, температура </a:t>
            </a:r>
            <a:r>
              <a:rPr lang="ru-RU" dirty="0" err="1" smtClean="0"/>
              <a:t>спалаху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−35 до +120 °</a:t>
            </a:r>
            <a:r>
              <a:rPr lang="en-US" dirty="0" smtClean="0"/>
              <a:t>C (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фракційного</a:t>
            </a:r>
            <a:r>
              <a:rPr lang="ru-RU" dirty="0" smtClean="0"/>
              <a:t> складу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розчинених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). </a:t>
            </a:r>
            <a:r>
              <a:rPr lang="ru-RU" dirty="0" err="1" smtClean="0"/>
              <a:t>Питома</a:t>
            </a:r>
            <a:r>
              <a:rPr lang="ru-RU" dirty="0" smtClean="0"/>
              <a:t> теплота </a:t>
            </a:r>
            <a:r>
              <a:rPr lang="ru-RU" dirty="0" err="1" smtClean="0"/>
              <a:t>згоряння</a:t>
            </a:r>
            <a:r>
              <a:rPr lang="ru-RU" dirty="0" smtClean="0"/>
              <a:t> (</a:t>
            </a:r>
            <a:r>
              <a:rPr lang="ru-RU" dirty="0" err="1" smtClean="0"/>
              <a:t>нижча</a:t>
            </a:r>
            <a:r>
              <a:rPr lang="ru-RU" dirty="0" smtClean="0"/>
              <a:t>) 43,7-46,2 МДж/кг. </a:t>
            </a:r>
            <a:r>
              <a:rPr lang="ru-RU" dirty="0" err="1" smtClean="0"/>
              <a:t>Нафта</a:t>
            </a:r>
            <a:r>
              <a:rPr lang="ru-RU" dirty="0" smtClean="0"/>
              <a:t> </a:t>
            </a:r>
            <a:r>
              <a:rPr lang="ru-RU" dirty="0" err="1" smtClean="0"/>
              <a:t>розчинна</a:t>
            </a:r>
            <a:r>
              <a:rPr lang="ru-RU" dirty="0" smtClean="0"/>
              <a:t> в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розчинниках</a:t>
            </a:r>
            <a:r>
              <a:rPr lang="ru-RU" dirty="0" smtClean="0"/>
              <a:t>, у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не </a:t>
            </a:r>
            <a:r>
              <a:rPr lang="ru-RU" dirty="0" err="1" smtClean="0"/>
              <a:t>розчинна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утворювати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 </a:t>
            </a:r>
            <a:r>
              <a:rPr lang="ru-RU" dirty="0" err="1" smtClean="0"/>
              <a:t>стійкі</a:t>
            </a:r>
            <a:r>
              <a:rPr lang="ru-RU" dirty="0" smtClean="0"/>
              <a:t> </a:t>
            </a:r>
            <a:r>
              <a:rPr lang="ru-RU" dirty="0" err="1" smtClean="0"/>
              <a:t>емульсії</a:t>
            </a:r>
            <a:r>
              <a:rPr lang="ru-RU" dirty="0" smtClean="0"/>
              <a:t>. У </a:t>
            </a:r>
            <a:r>
              <a:rPr lang="ru-RU" dirty="0" err="1" smtClean="0"/>
              <a:t>технології</a:t>
            </a:r>
            <a:r>
              <a:rPr lang="ru-RU" dirty="0" smtClean="0"/>
              <a:t> для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води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розчинених</a:t>
            </a:r>
            <a:r>
              <a:rPr lang="ru-RU" dirty="0" smtClean="0"/>
              <a:t> у </a:t>
            </a:r>
            <a:r>
              <a:rPr lang="ru-RU" dirty="0" err="1" smtClean="0"/>
              <a:t>ній</a:t>
            </a:r>
            <a:r>
              <a:rPr lang="ru-RU" dirty="0" smtClean="0"/>
              <a:t> солей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зневоднення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знесолювання</a:t>
            </a:r>
            <a:r>
              <a:rPr lang="ru-RU" dirty="0" smtClean="0"/>
              <a:t>.</a:t>
            </a:r>
          </a:p>
        </p:txBody>
      </p:sp>
      <p:pic>
        <p:nvPicPr>
          <p:cNvPr id="7172" name="Picture 4" descr="http://www.samru.ru/content/Image/News/Bissnes/OTHER/neftedobicha_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52"/>
            <a:ext cx="5857916" cy="3714776"/>
          </a:xfrm>
          <a:prstGeom prst="rect">
            <a:avLst/>
          </a:prstGeom>
          <a:noFill/>
        </p:spPr>
      </p:pic>
      <p:pic>
        <p:nvPicPr>
          <p:cNvPr id="7174" name="Picture 6" descr="http://www.stresserves.ru/files/image/naf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00500"/>
            <a:ext cx="2676525" cy="2643210"/>
          </a:xfrm>
          <a:prstGeom prst="rect">
            <a:avLst/>
          </a:prstGeom>
          <a:noFill/>
        </p:spPr>
      </p:pic>
      <p:pic>
        <p:nvPicPr>
          <p:cNvPr id="7176" name="Picture 8" descr="http://www.facenews.ua/images/doc/4/9/4916tex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00504"/>
            <a:ext cx="338136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vit24.net/images/stories/articles/Curiosities/09-2011/naf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2586028"/>
          </a:xfrm>
          <a:prstGeom prst="rect">
            <a:avLst/>
          </a:prstGeom>
          <a:noFill/>
        </p:spPr>
      </p:pic>
      <p:pic>
        <p:nvPicPr>
          <p:cNvPr id="2" name="Picture 6" descr="http://upload.wikimedia.org/wikipedia/commons/thumb/0/02/Top_Oil_Producing_Counties.png/220px-Top_Oil_Producing_Counties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4500562" cy="5072074"/>
          </a:xfrm>
          <a:prstGeom prst="rect">
            <a:avLst/>
          </a:prstGeom>
          <a:noFill/>
        </p:spPr>
      </p:pic>
      <p:pic>
        <p:nvPicPr>
          <p:cNvPr id="3" name="Picture 4" descr="http://upload.wikimedia.org/wikipedia/uk/f/ff/%D0%92%D0%B8%D1%80%D0%BE%D0%B1%D0%BD%D0%B8%D0%BA%D0%B8_%D0%BD%D0%B0%D1%84%D1%82%D0%B8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0"/>
            <a:ext cx="4643438" cy="4000504"/>
          </a:xfrm>
          <a:prstGeom prst="rect">
            <a:avLst/>
          </a:prstGeom>
          <a:noFill/>
        </p:spPr>
      </p:pic>
      <p:pic>
        <p:nvPicPr>
          <p:cNvPr id="5122" name="Picture 2" descr="http://image.tsn.ua/media/images2/original/May2009/52ef271fe8_1267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833818"/>
            <a:ext cx="4643438" cy="30241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900igr.net/datas/ekonomika/Nafta/0012-012-Vidobutok-ta-zapasi-naf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-2"/>
          <a:ext cx="9144000" cy="685799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40306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err="1"/>
                        <a:t>Світовий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b="1" dirty="0" err="1"/>
                        <a:t>видобуток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b="1" dirty="0" err="1"/>
                        <a:t>нафти</a:t>
                      </a:r>
                      <a:r>
                        <a:rPr lang="ru-RU" sz="1800" b="1" dirty="0"/>
                        <a:t>, 2003</a:t>
                      </a:r>
                    </a:p>
                  </a:txBody>
                  <a:tcPr marL="59765" marR="59765" marT="29882" marB="29882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8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Країна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/>
                        <a:t>Видобуток</a:t>
                      </a:r>
                      <a:r>
                        <a:rPr lang="ru-RU" sz="2000" b="1" dirty="0"/>
                        <a:t>, </a:t>
                      </a:r>
                      <a:r>
                        <a:rPr lang="ru-RU" sz="2000" b="1" dirty="0" err="1"/>
                        <a:t>млн</a:t>
                      </a:r>
                      <a:r>
                        <a:rPr lang="ru-RU" sz="2000" b="1" dirty="0"/>
                        <a:t> тонн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/>
                        <a:t>Частка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світового</a:t>
                      </a:r>
                      <a:r>
                        <a:rPr lang="ru-RU" sz="2000" b="1" dirty="0"/>
                        <a:t> ринку (%)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3061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 err="1">
                          <a:solidFill>
                            <a:schemeClr val="tx1"/>
                          </a:solidFill>
                        </a:rPr>
                        <a:t>Саудівська</a:t>
                      </a: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u="none" strike="noStrike" dirty="0" err="1">
                          <a:solidFill>
                            <a:schemeClr val="tx1"/>
                          </a:solidFill>
                        </a:rPr>
                        <a:t>Аравія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470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12,7%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3061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 err="1">
                          <a:solidFill>
                            <a:schemeClr val="tx1"/>
                          </a:solidFill>
                        </a:rPr>
                        <a:t>Росія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419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11,3%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3061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</a:rPr>
                        <a:t>США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348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9,4%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3061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 err="1">
                          <a:solidFill>
                            <a:schemeClr val="tx1"/>
                          </a:solidFill>
                        </a:rPr>
                        <a:t>Іран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194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5,2%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3061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</a:rPr>
                        <a:t>Мексика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189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5,1%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3061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</a:rPr>
                        <a:t>Китай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165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4,4%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3061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 err="1">
                          <a:solidFill>
                            <a:schemeClr val="tx1"/>
                          </a:solidFill>
                        </a:rPr>
                        <a:t>Норвегія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151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4,1%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3061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 err="1">
                          <a:solidFill>
                            <a:schemeClr val="tx1"/>
                          </a:solidFill>
                        </a:rPr>
                        <a:t>Венесуела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149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3061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</a:rPr>
                        <a:t>Канада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138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3,7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06847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dirty="0" err="1">
                          <a:solidFill>
                            <a:schemeClr val="tx1"/>
                          </a:solidFill>
                        </a:rPr>
                        <a:t>Об'єднані</a:t>
                      </a: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u="none" strike="noStrike" dirty="0" err="1" smtClean="0">
                          <a:solidFill>
                            <a:schemeClr val="tx1"/>
                          </a:solidFill>
                        </a:rPr>
                        <a:t>Арабські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u="none" strike="noStrike" dirty="0" err="1">
                          <a:solidFill>
                            <a:schemeClr val="tx1"/>
                          </a:solidFill>
                        </a:rPr>
                        <a:t>Емірати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120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3,2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06847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Загальна частка світового ринку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1370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36,9%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06847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Світовий видобуток нафти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3710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100%</a:t>
                      </a:r>
                    </a:p>
                  </a:txBody>
                  <a:tcPr marL="59765" marR="59765" marT="29882" marB="298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0"/>
            <a:ext cx="378618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Застосування</a:t>
            </a:r>
            <a:endParaRPr lang="ru-RU" sz="2400" b="1" dirty="0" smtClean="0"/>
          </a:p>
          <a:p>
            <a:r>
              <a:rPr lang="ru-RU" sz="2000" dirty="0" err="1" smtClean="0"/>
              <a:t>Нафта</a:t>
            </a:r>
            <a:r>
              <a:rPr lang="ru-RU" sz="2000" dirty="0" smtClean="0"/>
              <a:t> — </a:t>
            </a:r>
            <a:r>
              <a:rPr lang="ru-RU" sz="2000" dirty="0" err="1" smtClean="0"/>
              <a:t>найважливіше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палива</a:t>
            </a:r>
            <a:r>
              <a:rPr lang="ru-RU" sz="2000" dirty="0" smtClean="0"/>
              <a:t>, </a:t>
            </a:r>
            <a:r>
              <a:rPr lang="ru-RU" sz="2000" dirty="0" err="1" smtClean="0"/>
              <a:t>мастил</a:t>
            </a:r>
            <a:r>
              <a:rPr lang="ru-RU" sz="2000" dirty="0" smtClean="0"/>
              <a:t>, </a:t>
            </a:r>
            <a:r>
              <a:rPr lang="ru-RU" sz="2000" dirty="0" err="1" smtClean="0"/>
              <a:t>сировина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синтетичних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</a:t>
            </a:r>
            <a:r>
              <a:rPr lang="ru-RU" sz="2000" dirty="0" err="1" smtClean="0"/>
              <a:t>Нафта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в </a:t>
            </a:r>
            <a:r>
              <a:rPr lang="ru-RU" sz="2000" dirty="0" err="1" smtClean="0"/>
              <a:t>світовому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паливно-енергетичному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господарстві</a:t>
            </a:r>
            <a:r>
              <a:rPr lang="ru-RU" sz="2000" dirty="0" smtClean="0"/>
              <a:t>.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загальному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енергоресурсів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безперервно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зростає</a:t>
            </a:r>
            <a:r>
              <a:rPr lang="ru-RU" sz="2000" dirty="0" smtClean="0"/>
              <a:t>: 3% в 1900 р., 5% перед </a:t>
            </a:r>
            <a:r>
              <a:rPr lang="ru-RU" sz="2000" dirty="0" err="1" smtClean="0"/>
              <a:t>Першою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війною</a:t>
            </a:r>
            <a:r>
              <a:rPr lang="ru-RU" sz="2000" dirty="0" smtClean="0"/>
              <a:t> 1914–1918 </a:t>
            </a:r>
            <a:r>
              <a:rPr lang="ru-RU" sz="2000" dirty="0" err="1" smtClean="0"/>
              <a:t>рр</a:t>
            </a:r>
            <a:r>
              <a:rPr lang="ru-RU" sz="2000" dirty="0" smtClean="0"/>
              <a:t>., 17,5% </a:t>
            </a:r>
            <a:r>
              <a:rPr lang="ru-RU" sz="2000" dirty="0" err="1" smtClean="0"/>
              <a:t>напередодні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1939–1945 </a:t>
            </a:r>
            <a:r>
              <a:rPr lang="ru-RU" sz="2000" dirty="0" err="1" smtClean="0"/>
              <a:t>рр</a:t>
            </a:r>
            <a:r>
              <a:rPr lang="ru-RU" sz="2000" dirty="0" smtClean="0"/>
              <a:t>., 24% у 1950 р., 41,5% у 1972 р., 48% в 2004 р. У </a:t>
            </a:r>
            <a:r>
              <a:rPr lang="ru-RU" sz="2000" dirty="0" err="1" smtClean="0"/>
              <a:t>перспективі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буде </a:t>
            </a:r>
            <a:r>
              <a:rPr lang="ru-RU" sz="2000" dirty="0" err="1" smtClean="0"/>
              <a:t>меншати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атомної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видобутку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http://900igr.net/datai/ekonomika/Nafta/0015-020-Zastosuvannja-naftoproduk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8" y="142852"/>
            <a:ext cx="5095943" cy="3821957"/>
          </a:xfrm>
          <a:prstGeom prst="rect">
            <a:avLst/>
          </a:prstGeom>
          <a:noFill/>
        </p:spPr>
      </p:pic>
      <p:pic>
        <p:nvPicPr>
          <p:cNvPr id="3076" name="Picture 4" descr="http://900igr.net/datai/ekonomika/Nafta/0015-019-Zastosuvannja-naftoproduk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5072098" cy="26253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57161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Література</a:t>
            </a:r>
            <a:endParaRPr lang="ru-RU" sz="2400" b="1" dirty="0" smtClean="0"/>
          </a:p>
          <a:p>
            <a:r>
              <a:rPr lang="ru-RU" sz="2000" b="1" dirty="0" smtClean="0"/>
              <a:t>Мала </a:t>
            </a:r>
            <a:r>
              <a:rPr lang="ru-RU" sz="2000" b="1" dirty="0" err="1" smtClean="0"/>
              <a:t>гірнича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енциклопедія</a:t>
            </a:r>
            <a:r>
              <a:rPr lang="ru-RU" sz="2000" b="1" dirty="0" smtClean="0"/>
              <a:t>. В 3-х т. / За ред. В. С. </a:t>
            </a:r>
            <a:r>
              <a:rPr lang="ru-RU" sz="2000" b="1" dirty="0" err="1" smtClean="0"/>
              <a:t>Білецького</a:t>
            </a:r>
            <a:r>
              <a:rPr lang="ru-RU" sz="2000" b="1" dirty="0" smtClean="0"/>
              <a:t>. — </a:t>
            </a:r>
            <a:r>
              <a:rPr lang="ru-RU" sz="2000" b="1" dirty="0" err="1" smtClean="0"/>
              <a:t>Донецьк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Донбас</a:t>
            </a:r>
            <a:r>
              <a:rPr lang="ru-RU" sz="2000" b="1" dirty="0" smtClean="0"/>
              <a:t>, 2004. — </a:t>
            </a:r>
            <a:r>
              <a:rPr lang="en-US" sz="2000" b="1" dirty="0" smtClean="0"/>
              <a:t>ISBN 966-7804-14-3.</a:t>
            </a:r>
          </a:p>
          <a:p>
            <a:r>
              <a:rPr lang="ru-RU" sz="2000" b="1" dirty="0" smtClean="0"/>
              <a:t>В. І. Саранчук, М. О. </a:t>
            </a:r>
            <a:r>
              <a:rPr lang="ru-RU" sz="2000" b="1" dirty="0" err="1" smtClean="0"/>
              <a:t>Ільяшов</a:t>
            </a:r>
            <a:r>
              <a:rPr lang="ru-RU" sz="2000" b="1" dirty="0" smtClean="0"/>
              <a:t>, В. В. </a:t>
            </a:r>
            <a:r>
              <a:rPr lang="ru-RU" sz="2000" b="1" dirty="0" err="1" smtClean="0"/>
              <a:t>Ошовський</a:t>
            </a:r>
            <a:r>
              <a:rPr lang="ru-RU" sz="2000" b="1" dirty="0" smtClean="0"/>
              <a:t>, В. С. </a:t>
            </a:r>
            <a:r>
              <a:rPr lang="ru-RU" sz="2000" b="1" dirty="0" err="1" smtClean="0"/>
              <a:t>Білецький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Хімія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фізика</a:t>
            </a:r>
            <a:r>
              <a:rPr lang="ru-RU" sz="2000" b="1" dirty="0" smtClean="0"/>
              <a:t> горючих </a:t>
            </a:r>
            <a:r>
              <a:rPr lang="ru-RU" sz="2000" b="1" dirty="0" err="1" smtClean="0"/>
              <a:t>копалин</a:t>
            </a:r>
            <a:r>
              <a:rPr lang="ru-RU" sz="2000" b="1" dirty="0" smtClean="0"/>
              <a:t>. — </a:t>
            </a:r>
            <a:r>
              <a:rPr lang="ru-RU" sz="2000" b="1" dirty="0" err="1" smtClean="0"/>
              <a:t>Донецьк</a:t>
            </a:r>
            <a:r>
              <a:rPr lang="ru-RU" sz="2000" b="1" dirty="0" smtClean="0"/>
              <a:t>: </a:t>
            </a:r>
            <a:r>
              <a:rPr lang="ru-RU" sz="2000" b="1" dirty="0" err="1" smtClean="0"/>
              <a:t>Східний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видавничий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дім</a:t>
            </a:r>
            <a:r>
              <a:rPr lang="ru-RU" sz="2000" b="1" dirty="0" smtClean="0"/>
              <a:t>, 2008. — с. 600. </a:t>
            </a:r>
            <a:r>
              <a:rPr lang="en-US" sz="2000" b="1" dirty="0" smtClean="0"/>
              <a:t>ISBN 978-966-317-024-4</a:t>
            </a:r>
            <a:endParaRPr lang="en-US" sz="2000" b="1" dirty="0"/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4292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характеристика;</a:t>
            </a:r>
          </a:p>
          <a:p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;</a:t>
            </a:r>
          </a:p>
          <a:p>
            <a:r>
              <a:rPr lang="uk-UA" dirty="0" smtClean="0"/>
              <a:t>І</a:t>
            </a:r>
            <a:r>
              <a:rPr lang="ru-RU" dirty="0" err="1" smtClean="0"/>
              <a:t>сторія</a:t>
            </a:r>
            <a:r>
              <a:rPr lang="ru-RU" dirty="0" smtClean="0"/>
              <a:t>;</a:t>
            </a:r>
          </a:p>
          <a:p>
            <a:r>
              <a:rPr lang="uk-UA" dirty="0" smtClean="0"/>
              <a:t>Походження нафти;</a:t>
            </a:r>
          </a:p>
          <a:p>
            <a:r>
              <a:rPr lang="uk-UA" smtClean="0"/>
              <a:t>Геологія</a:t>
            </a:r>
            <a:r>
              <a:rPr lang="uk-UA" dirty="0" smtClean="0"/>
              <a:t>;</a:t>
            </a:r>
          </a:p>
          <a:p>
            <a:r>
              <a:rPr lang="uk-UA" dirty="0" smtClean="0"/>
              <a:t>Продуценти;</a:t>
            </a:r>
          </a:p>
          <a:p>
            <a:r>
              <a:rPr lang="uk-UA" dirty="0" smtClean="0"/>
              <a:t>Нафта в Україні;</a:t>
            </a:r>
          </a:p>
          <a:p>
            <a:r>
              <a:rPr lang="uk-UA" dirty="0" smtClean="0"/>
              <a:t>Фізичні властивості;</a:t>
            </a:r>
          </a:p>
          <a:p>
            <a:r>
              <a:rPr lang="uk-UA" dirty="0" smtClean="0"/>
              <a:t>Технологічні властивості;</a:t>
            </a:r>
          </a:p>
          <a:p>
            <a:r>
              <a:rPr lang="uk-UA" dirty="0" smtClean="0"/>
              <a:t>Застосування;</a:t>
            </a:r>
          </a:p>
          <a:p>
            <a:r>
              <a:rPr lang="uk-UA" dirty="0" smtClean="0"/>
              <a:t>Використана література;</a:t>
            </a:r>
          </a:p>
          <a:p>
            <a:r>
              <a:rPr lang="uk-UA" dirty="0" smtClean="0"/>
              <a:t>Автори.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Презентацію підготували: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Млокова</a:t>
            </a:r>
            <a:r>
              <a:rPr lang="uk-UA" b="1" dirty="0" smtClean="0">
                <a:solidFill>
                  <a:schemeClr val="tx1"/>
                </a:solidFill>
              </a:rPr>
              <a:t> Ірина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Синиця Ілона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7149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На́фта</a:t>
            </a:r>
            <a:r>
              <a:rPr lang="vi-VN" sz="2000" dirty="0" smtClean="0"/>
              <a:t>(від </a:t>
            </a:r>
            <a:r>
              <a:rPr lang="uk-UA" sz="2000" dirty="0" err="1" smtClean="0"/>
              <a:t>грец</a:t>
            </a:r>
            <a:r>
              <a:rPr lang="uk-UA" sz="2000" dirty="0" smtClean="0"/>
              <a:t>.</a:t>
            </a:r>
            <a:r>
              <a:rPr lang="vi-VN" sz="2000" dirty="0" smtClean="0"/>
              <a:t> </a:t>
            </a:r>
            <a:r>
              <a:rPr lang="el-GR" sz="2000" i="1" dirty="0" smtClean="0"/>
              <a:t>ναφθα</a:t>
            </a:r>
            <a:r>
              <a:rPr lang="el-GR" sz="2000" dirty="0" smtClean="0"/>
              <a:t>;</a:t>
            </a:r>
            <a:r>
              <a:rPr lang="vi-VN" sz="2000" dirty="0" smtClean="0"/>
              <a:t> </a:t>
            </a:r>
            <a:r>
              <a:rPr lang="uk-UA" sz="2000" dirty="0" smtClean="0"/>
              <a:t>латини</a:t>
            </a:r>
            <a:r>
              <a:rPr lang="vi-VN" sz="2000" dirty="0" smtClean="0"/>
              <a:t>: </a:t>
            </a:r>
            <a:r>
              <a:rPr lang="en-US" sz="2000" i="1" dirty="0" err="1" smtClean="0"/>
              <a:t>oleum</a:t>
            </a:r>
            <a:r>
              <a:rPr lang="en-US" sz="2000" i="1" dirty="0" smtClean="0"/>
              <a:t> (</a:t>
            </a:r>
            <a:r>
              <a:rPr lang="vi-VN" sz="2000" i="1" dirty="0" smtClean="0"/>
              <a:t>олія)</a:t>
            </a:r>
            <a:r>
              <a:rPr lang="vi-VN" sz="2000" dirty="0" smtClean="0"/>
              <a:t>), також </a:t>
            </a:r>
            <a:r>
              <a:rPr lang="vi-VN" sz="2000" b="1" dirty="0" smtClean="0"/>
              <a:t>земляна́ олі́я</a:t>
            </a:r>
            <a:r>
              <a:rPr lang="vi-VN" sz="2000" dirty="0" smtClean="0"/>
              <a:t>, </a:t>
            </a:r>
            <a:r>
              <a:rPr lang="vi-VN" sz="2000" b="1" dirty="0" smtClean="0"/>
              <a:t>теку́чка</a:t>
            </a:r>
            <a:r>
              <a:rPr lang="vi-VN" sz="2000" dirty="0" smtClean="0"/>
              <a:t> або </a:t>
            </a:r>
            <a:r>
              <a:rPr lang="vi-VN" sz="2000" b="1" dirty="0" smtClean="0"/>
              <a:t>кип'я́чка</a:t>
            </a:r>
            <a:r>
              <a:rPr lang="vi-VN" sz="2000" dirty="0" smtClean="0"/>
              <a:t> — горюча </a:t>
            </a:r>
            <a:r>
              <a:rPr lang="uk-UA" sz="2000" dirty="0" smtClean="0"/>
              <a:t>корисна копалина</a:t>
            </a:r>
            <a:r>
              <a:rPr lang="vi-VN" sz="2000" dirty="0" smtClean="0"/>
              <a:t>, складна </a:t>
            </a:r>
            <a:r>
              <a:rPr lang="uk-UA" sz="2000" dirty="0" smtClean="0"/>
              <a:t>суміш вуглеводнів</a:t>
            </a:r>
            <a:r>
              <a:rPr lang="vi-VN" sz="2000" dirty="0" smtClean="0"/>
              <a:t> різних класів з невеликою кількістю органічних кисневих, сірчистих і азотних сполук, що являє собою густу маслянисту </a:t>
            </a:r>
            <a:r>
              <a:rPr lang="uk-UA" sz="2000" dirty="0" smtClean="0"/>
              <a:t>рідину</a:t>
            </a:r>
            <a:r>
              <a:rPr lang="vi-VN" sz="2000" dirty="0" smtClean="0"/>
              <a:t>. Забарвлення в неї червоно-коричневе, буває жовто-зелене і чорне, іноді зустрічається безбарвна нафта.Нафта має характерний запах, легша за воду, у воді нерозчинна.</a:t>
            </a:r>
            <a:endParaRPr lang="ru-RU" sz="2000" dirty="0"/>
          </a:p>
        </p:txBody>
      </p:sp>
      <p:pic>
        <p:nvPicPr>
          <p:cNvPr id="30722" name="Picture 2" descr="http://ekonomski.mk/wp-content/uploads/2013/08/naf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4379674" cy="3357586"/>
          </a:xfrm>
          <a:prstGeom prst="rect">
            <a:avLst/>
          </a:prstGeom>
          <a:noFill/>
        </p:spPr>
      </p:pic>
      <p:pic>
        <p:nvPicPr>
          <p:cNvPr id="30726" name="Picture 6" descr="http://eimg.pravda.com.ua/images/doc/7/e/7e51f-oil-on-w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786322"/>
            <a:ext cx="4000528" cy="1988574"/>
          </a:xfrm>
          <a:prstGeom prst="rect">
            <a:avLst/>
          </a:prstGeom>
          <a:noFill/>
        </p:spPr>
      </p:pic>
      <p:pic>
        <p:nvPicPr>
          <p:cNvPr id="6" name="Picture 2" descr="http://www.ua.all.biz/img/ua/catalog/2669819.jpeg?rrr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256"/>
            <a:ext cx="435771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7143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Елементний</a:t>
            </a:r>
            <a:r>
              <a:rPr lang="ru-RU" sz="2400" b="1" dirty="0" smtClean="0"/>
              <a:t> склад, %</a:t>
            </a:r>
            <a:r>
              <a:rPr lang="ru-RU" sz="2400" dirty="0" smtClean="0"/>
              <a:t>:</a:t>
            </a:r>
          </a:p>
          <a:p>
            <a:r>
              <a:rPr lang="ru-RU" sz="2000" dirty="0" smtClean="0"/>
              <a:t> </a:t>
            </a:r>
            <a:r>
              <a:rPr lang="ru-RU" sz="2000" dirty="0" err="1" smtClean="0"/>
              <a:t>вуглець</a:t>
            </a:r>
            <a:r>
              <a:rPr lang="ru-RU" sz="2000" dirty="0" smtClean="0"/>
              <a:t> 80-88,</a:t>
            </a:r>
          </a:p>
          <a:p>
            <a:r>
              <a:rPr lang="ru-RU" sz="2000" dirty="0" smtClean="0"/>
              <a:t> </a:t>
            </a:r>
            <a:r>
              <a:rPr lang="ru-RU" sz="2000" dirty="0" err="1" smtClean="0"/>
              <a:t>водень</a:t>
            </a:r>
            <a:r>
              <a:rPr lang="ru-RU" sz="2000" dirty="0" smtClean="0"/>
              <a:t> 11-14,5,</a:t>
            </a:r>
          </a:p>
          <a:p>
            <a:r>
              <a:rPr lang="ru-RU" sz="2000" dirty="0" smtClean="0"/>
              <a:t> </a:t>
            </a:r>
            <a:r>
              <a:rPr lang="ru-RU" sz="2000" dirty="0" err="1" smtClean="0"/>
              <a:t>сірка</a:t>
            </a:r>
            <a:r>
              <a:rPr lang="ru-RU" sz="2000" dirty="0" smtClean="0"/>
              <a:t> 0,01-5,</a:t>
            </a:r>
          </a:p>
          <a:p>
            <a:r>
              <a:rPr lang="ru-RU" sz="2000" dirty="0" smtClean="0"/>
              <a:t> </a:t>
            </a:r>
            <a:r>
              <a:rPr lang="ru-RU" sz="2000" dirty="0" err="1" smtClean="0"/>
              <a:t>кисень</a:t>
            </a:r>
            <a:r>
              <a:rPr lang="ru-RU" sz="2000" dirty="0" smtClean="0"/>
              <a:t> 0,05-0,7,</a:t>
            </a:r>
          </a:p>
          <a:p>
            <a:r>
              <a:rPr lang="ru-RU" sz="2000" dirty="0" smtClean="0"/>
              <a:t> азот 0,01-0,6.</a:t>
            </a:r>
          </a:p>
          <a:p>
            <a:r>
              <a:rPr lang="ru-RU" sz="2400" b="1" dirty="0" err="1" smtClean="0"/>
              <a:t>Густина</a:t>
            </a:r>
            <a:r>
              <a:rPr lang="ru-RU" sz="2000" dirty="0" smtClean="0"/>
              <a:t> — 760–990 кг/м³</a:t>
            </a:r>
          </a:p>
          <a:p>
            <a:r>
              <a:rPr lang="ru-RU" sz="2400" b="1" dirty="0" smtClean="0"/>
              <a:t>Теплота </a:t>
            </a:r>
            <a:r>
              <a:rPr lang="ru-RU" sz="2400" b="1" dirty="0" err="1" smtClean="0"/>
              <a:t>згоряння</a:t>
            </a:r>
            <a:r>
              <a:rPr lang="ru-RU" sz="2000" dirty="0" smtClean="0"/>
              <a:t> — 43,7-46,2 МДж/кг.</a:t>
            </a:r>
          </a:p>
          <a:p>
            <a:r>
              <a:rPr lang="ru-RU" sz="2000" dirty="0" err="1" smtClean="0"/>
              <a:t>Найважливіше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рідкого</a:t>
            </a:r>
            <a:r>
              <a:rPr lang="ru-RU" sz="2000" dirty="0" smtClean="0"/>
              <a:t> </a:t>
            </a:r>
            <a:r>
              <a:rPr lang="ru-RU" sz="2000" dirty="0" err="1" smtClean="0"/>
              <a:t>палива</a:t>
            </a:r>
            <a:r>
              <a:rPr lang="ru-RU" sz="2000" dirty="0" smtClean="0"/>
              <a:t>, </a:t>
            </a:r>
            <a:r>
              <a:rPr lang="ru-RU" sz="2000" dirty="0" err="1" smtClean="0"/>
              <a:t>мастил</a:t>
            </a:r>
            <a:r>
              <a:rPr lang="ru-RU" sz="2000" dirty="0" smtClean="0"/>
              <a:t>, </a:t>
            </a:r>
            <a:r>
              <a:rPr lang="ru-RU" sz="2000" dirty="0" err="1" smtClean="0"/>
              <a:t>сировина</a:t>
            </a:r>
            <a:r>
              <a:rPr lang="ru-RU" sz="2000" dirty="0" smtClean="0"/>
              <a:t> для </a:t>
            </a:r>
            <a:r>
              <a:rPr lang="ru-RU" sz="2000" dirty="0" err="1" smtClean="0"/>
              <a:t>синтетичних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85918" y="307181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36433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Походження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назви</a:t>
            </a:r>
            <a:endParaRPr lang="ru-RU" sz="2400" b="1" dirty="0" smtClean="0"/>
          </a:p>
          <a:p>
            <a:r>
              <a:rPr lang="ru-RU" sz="2000" dirty="0" smtClean="0"/>
              <a:t>Слово </a:t>
            </a:r>
            <a:r>
              <a:rPr lang="ru-RU" sz="2000" dirty="0" err="1" smtClean="0"/>
              <a:t>нафта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скоріш</a:t>
            </a:r>
            <a:r>
              <a:rPr lang="ru-RU" sz="2000" dirty="0" smtClean="0"/>
              <a:t> за все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 (</a:t>
            </a:r>
            <a:r>
              <a:rPr lang="en-US" sz="2000" dirty="0" err="1" smtClean="0"/>
              <a:t>naft</a:t>
            </a:r>
            <a:r>
              <a:rPr lang="en-US" sz="2000" dirty="0" smtClean="0"/>
              <a:t>). </a:t>
            </a:r>
            <a:r>
              <a:rPr lang="ru-RU" sz="2000" dirty="0" smtClean="0"/>
              <a:t>В </a:t>
            </a:r>
            <a:r>
              <a:rPr lang="ru-RU" sz="2000" dirty="0" err="1" smtClean="0"/>
              <a:t>українську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потрапило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грецьку</a:t>
            </a:r>
            <a:r>
              <a:rPr lang="ru-RU" sz="2000" dirty="0" smtClean="0"/>
              <a:t> (</a:t>
            </a:r>
            <a:r>
              <a:rPr lang="en-US" sz="2000" dirty="0" err="1" smtClean="0"/>
              <a:t>naphta</a:t>
            </a:r>
            <a:r>
              <a:rPr lang="en-US" sz="2000" dirty="0" smtClean="0"/>
              <a:t>), </a:t>
            </a:r>
            <a:r>
              <a:rPr lang="ru-RU" sz="2000" dirty="0" smtClean="0"/>
              <a:t>в </a:t>
            </a:r>
            <a:r>
              <a:rPr lang="ru-RU" sz="2000" dirty="0" err="1" smtClean="0"/>
              <a:t>російську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турецьку</a:t>
            </a:r>
            <a:r>
              <a:rPr lang="ru-RU" sz="2000" dirty="0" smtClean="0"/>
              <a:t> (</a:t>
            </a:r>
            <a:r>
              <a:rPr lang="en-US" sz="2000" dirty="0" err="1" smtClean="0"/>
              <a:t>neft</a:t>
            </a:r>
            <a:r>
              <a:rPr lang="en-US" sz="2000" dirty="0" smtClean="0"/>
              <a:t>). </a:t>
            </a:r>
            <a:r>
              <a:rPr lang="ru-RU" sz="2000" dirty="0" smtClean="0"/>
              <a:t>У </a:t>
            </a:r>
            <a:r>
              <a:rPr lang="ru-RU" sz="2000" dirty="0" err="1" smtClean="0"/>
              <a:t>походженні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en-US" sz="2000" dirty="0" err="1" smtClean="0"/>
              <a:t>naft</a:t>
            </a:r>
            <a:r>
              <a:rPr lang="en-US" sz="2000" dirty="0" smtClean="0"/>
              <a:t> </a:t>
            </a:r>
            <a:r>
              <a:rPr lang="ru-RU" sz="2000" dirty="0" err="1" smtClean="0"/>
              <a:t>вирізняють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версії</a:t>
            </a:r>
            <a:r>
              <a:rPr lang="ru-RU" sz="2000" dirty="0" smtClean="0"/>
              <a:t>: за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–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означає</a:t>
            </a:r>
            <a:r>
              <a:rPr lang="ru-RU" sz="2000" dirty="0" smtClean="0"/>
              <a:t> „</a:t>
            </a:r>
            <a:r>
              <a:rPr lang="ru-RU" sz="2000" dirty="0" err="1" smtClean="0"/>
              <a:t>вологий</a:t>
            </a:r>
            <a:r>
              <a:rPr lang="ru-RU" sz="2000" dirty="0" smtClean="0"/>
              <a:t>”(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нафта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якась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вологість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рідина</a:t>
            </a:r>
            <a:r>
              <a:rPr lang="ru-RU" sz="2000" dirty="0" smtClean="0"/>
              <a:t>), </a:t>
            </a:r>
            <a:r>
              <a:rPr lang="ru-RU" sz="2000" dirty="0" err="1" smtClean="0"/>
              <a:t>за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іншою</a:t>
            </a:r>
            <a:r>
              <a:rPr lang="ru-RU" sz="2000" dirty="0" smtClean="0"/>
              <a:t> – походить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аккадського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дієслова</a:t>
            </a:r>
            <a:r>
              <a:rPr lang="ru-RU" sz="2000" dirty="0" smtClean="0"/>
              <a:t> „</a:t>
            </a:r>
            <a:r>
              <a:rPr lang="ru-RU" sz="2000" dirty="0" err="1" smtClean="0"/>
              <a:t>вивергнути</a:t>
            </a:r>
            <a:r>
              <a:rPr lang="ru-RU" sz="2000" dirty="0" smtClean="0"/>
              <a:t>” (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,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щось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вивергнуте</a:t>
            </a:r>
            <a:r>
              <a:rPr lang="ru-RU" sz="2000" dirty="0" smtClean="0"/>
              <a:t> землею). </a:t>
            </a:r>
            <a:endParaRPr lang="ru-RU" sz="2000" dirty="0"/>
          </a:p>
        </p:txBody>
      </p:sp>
      <p:pic>
        <p:nvPicPr>
          <p:cNvPr id="28674" name="Picture 2" descr="http://image.tsn.ua/media/images2/original/Mar2009/9fc59a1193_115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52"/>
            <a:ext cx="5072050" cy="3381366"/>
          </a:xfrm>
          <a:prstGeom prst="rect">
            <a:avLst/>
          </a:prstGeom>
          <a:noFill/>
        </p:spPr>
      </p:pic>
      <p:pic>
        <p:nvPicPr>
          <p:cNvPr id="28678" name="Picture 6" descr="http://molbuk.ua/uploads/posts/2010-07/1279792559_naf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643314"/>
            <a:ext cx="500066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5725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Історія</a:t>
            </a:r>
            <a:endParaRPr lang="ru-RU" sz="2400" b="1" dirty="0" smtClean="0"/>
          </a:p>
          <a:p>
            <a:r>
              <a:rPr lang="ru-RU" sz="2000" dirty="0" err="1" smtClean="0"/>
              <a:t>Нафту</a:t>
            </a:r>
            <a:r>
              <a:rPr lang="ru-RU" sz="2000" dirty="0" smtClean="0"/>
              <a:t> почали </a:t>
            </a:r>
            <a:r>
              <a:rPr lang="ru-RU" sz="2000" dirty="0" err="1" smtClean="0"/>
              <a:t>добувати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березі</a:t>
            </a:r>
            <a:r>
              <a:rPr lang="ru-RU" sz="2000" dirty="0" smtClean="0"/>
              <a:t> </a:t>
            </a:r>
            <a:r>
              <a:rPr lang="ru-RU" sz="2000" u="sng" dirty="0" err="1" smtClean="0"/>
              <a:t>Євфрату</a:t>
            </a:r>
            <a:r>
              <a:rPr lang="ru-RU" sz="2000" dirty="0" smtClean="0"/>
              <a:t> за 6-4 тис.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нашої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ери</a:t>
            </a:r>
            <a:r>
              <a:rPr lang="ru-RU" sz="2000" dirty="0" smtClean="0"/>
              <a:t>. </a:t>
            </a:r>
            <a:r>
              <a:rPr lang="ru-RU" sz="2000" dirty="0" err="1" smtClean="0"/>
              <a:t>Застосовувалася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ліки</a:t>
            </a:r>
            <a:r>
              <a:rPr lang="ru-RU" sz="2000" dirty="0" smtClean="0"/>
              <a:t>. </a:t>
            </a:r>
            <a:r>
              <a:rPr lang="ru-RU" sz="2000" dirty="0" err="1" smtClean="0"/>
              <a:t>Стародавні</a:t>
            </a:r>
            <a:r>
              <a:rPr lang="ru-RU" sz="2000" dirty="0" smtClean="0"/>
              <a:t> </a:t>
            </a:r>
            <a:r>
              <a:rPr lang="ru-RU" sz="2000" dirty="0" err="1" smtClean="0"/>
              <a:t>єгиптяни</a:t>
            </a:r>
            <a:r>
              <a:rPr lang="ru-RU" sz="2000" dirty="0" smtClean="0"/>
              <a:t> </a:t>
            </a:r>
            <a:r>
              <a:rPr lang="ru-RU" sz="2000" dirty="0" err="1" smtClean="0"/>
              <a:t>використовували</a:t>
            </a:r>
            <a:r>
              <a:rPr lang="ru-RU" sz="2000" dirty="0" smtClean="0"/>
              <a:t> асфальт (</a:t>
            </a:r>
            <a:r>
              <a:rPr lang="ru-RU" sz="2000" dirty="0" err="1" smtClean="0"/>
              <a:t>окиснену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нафту</a:t>
            </a:r>
            <a:r>
              <a:rPr lang="ru-RU" sz="2000" dirty="0" smtClean="0"/>
              <a:t>) для </a:t>
            </a:r>
            <a:r>
              <a:rPr lang="ru-RU" sz="2000" dirty="0" err="1" smtClean="0"/>
              <a:t>бальзамування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Нафтові</a:t>
            </a:r>
            <a:r>
              <a:rPr lang="ru-RU" sz="2000" dirty="0" smtClean="0"/>
              <a:t> </a:t>
            </a:r>
            <a:r>
              <a:rPr lang="ru-RU" sz="2000" dirty="0" err="1" smtClean="0"/>
              <a:t>бітуми</a:t>
            </a:r>
            <a:r>
              <a:rPr lang="ru-RU" sz="2000" dirty="0" smtClean="0"/>
              <a:t> </a:t>
            </a:r>
            <a:r>
              <a:rPr lang="ru-RU" sz="2000" dirty="0" err="1" smtClean="0"/>
              <a:t>використовувалися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приготування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розчинів</a:t>
            </a:r>
            <a:r>
              <a:rPr lang="ru-RU" sz="2000" dirty="0" smtClean="0"/>
              <a:t>. </a:t>
            </a:r>
            <a:r>
              <a:rPr lang="ru-RU" sz="2000" dirty="0" err="1" smtClean="0"/>
              <a:t>Нафта</a:t>
            </a:r>
            <a:r>
              <a:rPr lang="ru-RU" sz="2000" dirty="0" smtClean="0"/>
              <a:t> входила до складу «</a:t>
            </a:r>
            <a:r>
              <a:rPr lang="ru-RU" sz="2000" dirty="0" err="1" smtClean="0"/>
              <a:t>грецького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вогню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7654" name="Picture 6" descr="http://www.tourprom.ru/site_media/cache/f9/0e/f90ef3d6c7d1873403df1c683c1c0c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8715436" cy="46529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0000"/>
                </a:solidFill>
                <a:latin typeface="Arial" charset="0"/>
              </a:rPr>
              <a:t>Походження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 charset="0"/>
              </a:rPr>
              <a:t>нафти</a:t>
            </a:r>
            <a:endParaRPr lang="ru-RU" sz="2400" b="1" dirty="0" smtClean="0">
              <a:solidFill>
                <a:srgbClr val="000000"/>
              </a:solidFill>
              <a:latin typeface="Arial" charset="0"/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Проблема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походження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нафти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формування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її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родовищ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має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велике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практичне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значення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, тому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що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її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вирішення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дозволить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обґрунтовано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підходити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до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пошуку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розвідки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нафтових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родовищ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оцінювання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їх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запасів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,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однак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зараз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серед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геологів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хіміків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є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прихильники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як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гіпотез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неорганічного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, так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гіпотез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органічного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походження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нафти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.</a:t>
            </a:r>
            <a:endParaRPr lang="ru-RU" sz="2000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Походження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нафти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газу —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одне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з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найскладніших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дискусійних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питань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в </a:t>
            </a:r>
            <a:r>
              <a:rPr lang="ru-RU" sz="2000" dirty="0" err="1" smtClean="0">
                <a:latin typeface="Arial" charset="0"/>
                <a:cs typeface="Arial" charset="0"/>
              </a:rPr>
              <a:t>геології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.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Ця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проблема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виникла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ще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у</a:t>
            </a:r>
            <a:r>
              <a:rPr lang="ru-RU" sz="2000" dirty="0" smtClean="0">
                <a:latin typeface="Arial" charset="0"/>
                <a:cs typeface="Arial" charset="0"/>
              </a:rPr>
              <a:t> XVI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ст.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продовжує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залишаться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дискусійною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дотепер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.</a:t>
            </a:r>
            <a:endParaRPr lang="ru-RU" sz="2000" dirty="0" smtClean="0">
              <a:latin typeface="Arial" charset="0"/>
            </a:endParaRPr>
          </a:p>
        </p:txBody>
      </p:sp>
      <p:pic>
        <p:nvPicPr>
          <p:cNvPr id="4" name="Picture 4" descr="http://1.bp.blogspot.com/-C8QXTLCMcxw/Ufeqeq3DUUI/AAAAAAAAAC0/ApRfxhLZ7Yg/s1600/P725024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52667"/>
            <a:ext cx="5357850" cy="3462481"/>
          </a:xfrm>
          <a:prstGeom prst="rect">
            <a:avLst/>
          </a:prstGeom>
          <a:noFill/>
        </p:spPr>
      </p:pic>
      <p:pic>
        <p:nvPicPr>
          <p:cNvPr id="5" name="Picture 2" descr="http://proxy10.media.online.ua/photo/r3-d3002159191/520454_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67911"/>
            <a:ext cx="3306227" cy="38472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500694" y="0"/>
            <a:ext cx="3643306" cy="63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charset="0"/>
              </a:rPr>
              <a:t>Нафтова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charset="0"/>
              </a:rPr>
              <a:t>геологія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Площа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нафтоносності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 —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площа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поширення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продуктивних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нафтонасичени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х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 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колекторів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 у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межах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загальної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площі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 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покладу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.</a:t>
            </a:r>
            <a:endParaRPr kumimoji="0" lang="de-DE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Поклад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нафти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і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газу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 —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природне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локальне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одиничне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скупчення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нафти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і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газу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в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одному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або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декількох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сполучених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між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собою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пластах-колекторах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.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Межу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між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суміжними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покладами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(в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одному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і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тому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ж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пласті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чи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резервуарі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)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проводять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по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зміні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фазового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стану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і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фізико-хімічних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властивостей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 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вуглеводнів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.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Поклад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є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частиною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родовища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.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Він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є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елементом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нафтогазогеологічного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районування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територій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charset="0"/>
              </a:rPr>
              <a:t>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8434" name="Picture 2" descr="Erdöl Bohrtur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143536" cy="3500462"/>
          </a:xfrm>
          <a:prstGeom prst="rect">
            <a:avLst/>
          </a:prstGeom>
          <a:noFill/>
        </p:spPr>
      </p:pic>
      <p:pic>
        <p:nvPicPr>
          <p:cNvPr id="18435" name="Picture 3" descr="http://bits.wikimedia.org/static-1.22wmf22/skins/common/images/magnify-clip.png">
            <a:hlinkClick r:id="rId2" tooltip="Збільшит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-46038"/>
            <a:ext cx="142875" cy="104776"/>
          </a:xfrm>
          <a:prstGeom prst="rect">
            <a:avLst/>
          </a:prstGeom>
          <a:noFill/>
        </p:spPr>
      </p:pic>
      <p:pic>
        <p:nvPicPr>
          <p:cNvPr id="23554" name="Picture 2" descr="http://k.img.com.ua/img/forall/a/16071/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86190"/>
            <a:ext cx="514353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thumb/c/c2/Oil_producing_countries_map.png/450px-Oil_producing_countries_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  <p:pic>
        <p:nvPicPr>
          <p:cNvPr id="17411" name="Picture 3" descr="http://bits.wikimedia.org/static-1.22wmf22/skins/common/images/magnify-clip.png">
            <a:hlinkClick r:id="rId2" tooltip="Збільшит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575" y="288925"/>
            <a:ext cx="142875" cy="104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252525"/>
                </a:solidFill>
                <a:cs typeface="Arial" charset="0"/>
              </a:rPr>
              <a:t>Країни-продуценти</a:t>
            </a:r>
            <a:r>
              <a:rPr lang="ru-RU" sz="2400" b="1" dirty="0" smtClean="0">
                <a:solidFill>
                  <a:srgbClr val="252525"/>
                </a:solidFill>
                <a:cs typeface="Arial" charset="0"/>
              </a:rPr>
              <a:t> </a:t>
            </a:r>
            <a:r>
              <a:rPr lang="ru-RU" sz="2400" b="1" dirty="0" err="1" smtClean="0">
                <a:solidFill>
                  <a:srgbClr val="252525"/>
                </a:solidFill>
                <a:cs typeface="Arial" charset="0"/>
              </a:rPr>
              <a:t>нафти</a:t>
            </a:r>
            <a:endParaRPr lang="ru-RU" sz="2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67"/>
            <a:ext cx="9144000" cy="314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родовищ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розсереджена</a:t>
            </a:r>
            <a:r>
              <a:rPr lang="ru-RU" sz="2000" dirty="0" smtClean="0"/>
              <a:t> по семи </a:t>
            </a:r>
            <a:r>
              <a:rPr lang="ru-RU" sz="2000" dirty="0" err="1" smtClean="0"/>
              <a:t>регіонах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приурочена до </a:t>
            </a:r>
            <a:r>
              <a:rPr lang="ru-RU" sz="2000" dirty="0" err="1" smtClean="0"/>
              <a:t>внутрішньоматерикових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депресій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материків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1) </a:t>
            </a:r>
            <a:r>
              <a:rPr lang="ru-RU" sz="2000" dirty="0" err="1" smtClean="0"/>
              <a:t>Перська</a:t>
            </a:r>
            <a:r>
              <a:rPr lang="ru-RU" sz="2000" dirty="0" smtClean="0"/>
              <a:t> затока — </a:t>
            </a:r>
            <a:r>
              <a:rPr lang="ru-RU" sz="2000" dirty="0" err="1" smtClean="0"/>
              <a:t>Північна</a:t>
            </a:r>
            <a:r>
              <a:rPr lang="ru-RU" sz="2000" dirty="0" smtClean="0"/>
              <a:t> Африка;</a:t>
            </a:r>
          </a:p>
          <a:p>
            <a:r>
              <a:rPr lang="ru-RU" sz="2000" dirty="0" smtClean="0"/>
              <a:t>2) </a:t>
            </a:r>
            <a:r>
              <a:rPr lang="ru-RU" sz="2000" dirty="0" err="1" smtClean="0"/>
              <a:t>Мексиканська</a:t>
            </a:r>
            <a:r>
              <a:rPr lang="ru-RU" sz="2000" dirty="0" smtClean="0"/>
              <a:t> затока — </a:t>
            </a:r>
            <a:r>
              <a:rPr lang="ru-RU" sz="2000" dirty="0" err="1" smtClean="0"/>
              <a:t>Карибське</a:t>
            </a:r>
            <a:r>
              <a:rPr lang="ru-RU" sz="2000" dirty="0" smtClean="0"/>
              <a:t> море (</a:t>
            </a:r>
            <a:r>
              <a:rPr lang="ru-RU" sz="2000" dirty="0" err="1" smtClean="0"/>
              <a:t>включаючи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прибережні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райони</a:t>
            </a:r>
            <a:r>
              <a:rPr lang="ru-RU" sz="2000" dirty="0" smtClean="0"/>
              <a:t> Мексики, США, </a:t>
            </a:r>
            <a:r>
              <a:rPr lang="ru-RU" sz="2000" dirty="0" err="1" smtClean="0"/>
              <a:t>Колумбії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Венесуели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о. </a:t>
            </a:r>
            <a:r>
              <a:rPr lang="ru-RU" sz="2000" dirty="0" err="1" smtClean="0"/>
              <a:t>Тринідад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3) </a:t>
            </a:r>
            <a:r>
              <a:rPr lang="ru-RU" sz="2000" dirty="0" err="1" smtClean="0"/>
              <a:t>острови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Малайського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архіпелагу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Нова </a:t>
            </a:r>
            <a:r>
              <a:rPr lang="ru-RU" sz="2000" dirty="0" err="1" smtClean="0"/>
              <a:t>Гвінея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4) </a:t>
            </a:r>
            <a:r>
              <a:rPr lang="ru-RU" sz="2000" dirty="0" err="1" smtClean="0"/>
              <a:t>Західний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Сибір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5) </a:t>
            </a:r>
            <a:r>
              <a:rPr lang="ru-RU" sz="2000" dirty="0" err="1" smtClean="0"/>
              <a:t>Північна</a:t>
            </a:r>
            <a:r>
              <a:rPr lang="ru-RU" sz="2000" dirty="0" smtClean="0"/>
              <a:t> Аляска;</a:t>
            </a:r>
          </a:p>
          <a:p>
            <a:r>
              <a:rPr lang="ru-RU" sz="2000" dirty="0" smtClean="0"/>
              <a:t>6) </a:t>
            </a:r>
            <a:r>
              <a:rPr lang="ru-RU" sz="2000" dirty="0" err="1" smtClean="0"/>
              <a:t>Північне</a:t>
            </a:r>
            <a:r>
              <a:rPr lang="ru-RU" sz="2000" dirty="0" smtClean="0"/>
              <a:t> море (</a:t>
            </a:r>
            <a:r>
              <a:rPr lang="ru-RU" sz="2000" dirty="0" err="1" smtClean="0"/>
              <a:t>головним</a:t>
            </a:r>
            <a:r>
              <a:rPr lang="ru-RU" sz="2000" dirty="0" smtClean="0"/>
              <a:t> чином </a:t>
            </a:r>
            <a:r>
              <a:rPr lang="ru-RU" sz="2000" dirty="0" err="1" smtClean="0"/>
              <a:t>норвезький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британський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сектори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7) о. </a:t>
            </a:r>
            <a:r>
              <a:rPr lang="ru-RU" sz="2000" dirty="0" err="1" smtClean="0"/>
              <a:t>Сахалін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прилеглими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ділянками</a:t>
            </a:r>
            <a:r>
              <a:rPr lang="ru-RU" sz="2000" dirty="0" smtClean="0"/>
              <a:t> шельфу.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355</Words>
  <PresentationFormat>Экран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«Нафта-рідке паливо»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Нафта-рідке паливо</dc:title>
  <cp:lastModifiedBy>Hakker</cp:lastModifiedBy>
  <cp:revision>48</cp:revision>
  <dcterms:modified xsi:type="dcterms:W3CDTF">2013-11-05T21:49:18Z</dcterms:modified>
</cp:coreProperties>
</file>