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  <p:sldMasterId id="2147483864" r:id="rId17"/>
    <p:sldMasterId id="2147483876" r:id="rId18"/>
  </p:sldMasterIdLst>
  <p:sldIdLst>
    <p:sldId id="256" r:id="rId19"/>
    <p:sldId id="257" r:id="rId20"/>
    <p:sldId id="269" r:id="rId21"/>
    <p:sldId id="268" r:id="rId22"/>
    <p:sldId id="270" r:id="rId23"/>
    <p:sldId id="271" r:id="rId24"/>
    <p:sldId id="266" r:id="rId25"/>
    <p:sldId id="263" r:id="rId26"/>
    <p:sldId id="265" r:id="rId27"/>
    <p:sldId id="262" r:id="rId28"/>
    <p:sldId id="264" r:id="rId29"/>
    <p:sldId id="26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8B5723-66E2-4379-BF96-D783CB47FBC5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442F1-9051-4633-AAE2-3A7BC4E68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8B5723-66E2-4379-BF96-D783CB47FBC5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442F1-9051-4633-AAE2-3A7BC4E68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22A3E-95F2-4472-A9F1-28A6D9638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BE16E-3D0C-4745-BC55-3E3C4BDF3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E7CAF-48FF-49DF-84C5-4698D7763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9B6E6-432E-467C-8CDF-49362F127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62D83-DACB-470A-8B98-38A9769A1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47048-16D0-419F-AE71-503B53BC2D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80F1F-EA02-4BCE-9665-3A348F95B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82F9F-F533-4F1E-A5B3-82457BF7C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FD787-8BCA-468C-8815-F17177086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578B3-1E19-424C-B3DF-F20ACDD34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8B5723-66E2-4379-BF96-D783CB47FBC5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442F1-9051-4633-AAE2-3A7BC4E68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03474-C2BE-46F6-8017-E1159C58B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4CA1D-B904-4C35-B574-78ABAC713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9B643-89F3-42D2-B1C8-78DBE16A3A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8165C-539E-4071-B053-F786084DDB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013CE-64F2-4EBD-8593-5A07801B3D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0929B-6934-4EED-99AD-943292C1C1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C397B-FF49-4B66-B1C7-632E4B324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04EB4-5251-4C6B-8D15-23438E883E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D65AC-34E6-4480-9C9F-0606EE5202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8A7D1-421D-4B70-A9B8-0111DDD275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41EFB-1944-4C65-BE34-D41603C210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4C8C5-E7F4-46B4-A3FE-8D8EC39074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BAF1A-4152-4611-8920-6CB95A5AEC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BC904-8A5A-491A-AE50-106B56F5F9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F93BF-D716-4A13-B274-FE9109F6C4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0D82B-372A-4553-A7CF-BEA197C35F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32647-4BA0-4C38-9ACB-085F63385F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F950F-C20B-4380-831D-DE17784000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48397-B9F3-4BF0-ADFF-5CB5187AF4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C0398-324A-4FC0-9225-6C5E422C0A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57C61-7CD1-484A-80EF-FA8555FE4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A22F9-B6F6-43B0-B039-2952DAA6BF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C64FF-DD35-4DA8-907C-7E9FA0B266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174D7-DADC-4ECA-A403-ABA6994972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F1B7F-EE06-494C-B11D-7460AFAF5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907E7-3288-4F07-83A0-9C14A03FE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BAE98-F8D2-4948-9195-326D996AA1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60622-74C7-4C73-A44A-6D124BA3D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CAFE0-5CB4-47BC-ACD9-D301E126AE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3A739-8B64-4C44-AB9C-5D0CF3401E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FE172-AC3A-44A8-BB42-540D130102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B7016-3E01-4811-A769-D91C2A198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0B2C5-6DDA-4D53-B88D-FF9FAC0558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D15F9-379F-45F7-BE3C-A0B7561E2A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61D5D-240B-45D4-8FB0-DFF9A94882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2967B-975A-43B8-A230-83E5D0F197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6F66E-A9DC-401A-A1B9-488EE15187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FB92E-228C-4704-8654-DF34DDDC93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AEDE4-63A5-440A-81CC-1BF37544B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E2424-97D8-4648-A3B2-612AD9FFC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F3D7B-1652-4FF9-9672-42C8E4E6A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74135-DB8B-4932-9C70-5D04CEDF94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25083-E569-47A6-93BC-20A9F3617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9AB9B-AE5B-407D-8F7F-2918130977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2CF23-3002-49FA-A9AD-3214FEE46C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2D83A-1857-4885-B4EF-3AA0291EF8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0E2CB-0FE5-4B97-AE95-571C7D3E0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66559-5FED-462D-9546-E86AB038C9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CA2A0-FCB5-47EA-8C03-08F01D13E7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319A3-9074-47F5-A6AA-9EB55DC4D6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BD15E-DF3F-4D72-A830-EA62DBFCC7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5092C-B730-4161-86D3-E7F457B2DE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A2822-5714-4BAC-93FE-320A4350D3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2AD7B-BEC3-43B3-8AB4-D5F1C464A3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97E9A-D283-46A9-893D-43D8DF1AC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EB887-6942-4624-A5C1-3DC5B07331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F1E32-9DD1-4898-A9F0-BDF0CBB8DE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9E175-56F6-443B-B3E6-4F3C5AB43D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380B5-4C4B-49A7-BF51-5616BE3DB5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7E6DB-6F22-4E77-ABA7-A67B27DB20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1173-AF25-46E5-BF10-3AF1C6CC02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F594F-FC0B-407F-BBFF-5A5E8AE4DF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02E75-2303-4765-949A-251E460A3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7A90E-5C91-41DB-A84E-944820FF70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28BCB-3227-41B8-94FD-5E5723425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C8197-ACFE-4882-ABE2-59807A960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6EB7C-8464-44C9-95FE-7C48E0B2CC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98011-9FE8-4786-A0DC-55507DF4A2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2C55A-3806-4991-AC9B-6A081EC243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7A255-2CF5-4EBB-B714-D62E521B9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632F9-84ED-451B-997F-1739A07ECF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A52C8-9EAF-4F7A-A5D5-7D2536FFCF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D9FA9-3A9C-4678-B8ED-043E52FEF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E28E4-A04B-441C-8339-7F7F8F7552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E0BF4-14F4-42C8-8828-534F81E443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4BA2-DD5B-4C9C-94FB-CE074D6158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882E2-5B05-4A5C-9887-1DE40F8DF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B616B-5B7E-47A5-8658-DE926BC387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F9EF-53F2-4CE3-A293-B368CBCBA4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C93AB-7A13-4461-BA1E-130C82FDEA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A1AB6-5BF9-48B4-9611-0A99F7682C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67616-673B-42B9-8043-F66AD7A8B9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D917D-9A60-4C1B-ADC8-D33FF9703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0046D-55B5-4A4A-8A68-46A16C7425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6290D-5364-4D51-A161-1A19BF355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3606D-FB7D-46F8-AC65-6AEB4774ED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E727D-A46C-4305-A8F0-D01050E39E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5B3A0-E53B-4EE2-9BDD-4ECA15442A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BF9B8-46CF-435A-AC4D-DD75115595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B692B-3238-4F4F-8047-0D3EC65DC5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B749F-3907-4CA7-9EA3-BD3F4D8F30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BA142-0FC5-40E4-A020-4292F38EC9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C3B5C-A521-470A-A38A-6FA48249C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9FA88-CCF4-4398-AC97-6C7562E05D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78808-0CAB-4560-93CB-3EBDB2F7ED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32671-591C-4022-883F-942D3C332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C226B-1852-467C-87F8-4158A306D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8B5723-66E2-4379-BF96-D783CB47FBC5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442F1-9051-4633-AAE2-3A7BC4E68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AC4AC-D33C-46C0-B314-328AF173D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4F14B-DB7B-46DA-AE83-0D85145AC0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692B6-BD44-4871-9CD0-426E776BC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EA2CB-0B81-4BA6-92D5-9A606FE118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8EFF3-BEAE-49B5-939C-98D7C1C63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7489E-BCA7-4191-9120-760EE08D32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AB978-CC23-4CEF-9E9F-9BDDE99F33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609E3-834A-40EF-895D-87FD0F26C9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6A462-6241-4A11-A46E-E344C51CA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261FE-05F1-4103-BD38-D0DB8DEE91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8B5723-66E2-4379-BF96-D783CB47FBC5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442F1-9051-4633-AAE2-3A7BC4E68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76D4D-E028-492A-8EA5-6663ECB402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0EF06-825C-4406-A85D-9F27A811F4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B75D4-E73E-45DF-97EC-33202F1DC4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A79BB-6C1C-421D-844B-EB698AE32E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683EF-B316-4386-ABC4-0C887B2B9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36680-992E-4761-A7D2-AE39AABB2E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D0732-E7D2-482A-9A30-00CFD689B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B6395-8578-49A7-ACB5-07B3B1E574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B1D21-8358-43DB-8C3A-2F041EEBA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080E3-4476-4F1B-AE92-B2C8BDE2EA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8B5723-66E2-4379-BF96-D783CB47FBC5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442F1-9051-4633-AAE2-3A7BC4E68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7E0D7-E4AA-4566-8A3F-F120FF9C5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6FD65-EA8C-48A5-ACA8-90AF0DD859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9D91E-DF0E-4A3E-B790-BFFA90D47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876E6-7769-47EB-B426-6B76F24B3E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01CE4-59DA-4A1D-BB29-E2289B59DC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6838D-16FB-4CE3-B65E-8116F07CAE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DF14A-47F3-4505-90B3-2C8E97AFC8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6528D-42B4-4D42-9F3B-84572FE41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AA014-85EF-4F0B-88CD-D6035D9E37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E62A7-C4B2-4D26-8E68-6E1483DA96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8B5723-66E2-4379-BF96-D783CB47FBC5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442F1-9051-4633-AAE2-3A7BC4E68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9782F-ABEF-4790-B09C-3D224E1AD5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3F6DF-AEFB-4565-AEA2-4721F1E8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D7284-5975-4413-B8D8-E11CF7DD5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6676F-7B76-4485-BFD3-1C01349D0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7160B-74CC-4F35-B2D7-807D00612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4C7F-8B1D-474E-8BDE-80506668E0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4491F-FB99-47A8-8084-FB84A7554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7B3E6-A651-4C59-9AC4-1B840E2940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0BBFE-E719-4F01-BC1B-D9FFE2E897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373B0-4EBF-4398-97E8-321D9C42EF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8B5723-66E2-4379-BF96-D783CB47FBC5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442F1-9051-4633-AAE2-3A7BC4E68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A632C-90D9-4385-AF42-CCB65D3FA8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B1669-4146-4AFA-89D0-2C58516FF6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BDD01-B596-4362-A052-37085618D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E01AC-CDF0-48A2-9DF8-A21BDE6E1B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F2D78-8597-45A2-B219-BB94DDC0E0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445A3-15F5-4EB9-91BD-A08A23C643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3CACA-CECE-4E5E-8597-56348B7F08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22A3E-95F2-4472-A9F1-28A6D96387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BE16E-3D0C-4745-BC55-3E3C4BDF3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E7CAF-48FF-49DF-84C5-4698D77630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8B5723-66E2-4379-BF96-D783CB47FBC5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442F1-9051-4633-AAE2-3A7BC4E68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9B6E6-432E-467C-8CDF-49362F1278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62D83-DACB-470A-8B98-38A9769A16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47048-16D0-419F-AE71-503B53BC2D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80F1F-EA02-4BCE-9665-3A348F95B0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82F9F-F533-4F1E-A5B3-82457BF7C8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FD787-8BCA-468C-8815-F171770860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578B3-1E19-424C-B3DF-F20ACDD342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03474-C2BE-46F6-8017-E1159C58BE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13514-B57E-4B29-97E8-B508F55E7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5E05E-E1B2-4E10-B543-F51097182F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8B5723-66E2-4379-BF96-D783CB47FBC5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442F1-9051-4633-AAE2-3A7BC4E68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DD6BB-3A3E-4B78-A49A-B2E5F34AF4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9AFAD-588C-48C8-8C1F-1C9EDA802A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A72F3-A69D-4BD9-B7F1-4F7D369DEA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3F935-7956-4A09-B5BB-1E4EC0769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DC298-0428-4D21-8413-399F8040EF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1C481-1B8A-4F61-9865-DE9B3F342E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3EFAF-8E5D-4B9E-B470-B85796863F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F12D0-7C00-4CB2-A8C7-0675BA6AC6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3B08E-2C6B-4819-A3DA-CE0DD15BCB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73609-CEB3-4CF4-81E3-A682530BBF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8B5723-66E2-4379-BF96-D783CB47FBC5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442F1-9051-4633-AAE2-3A7BC4E68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2B5B0-8925-4543-AC85-F4DEAFF8DA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18A17-E53D-4012-8BFE-252F4DFEDD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CD45-0402-43A9-A40D-A9BDD59DA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7CF94-A2A8-482A-A1B1-71EE2BC73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F9870-B28D-4F63-A557-94FCBF3F4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D345C-1C35-45BE-B2DE-723E2CAEC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2B9E2-992F-441C-8103-868F10888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F5771-B734-4985-B9A8-7DFFDC50BB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BE588-6E6C-47D0-8E75-C894192FE5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26CC2-97D4-4E88-8C9C-535C242424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48B5723-66E2-4379-BF96-D783CB47FBC5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A442F1-9051-4633-AAE2-3A7BC4E68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48B5723-66E2-4379-BF96-D783CB47FBC5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A442F1-9051-4633-AAE2-3A7BC4E68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630676-F334-42AB-BB4F-21D8717481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10117E-FF8B-4151-A76D-565DF6EB51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4D53D8-A77E-4EEA-A0C8-218186170C5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D953C2-2788-4AAF-8FBA-224F020307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271BA1-7945-4C8E-B04A-0C6A2895C4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657C55-1605-424A-9023-C87F17B76C8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E48064-1B29-4A52-8CBE-93D1993FC3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CC4B35-095B-434A-A556-11874250A0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A212B3-0072-402D-8BF7-41175647A22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C3EFDC-B5F8-4AA3-9403-DC3A81C3BA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0FC44E-CB9C-4832-80A0-8B9278F85E8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0BE333-2BB7-434F-9528-9BB6B5D1F0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7A12A9-9C0D-4E9C-ACA3-F94B464003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A79F87-F36E-430D-A0E6-70B3122CC39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115907-920E-4A8B-A2BB-5219028617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66CF5D-F90F-4EE1-B225-4B2994142A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college.ru/biology/course/content/javagifs/08010208.gi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458200" cy="1944216"/>
          </a:xfrm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Целлюлоза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Целлюлоза древесины 50 % даёт бумагу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sou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532859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5024"/>
            <a:ext cx="4438650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5"/>
            <a:ext cx="8686800" cy="29523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Тринитроцеллюлоза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(пироксилин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 используется как взрывчатое вещество и для производства бездымного пороха.</a:t>
            </a:r>
          </a:p>
          <a:p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Динитроцеллюлоза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(коллоксилин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 применяется для получения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коллодия (для создания шрамов и рубцов)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nstarch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05064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05064"/>
            <a:ext cx="2736304" cy="23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wrist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077072"/>
            <a:ext cx="2695575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Биологическая роль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33843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организме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целлюлоза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служит главным образом строительным материалом, и в обмене веществ почти не участвует.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Целлюлоза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расщепляется обычными ферментами желудочно-кишечного тракта млекопитающих (амилазой, мальтозой); при действии фермента целлюлазы, выделяемого микрофлорой кишечника травоядных животных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0e69d99f3f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437112"/>
            <a:ext cx="3238500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7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437112"/>
            <a:ext cx="259228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cistk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437112"/>
            <a:ext cx="230425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223487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  </a:t>
            </a:r>
            <a:r>
              <a:rPr lang="ru-RU" b="1" i="1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Целлюлоза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(от лат. </a:t>
            </a:r>
            <a:r>
              <a:rPr lang="la-Latn" i="1" dirty="0" smtClean="0">
                <a:latin typeface="Times New Roman" pitchFamily="18" charset="0"/>
                <a:cs typeface="Times New Roman" pitchFamily="18" charset="0"/>
              </a:rPr>
              <a:t>cellula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клетка, то же самое, что клетчатка) </a:t>
            </a:r>
            <a:r>
              <a:rPr lang="ru-RU" dirty="0" smtClean="0"/>
              <a:t>Целлюлоза </a:t>
            </a:r>
            <a:r>
              <a:rPr lang="ru-RU" b="1" dirty="0" smtClean="0"/>
              <a:t>(C </a:t>
            </a:r>
            <a:r>
              <a:rPr lang="ru-RU" b="1" baseline="-25000" dirty="0" smtClean="0"/>
              <a:t>6</a:t>
            </a:r>
            <a:r>
              <a:rPr lang="ru-RU" b="1" dirty="0" smtClean="0"/>
              <a:t> H </a:t>
            </a:r>
            <a:r>
              <a:rPr lang="ru-RU" b="1" baseline="-25000" dirty="0" smtClean="0"/>
              <a:t>10</a:t>
            </a:r>
            <a:r>
              <a:rPr lang="ru-RU" b="1" dirty="0" smtClean="0"/>
              <a:t> O </a:t>
            </a:r>
            <a:r>
              <a:rPr lang="ru-RU" b="1" baseline="-25000" dirty="0" smtClean="0"/>
              <a:t>5</a:t>
            </a:r>
            <a:r>
              <a:rPr lang="ru-RU" b="1" dirty="0" smtClean="0"/>
              <a:t> ) </a:t>
            </a:r>
            <a:r>
              <a:rPr lang="ru-RU" b="1" baseline="-25000" dirty="0" err="1" smtClean="0"/>
              <a:t>n</a:t>
            </a:r>
            <a:r>
              <a:rPr lang="ru-RU" b="1" dirty="0" smtClean="0"/>
              <a:t> –</a:t>
            </a:r>
            <a:r>
              <a:rPr lang="ru-RU" dirty="0" smtClean="0"/>
              <a:t> природный полимер, полисахарид, состоящий из остатков </a:t>
            </a:r>
            <a:r>
              <a:rPr lang="ru-RU" dirty="0" err="1" smtClean="0"/>
              <a:t>β-глюкозы</a:t>
            </a:r>
            <a:r>
              <a:rPr lang="ru-RU" dirty="0" smtClean="0"/>
              <a:t>, молекулы имеют линейное строение. В каждом остатке молекулы глюкозы содержатся три гидроксильные группы, поэтому она проявляет свойства многоатомного спирта.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CAT40KM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645024"/>
            <a:ext cx="244827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645024"/>
            <a:ext cx="531946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7"/>
            <a:ext cx="9144000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Целлюлоза представляет собой длинные нити, содержащие 300—10 000 остатков глюкозы, без боковых ответвлений. Эти нити соединены между собой множеством водородных связей, что придает целлюлозе большую механическую прочность. </a:t>
            </a:r>
          </a:p>
          <a:p>
            <a:endParaRPr lang="ru-RU" dirty="0"/>
          </a:p>
        </p:txBody>
      </p:sp>
      <p:pic>
        <p:nvPicPr>
          <p:cNvPr id="4" name="Рисунок 3" descr="http://www.college.ru/biology/course/content/javagifs/08010208.gif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7544" y="3933056"/>
            <a:ext cx="842493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35696" y="404664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Строение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Физические свойства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Волокнистое вещество</a:t>
            </a:r>
          </a:p>
          <a:p>
            <a:r>
              <a:rPr lang="ru-RU" dirty="0" smtClean="0"/>
              <a:t>Белый цвет</a:t>
            </a:r>
          </a:p>
          <a:p>
            <a:r>
              <a:rPr lang="ru-RU" dirty="0" smtClean="0"/>
              <a:t>Не растворяется в Н2О</a:t>
            </a:r>
          </a:p>
          <a:p>
            <a:r>
              <a:rPr lang="ru-RU" dirty="0" smtClean="0"/>
              <a:t>Хорошо растворяется в концентрированном растворе </a:t>
            </a:r>
            <a:r>
              <a:rPr lang="en-US" dirty="0" smtClean="0">
                <a:latin typeface="Agency FB" pitchFamily="34" charset="0"/>
              </a:rPr>
              <a:t>ZnCl2 </a:t>
            </a:r>
            <a:r>
              <a:rPr lang="uk-UA" dirty="0" smtClean="0"/>
              <a:t>и </a:t>
            </a:r>
            <a:r>
              <a:rPr lang="en-US" dirty="0" smtClean="0">
                <a:latin typeface="Agency FB" pitchFamily="34" charset="0"/>
              </a:rPr>
              <a:t>NH4Cu(OH)2</a:t>
            </a:r>
          </a:p>
          <a:p>
            <a:r>
              <a:rPr lang="ru-RU" dirty="0" smtClean="0"/>
              <a:t>гигроскопична. </a:t>
            </a:r>
            <a:endParaRPr lang="en-US" dirty="0" smtClean="0">
              <a:latin typeface="Agency FB" pitchFamily="34" charset="0"/>
            </a:endParaRPr>
          </a:p>
          <a:p>
            <a:r>
              <a:rPr lang="ru-RU" dirty="0" smtClean="0"/>
              <a:t>Обладает большой механической и химической прочностью.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Химические</a:t>
            </a:r>
            <a:r>
              <a:rPr lang="uk-UA" dirty="0" smtClean="0"/>
              <a:t> </a:t>
            </a:r>
            <a:r>
              <a:rPr lang="uk-UA" dirty="0" err="1" smtClean="0"/>
              <a:t>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9756576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i="1" u="sng" dirty="0" smtClean="0"/>
              <a:t>Химические свойства</a:t>
            </a:r>
            <a:endParaRPr lang="ru-RU" dirty="0" smtClean="0"/>
          </a:p>
          <a:p>
            <a:r>
              <a:rPr lang="ru-RU" dirty="0" smtClean="0"/>
              <a:t>1. Целлюлоза – </a:t>
            </a:r>
            <a:r>
              <a:rPr lang="ru-RU" dirty="0" err="1" smtClean="0"/>
              <a:t>полисахирид</a:t>
            </a:r>
            <a:r>
              <a:rPr lang="ru-RU" dirty="0" smtClean="0"/>
              <a:t>, подвергается </a:t>
            </a:r>
            <a:r>
              <a:rPr lang="ru-RU" dirty="0" smtClean="0">
                <a:solidFill>
                  <a:srgbClr val="FF0000"/>
                </a:solidFill>
              </a:rPr>
              <a:t>гидролизу </a:t>
            </a:r>
            <a:r>
              <a:rPr lang="ru-RU" dirty="0" smtClean="0"/>
              <a:t>с образованием глюкозы:</a:t>
            </a:r>
          </a:p>
          <a:p>
            <a:r>
              <a:rPr lang="ru-RU" dirty="0" smtClean="0"/>
              <a:t>(C</a:t>
            </a:r>
            <a:r>
              <a:rPr lang="ru-RU" baseline="-25000" dirty="0" smtClean="0"/>
              <a:t>6</a:t>
            </a:r>
            <a:r>
              <a:rPr lang="ru-RU" dirty="0" smtClean="0"/>
              <a:t>H</a:t>
            </a:r>
            <a:r>
              <a:rPr lang="ru-RU" baseline="-25000" dirty="0" smtClean="0"/>
              <a:t>10</a:t>
            </a:r>
            <a:r>
              <a:rPr lang="ru-RU" dirty="0" smtClean="0"/>
              <a:t>O</a:t>
            </a:r>
            <a:r>
              <a:rPr lang="ru-RU" baseline="-25000" dirty="0" smtClean="0"/>
              <a:t>5</a:t>
            </a:r>
            <a:r>
              <a:rPr lang="ru-RU" dirty="0" smtClean="0"/>
              <a:t>)</a:t>
            </a:r>
            <a:r>
              <a:rPr lang="ru-RU" baseline="-25000" dirty="0" err="1" smtClean="0"/>
              <a:t>n</a:t>
            </a:r>
            <a:r>
              <a:rPr lang="ru-RU" dirty="0" smtClean="0"/>
              <a:t> + nН</a:t>
            </a:r>
            <a:r>
              <a:rPr lang="ru-RU" baseline="-25000" dirty="0" smtClean="0"/>
              <a:t>2</a:t>
            </a:r>
            <a:r>
              <a:rPr lang="ru-RU" dirty="0" smtClean="0"/>
              <a:t>О → nС</a:t>
            </a:r>
            <a:r>
              <a:rPr lang="ru-RU" baseline="-25000" dirty="0" smtClean="0"/>
              <a:t>6</a:t>
            </a:r>
            <a:r>
              <a:rPr lang="ru-RU" dirty="0" smtClean="0"/>
              <a:t>Н</a:t>
            </a:r>
            <a:r>
              <a:rPr lang="ru-RU" baseline="-25000" dirty="0" smtClean="0"/>
              <a:t>12</a:t>
            </a:r>
            <a:r>
              <a:rPr lang="ru-RU" dirty="0" smtClean="0"/>
              <a:t>О</a:t>
            </a:r>
            <a:r>
              <a:rPr lang="ru-RU" baseline="-25000" dirty="0" smtClean="0"/>
              <a:t>6</a:t>
            </a:r>
            <a:endParaRPr lang="ru-RU" dirty="0" smtClean="0"/>
          </a:p>
          <a:p>
            <a:r>
              <a:rPr lang="ru-RU" dirty="0" smtClean="0"/>
              <a:t>2. Целлюлоза – многоатомный спирт, вступает в </a:t>
            </a:r>
            <a:r>
              <a:rPr lang="ru-RU" dirty="0" smtClean="0">
                <a:solidFill>
                  <a:srgbClr val="FF0000"/>
                </a:solidFill>
              </a:rPr>
              <a:t>реакции этерификации</a:t>
            </a:r>
            <a:r>
              <a:rPr lang="ru-RU" dirty="0" smtClean="0"/>
              <a:t> с образованием сложных эфиров</a:t>
            </a:r>
          </a:p>
          <a:p>
            <a:r>
              <a:rPr lang="ru-RU" dirty="0" smtClean="0"/>
              <a:t>(С</a:t>
            </a:r>
            <a:r>
              <a:rPr lang="ru-RU" baseline="-25000" dirty="0" smtClean="0"/>
              <a:t>6</a:t>
            </a:r>
            <a:r>
              <a:rPr lang="ru-RU" dirty="0" smtClean="0"/>
              <a:t>Н</a:t>
            </a:r>
            <a:r>
              <a:rPr lang="ru-RU" baseline="-25000" dirty="0" smtClean="0"/>
              <a:t>7</a:t>
            </a:r>
            <a:r>
              <a:rPr lang="ru-RU" dirty="0" smtClean="0"/>
              <a:t>О</a:t>
            </a:r>
            <a:r>
              <a:rPr lang="ru-RU" baseline="-25000" dirty="0" smtClean="0"/>
              <a:t>2</a:t>
            </a:r>
            <a:r>
              <a:rPr lang="ru-RU" dirty="0" smtClean="0"/>
              <a:t>(ОН)</a:t>
            </a:r>
            <a:r>
              <a:rPr lang="ru-RU" baseline="-25000" dirty="0" smtClean="0"/>
              <a:t>3</a:t>
            </a:r>
            <a:r>
              <a:rPr lang="ru-RU" dirty="0" smtClean="0"/>
              <a:t>)</a:t>
            </a:r>
            <a:r>
              <a:rPr lang="ru-RU" baseline="-25000" dirty="0" err="1" smtClean="0"/>
              <a:t>n</a:t>
            </a:r>
            <a:r>
              <a:rPr lang="ru-RU" dirty="0" smtClean="0"/>
              <a:t> + 3nCH</a:t>
            </a:r>
            <a:r>
              <a:rPr lang="ru-RU" baseline="-25000" dirty="0" smtClean="0"/>
              <a:t>3</a:t>
            </a:r>
            <a:r>
              <a:rPr lang="ru-RU" dirty="0" smtClean="0"/>
              <a:t>COOH → 3nH</a:t>
            </a:r>
            <a:r>
              <a:rPr lang="ru-RU" baseline="-25000" dirty="0" smtClean="0"/>
              <a:t>2</a:t>
            </a:r>
            <a:r>
              <a:rPr lang="ru-RU" dirty="0" smtClean="0"/>
              <a:t>O + (С</a:t>
            </a:r>
            <a:r>
              <a:rPr lang="ru-RU" baseline="-25000" dirty="0" smtClean="0"/>
              <a:t>6</a:t>
            </a:r>
            <a:r>
              <a:rPr lang="ru-RU" dirty="0" smtClean="0"/>
              <a:t>Н</a:t>
            </a:r>
            <a:r>
              <a:rPr lang="ru-RU" baseline="-25000" dirty="0" smtClean="0"/>
              <a:t>7</a:t>
            </a:r>
            <a:r>
              <a:rPr lang="ru-RU" dirty="0" smtClean="0"/>
              <a:t>О</a:t>
            </a:r>
            <a:r>
              <a:rPr lang="ru-RU" baseline="-25000" dirty="0" smtClean="0"/>
              <a:t>2</a:t>
            </a:r>
            <a:r>
              <a:rPr lang="ru-RU" dirty="0" smtClean="0"/>
              <a:t>(ОCOCH</a:t>
            </a:r>
            <a:r>
              <a:rPr lang="ru-RU" baseline="-25000" dirty="0" smtClean="0"/>
              <a:t>3</a:t>
            </a:r>
            <a:r>
              <a:rPr lang="ru-RU" dirty="0" smtClean="0"/>
              <a:t>)</a:t>
            </a:r>
            <a:r>
              <a:rPr lang="ru-RU" baseline="-25000" dirty="0" smtClean="0"/>
              <a:t>3</a:t>
            </a:r>
            <a:r>
              <a:rPr lang="ru-RU" dirty="0" smtClean="0"/>
              <a:t>)</a:t>
            </a:r>
            <a:r>
              <a:rPr lang="ru-RU" baseline="-25000" dirty="0" err="1" smtClean="0"/>
              <a:t>n</a:t>
            </a:r>
            <a:endParaRPr lang="ru-RU" dirty="0" smtClean="0"/>
          </a:p>
          <a:p>
            <a:r>
              <a:rPr lang="ru-RU" dirty="0" smtClean="0"/>
              <a:t>                                                                        </a:t>
            </a:r>
            <a:r>
              <a:rPr lang="ru-RU" dirty="0" smtClean="0"/>
              <a:t>триацетат </a:t>
            </a:r>
            <a:r>
              <a:rPr lang="ru-RU" dirty="0" smtClean="0"/>
              <a:t>целлюлозы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Ацетаты </a:t>
            </a:r>
            <a:r>
              <a:rPr lang="ru-RU" dirty="0" smtClean="0">
                <a:solidFill>
                  <a:srgbClr val="FF0000"/>
                </a:solidFill>
              </a:rPr>
              <a:t>целлюлозы </a:t>
            </a:r>
            <a:r>
              <a:rPr lang="ru-RU" dirty="0" smtClean="0"/>
              <a:t>– искусственные полимеры,  применяются в производстве   ацетатного шёлка, плёнки (киноплёнки), лаков.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Получение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Образуется в растениях, как и другие углеводы, в процессе фотосинтеза. </a:t>
            </a:r>
          </a:p>
          <a:p>
            <a:r>
              <a:rPr lang="ru-RU" sz="2400" dirty="0" smtClean="0"/>
              <a:t>50% целлюлозы выделяют из древесины,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Почти чистой клетчаткой является хлопок, который идёт на изготовление ткани: в хлопковом волокне содержится до 99,5 % целлюлозы </a:t>
            </a:r>
            <a:r>
              <a:rPr lang="ru-RU" sz="2400" dirty="0" smtClean="0"/>
              <a:t> </a:t>
            </a:r>
          </a:p>
        </p:txBody>
      </p:sp>
      <p:pic>
        <p:nvPicPr>
          <p:cNvPr id="4" name="Picture 6" descr="хлоп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789040"/>
            <a:ext cx="3168352" cy="2769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10598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05064"/>
            <a:ext cx="3600400" cy="262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79663" y="304800"/>
            <a:ext cx="6764337" cy="917575"/>
          </a:xfrm>
          <a:solidFill>
            <a:schemeClr val="accent1"/>
          </a:solidFill>
        </p:spPr>
        <p:txBody>
          <a:bodyPr anchor="b"/>
          <a:lstStyle/>
          <a:p>
            <a:pPr algn="ctr" eaLnBrk="1" hangingPunct="1"/>
            <a:r>
              <a:rPr lang="ru-RU" sz="2800" b="1" smtClean="0">
                <a:solidFill>
                  <a:srgbClr val="9A3D01"/>
                </a:solidFill>
              </a:rPr>
              <a:t>ЦЕЛЛЮЛОЗА. НАХОЖДЕНИЕ В ПРИРОДЕ</a:t>
            </a:r>
          </a:p>
        </p:txBody>
      </p:sp>
      <p:pic>
        <p:nvPicPr>
          <p:cNvPr id="23555" name="Picture 5" descr="800px-Cotton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0480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32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33210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l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295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soloma_fu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8100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 descr="0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7338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3505200" y="2209800"/>
            <a:ext cx="3352800" cy="915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Волокна хлопка, льна, конопли – почти чистая целлюлоза</a:t>
            </a:r>
          </a:p>
        </p:txBody>
      </p:sp>
      <p:sp>
        <p:nvSpPr>
          <p:cNvPr id="23561" name="Text Box 13"/>
          <p:cNvSpPr txBox="1">
            <a:spLocks noChangeArrowheads="1"/>
          </p:cNvSpPr>
          <p:nvPr/>
        </p:nvSpPr>
        <p:spPr bwMode="auto">
          <a:xfrm>
            <a:off x="381000" y="5943600"/>
            <a:ext cx="32766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Древесина содержит </a:t>
            </a:r>
            <a:r>
              <a:rPr lang="ru-RU" b="1"/>
              <a:t>50%</a:t>
            </a:r>
            <a:r>
              <a:rPr lang="ru-RU"/>
              <a:t> целлюлозы</a:t>
            </a:r>
          </a:p>
        </p:txBody>
      </p:sp>
      <p:sp>
        <p:nvSpPr>
          <p:cNvPr id="23562" name="Text Box 14"/>
          <p:cNvSpPr txBox="1">
            <a:spLocks noChangeArrowheads="1"/>
          </p:cNvSpPr>
          <p:nvPr/>
        </p:nvSpPr>
        <p:spPr bwMode="auto">
          <a:xfrm>
            <a:off x="7086600" y="3276600"/>
            <a:ext cx="16764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Лен</a:t>
            </a:r>
          </a:p>
        </p:txBody>
      </p:sp>
      <p:sp>
        <p:nvSpPr>
          <p:cNvPr id="23563" name="Text Box 15"/>
          <p:cNvSpPr txBox="1">
            <a:spLocks noChangeArrowheads="1"/>
          </p:cNvSpPr>
          <p:nvPr/>
        </p:nvSpPr>
        <p:spPr bwMode="auto">
          <a:xfrm>
            <a:off x="7162800" y="5943600"/>
            <a:ext cx="17526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Конопля</a:t>
            </a:r>
          </a:p>
        </p:txBody>
      </p:sp>
      <p:sp>
        <p:nvSpPr>
          <p:cNvPr id="23564" name="Text Box 16"/>
          <p:cNvSpPr txBox="1">
            <a:spLocks noChangeArrowheads="1"/>
          </p:cNvSpPr>
          <p:nvPr/>
        </p:nvSpPr>
        <p:spPr bwMode="auto">
          <a:xfrm>
            <a:off x="3962400" y="5943600"/>
            <a:ext cx="28194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 Солома содержит </a:t>
            </a:r>
            <a:r>
              <a:rPr lang="ru-RU" b="1"/>
              <a:t>30%</a:t>
            </a:r>
            <a:r>
              <a:rPr lang="ru-RU"/>
              <a:t> целлюлозы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Применение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686800" cy="4525963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ацетилцеллюлозы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получают ацетатный шёлк</a:t>
            </a:r>
            <a:endParaRPr lang="ru-RU" dirty="0"/>
          </a:p>
        </p:txBody>
      </p:sp>
      <p:pic>
        <p:nvPicPr>
          <p:cNvPr id="4" name="Picture 5" descr="textil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3371850" cy="252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4248150" cy="250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077072"/>
            <a:ext cx="417646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23528" y="1340768"/>
            <a:ext cx="8382000" cy="4343400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</a:endParaRPr>
          </a:p>
          <a:p>
            <a:pPr eaLnBrk="1" hangingPunct="1"/>
            <a:r>
              <a:rPr lang="ru-RU" dirty="0" smtClean="0">
                <a:latin typeface="Times New Roman" pitchFamily="18" charset="0"/>
              </a:rPr>
              <a:t>На гидролизных заводах отходы древесины (щепки, опилки) перерабатывают в глюкозу и далее в </a:t>
            </a:r>
            <a:r>
              <a:rPr lang="ru-RU" dirty="0" smtClean="0">
                <a:latin typeface="Times New Roman" pitchFamily="18" charset="0"/>
              </a:rPr>
              <a:t>спирт</a:t>
            </a:r>
            <a:r>
              <a:rPr lang="ru-RU" sz="3200" b="1" dirty="0" smtClean="0"/>
              <a:t>   </a:t>
            </a:r>
            <a:endParaRPr lang="ru-RU" b="1" dirty="0" smtClean="0"/>
          </a:p>
        </p:txBody>
      </p:sp>
      <p:pic>
        <p:nvPicPr>
          <p:cNvPr id="17413" name="Picture 4" descr="Пишу в тетрад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755576" y="378904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(С</a:t>
            </a:r>
            <a:r>
              <a:rPr lang="ru-RU" sz="2800" b="1" baseline="-25000" dirty="0"/>
              <a:t>6</a:t>
            </a:r>
            <a:r>
              <a:rPr lang="ru-RU" sz="2800" b="1" dirty="0"/>
              <a:t>Н</a:t>
            </a:r>
            <a:r>
              <a:rPr lang="ru-RU" sz="2800" b="1" baseline="-25000" dirty="0"/>
              <a:t>10</a:t>
            </a:r>
            <a:r>
              <a:rPr lang="ru-RU" sz="2800" b="1" dirty="0"/>
              <a:t>О</a:t>
            </a:r>
            <a:r>
              <a:rPr lang="ru-RU" sz="2800" b="1" baseline="-25000" dirty="0"/>
              <a:t>5</a:t>
            </a:r>
            <a:r>
              <a:rPr lang="ru-RU" sz="2800" b="1" dirty="0"/>
              <a:t>)</a:t>
            </a:r>
            <a:r>
              <a:rPr lang="ru-RU" sz="2800" b="1" dirty="0" err="1"/>
              <a:t>n</a:t>
            </a:r>
            <a:endParaRPr lang="ru-RU" sz="2800" b="1" dirty="0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483768" y="378904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→ С</a:t>
            </a:r>
            <a:r>
              <a:rPr lang="ru-RU" sz="2800" b="1" baseline="-25000" dirty="0"/>
              <a:t>6</a:t>
            </a:r>
            <a:r>
              <a:rPr lang="ru-RU" sz="2800" b="1" dirty="0"/>
              <a:t>Н</a:t>
            </a:r>
            <a:r>
              <a:rPr lang="ru-RU" sz="2800" b="1" baseline="-25000" dirty="0"/>
              <a:t>12</a:t>
            </a:r>
            <a:r>
              <a:rPr lang="ru-RU" sz="2800" b="1" dirty="0"/>
              <a:t>О</a:t>
            </a:r>
            <a:r>
              <a:rPr lang="ru-RU" sz="2800" b="1" baseline="-25000" dirty="0"/>
              <a:t>6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355976" y="3861048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→</a:t>
            </a:r>
            <a:r>
              <a:rPr lang="ru-RU" sz="2800" b="1" dirty="0"/>
              <a:t> С</a:t>
            </a:r>
            <a:r>
              <a:rPr lang="ru-RU" sz="2800" b="1" baseline="-25000" dirty="0"/>
              <a:t>2</a:t>
            </a:r>
            <a:r>
              <a:rPr lang="ru-RU" sz="2800" b="1" dirty="0"/>
              <a:t>Н</a:t>
            </a:r>
            <a:r>
              <a:rPr lang="ru-RU" sz="2800" b="1" baseline="-25000" dirty="0"/>
              <a:t>5</a:t>
            </a:r>
            <a:r>
              <a:rPr lang="ru-RU" sz="2800" b="1" dirty="0"/>
              <a:t>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v">
  <a:themeElements>
    <a:clrScheme name="tv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t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v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lain horizontal">
  <a:themeElements>
    <a:clrScheme name="plain horizontal 5">
      <a:dk1>
        <a:srgbClr val="C0C0C0"/>
      </a:dk1>
      <a:lt1>
        <a:srgbClr val="FFFFFF"/>
      </a:lt1>
      <a:dk2>
        <a:srgbClr val="008000"/>
      </a:dk2>
      <a:lt2>
        <a:srgbClr val="CCECFF"/>
      </a:lt2>
      <a:accent1>
        <a:srgbClr val="0066FF"/>
      </a:accent1>
      <a:accent2>
        <a:srgbClr val="00FF00"/>
      </a:accent2>
      <a:accent3>
        <a:srgbClr val="AAC0AA"/>
      </a:accent3>
      <a:accent4>
        <a:srgbClr val="DADADA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plain horizont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horizont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olormaster">
  <a:themeElements>
    <a:clrScheme name="">
      <a:dk1>
        <a:srgbClr val="000000"/>
      </a:dk1>
      <a:lt1>
        <a:srgbClr val="008000"/>
      </a:lt1>
      <a:dk2>
        <a:srgbClr val="006600"/>
      </a:dk2>
      <a:lt2>
        <a:srgbClr val="C0C0C0"/>
      </a:lt2>
      <a:accent1>
        <a:srgbClr val="0066FF"/>
      </a:accent1>
      <a:accent2>
        <a:srgbClr val="00FF00"/>
      </a:accent2>
      <a:accent3>
        <a:srgbClr val="AAC0AA"/>
      </a:accent3>
      <a:accent4>
        <a:srgbClr val="000000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olormaster">
  <a:themeElements>
    <a:clrScheme name="">
      <a:dk1>
        <a:srgbClr val="000000"/>
      </a:dk1>
      <a:lt1>
        <a:srgbClr val="008000"/>
      </a:lt1>
      <a:dk2>
        <a:srgbClr val="006600"/>
      </a:dk2>
      <a:lt2>
        <a:srgbClr val="C0C0C0"/>
      </a:lt2>
      <a:accent1>
        <a:srgbClr val="0066FF"/>
      </a:accent1>
      <a:accent2>
        <a:srgbClr val="00FF00"/>
      </a:accent2>
      <a:accent3>
        <a:srgbClr val="AAC0AA"/>
      </a:accent3>
      <a:accent4>
        <a:srgbClr val="000000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olormaster">
  <a:themeElements>
    <a:clrScheme name="3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colormaster">
  <a:themeElements>
    <a:clrScheme name="6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336699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80"/>
      </a:lt1>
      <a:dk2>
        <a:srgbClr val="336699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99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99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018</Template>
  <TotalTime>151</TotalTime>
  <Words>257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12</vt:i4>
      </vt:variant>
    </vt:vector>
  </HeadingPairs>
  <TitlesOfParts>
    <vt:vector size="30" baseType="lpstr">
      <vt:lpstr>tv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plain horizontal</vt:lpstr>
      <vt:lpstr>9_colormaster</vt:lpstr>
      <vt:lpstr>10_colormaster</vt:lpstr>
      <vt:lpstr>11_colormaster</vt:lpstr>
      <vt:lpstr>12_colormaster</vt:lpstr>
      <vt:lpstr>13_colormaster</vt:lpstr>
      <vt:lpstr>14_colormaster</vt:lpstr>
      <vt:lpstr>15_colormaster</vt:lpstr>
      <vt:lpstr>16_colormaster</vt:lpstr>
      <vt:lpstr>Целлюлоза</vt:lpstr>
      <vt:lpstr>Слайд 2</vt:lpstr>
      <vt:lpstr>Слайд 3</vt:lpstr>
      <vt:lpstr>Физические свойства</vt:lpstr>
      <vt:lpstr>Химические свойства</vt:lpstr>
      <vt:lpstr>Получение</vt:lpstr>
      <vt:lpstr>ЦЕЛЛЮЛОЗА. НАХОЖДЕНИЕ В ПРИРОДЕ</vt:lpstr>
      <vt:lpstr>Применение</vt:lpstr>
      <vt:lpstr>Слайд 9</vt:lpstr>
      <vt:lpstr>Слайд 10</vt:lpstr>
      <vt:lpstr>Слайд 11</vt:lpstr>
      <vt:lpstr>Биологическая роль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Целлюлоза</dc:title>
  <dc:creator>Marina</dc:creator>
  <cp:lastModifiedBy>Ekaterina</cp:lastModifiedBy>
  <cp:revision>17</cp:revision>
  <dcterms:created xsi:type="dcterms:W3CDTF">2010-11-28T07:48:21Z</dcterms:created>
  <dcterms:modified xsi:type="dcterms:W3CDTF">2015-02-02T18:14:17Z</dcterms:modified>
</cp:coreProperties>
</file>