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11736-2B1C-4C68-8A60-88CF97BC115F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84F79-CCBB-44AB-B690-333C142FA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7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345302" cy="2057298"/>
          </a:xfrm>
        </p:spPr>
        <p:txBody>
          <a:bodyPr>
            <a:prstTxWarp prst="textCanDown">
              <a:avLst>
                <a:gd name="adj" fmla="val 8485"/>
              </a:avLst>
            </a:prstTxWarp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uk-UA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Колообіг</a:t>
            </a:r>
            <a:r>
              <a:rPr lang="uk-UA" i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карбону у природі.</a:t>
            </a:r>
            <a:endParaRPr lang="ru-RU" i="1" dirty="0">
              <a:solidFill>
                <a:schemeClr val="tx2">
                  <a:lumMod val="95000"/>
                  <a:lumOff val="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0" y="4653136"/>
            <a:ext cx="4572000" cy="1371600"/>
          </a:xfrm>
        </p:spPr>
        <p:txBody>
          <a:bodyPr/>
          <a:lstStyle/>
          <a:p>
            <a:r>
              <a:rPr lang="uk-UA" dirty="0" smtClean="0">
                <a:latin typeface="Calibri" pitchFamily="34" charset="0"/>
              </a:rPr>
              <a:t>Виконали: учениці 10-А класу</a:t>
            </a:r>
          </a:p>
          <a:p>
            <a:r>
              <a:rPr lang="uk-UA" dirty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                   </a:t>
            </a:r>
            <a:r>
              <a:rPr lang="uk-UA" dirty="0" err="1" smtClean="0">
                <a:latin typeface="Calibri" pitchFamily="34" charset="0"/>
              </a:rPr>
              <a:t>Кирлейза</a:t>
            </a:r>
            <a:r>
              <a:rPr lang="uk-UA" dirty="0" smtClean="0">
                <a:latin typeface="Calibri" pitchFamily="34" charset="0"/>
              </a:rPr>
              <a:t> Софія</a:t>
            </a:r>
          </a:p>
          <a:p>
            <a:r>
              <a:rPr lang="uk-UA" dirty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                   </a:t>
            </a:r>
            <a:r>
              <a:rPr lang="uk-UA" dirty="0" err="1" smtClean="0">
                <a:latin typeface="Calibri" pitchFamily="34" charset="0"/>
              </a:rPr>
              <a:t>Мустіпан</a:t>
            </a:r>
            <a:r>
              <a:rPr lang="uk-UA" dirty="0" smtClean="0">
                <a:latin typeface="Calibri" pitchFamily="34" charset="0"/>
              </a:rPr>
              <a:t> Вікторія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7202776" cy="1143000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algn="ctr"/>
            <a:r>
              <a:rPr lang="uk-UA" sz="66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Дякую за увагу!</a:t>
            </a:r>
            <a:endParaRPr lang="ru-RU" sz="66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5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404664"/>
                <a:ext cx="7202776" cy="4495800"/>
              </a:xfrm>
            </p:spPr>
            <p:txBody>
              <a:bodyPr>
                <a:normAutofit/>
              </a:bodyPr>
              <a:lstStyle/>
              <a:p>
                <a:r>
                  <a:rPr lang="ru-RU" sz="2000" i="1" dirty="0" smtClean="0">
                    <a:latin typeface="Calibri" pitchFamily="34" charset="0"/>
                  </a:rPr>
                  <a:t>Важлива</a:t>
                </a:r>
                <a:r>
                  <a:rPr lang="ru-RU" sz="2000" i="1" dirty="0">
                    <a:latin typeface="Calibri" pitchFamily="34" charset="0"/>
                  </a:rPr>
                  <a:t> роль у </a:t>
                </a:r>
                <a:r>
                  <a:rPr lang="ru-RU" sz="2000" i="1" dirty="0" err="1">
                    <a:latin typeface="Calibri" pitchFamily="34" charset="0"/>
                  </a:rPr>
                  <a:t>кругообігу</a:t>
                </a:r>
                <a:r>
                  <a:rPr lang="ru-RU" sz="2000" i="1" dirty="0">
                    <a:latin typeface="Calibri" pitchFamily="34" charset="0"/>
                  </a:rPr>
                  <a:t> Карбону </a:t>
                </a:r>
                <a:r>
                  <a:rPr lang="ru-RU" sz="2000" i="1" dirty="0" err="1">
                    <a:latin typeface="Calibri" pitchFamily="34" charset="0"/>
                  </a:rPr>
                  <a:t>належить</a:t>
                </a:r>
                <a:r>
                  <a:rPr lang="ru-RU" sz="2000" i="1" dirty="0">
                    <a:latin typeface="Calibri" pitchFamily="34" charset="0"/>
                  </a:rPr>
                  <a:t> оксиду карбону</a:t>
                </a:r>
                <a:r>
                  <a:rPr lang="ru-RU" sz="2000" i="1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000" b="0" i="1" dirty="0" smtClean="0">
                            <a:latin typeface="Cambria Math"/>
                          </a:rPr>
                          <m:t>СО</m:t>
                        </m:r>
                      </m:e>
                      <m:sub>
                        <m:r>
                          <a:rPr lang="uk-UA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 smtClean="0">
                    <a:latin typeface="Calibri" pitchFamily="34" charset="0"/>
                  </a:rPr>
                  <a:t>, </a:t>
                </a:r>
                <a:r>
                  <a:rPr lang="ru-RU" sz="2000" i="1" dirty="0" err="1">
                    <a:latin typeface="Calibri" pitchFamily="34" charset="0"/>
                  </a:rPr>
                  <a:t>що</a:t>
                </a:r>
                <a:r>
                  <a:rPr lang="ru-RU" sz="2000" i="1" dirty="0">
                    <a:latin typeface="Calibri" pitchFamily="34" charset="0"/>
                  </a:rPr>
                  <a:t> входить до складу </a:t>
                </a:r>
                <a:r>
                  <a:rPr lang="ru-RU" sz="2000" i="1" dirty="0" err="1">
                    <a:latin typeface="Calibri" pitchFamily="34" charset="0"/>
                  </a:rPr>
                  <a:t>атмосфери</a:t>
                </a:r>
                <a:r>
                  <a:rPr lang="ru-RU" sz="2000" i="1" dirty="0">
                    <a:latin typeface="Calibri" pitchFamily="34" charset="0"/>
                  </a:rPr>
                  <a:t> </a:t>
                </a:r>
                <a:r>
                  <a:rPr lang="ru-RU" sz="2000" i="1" dirty="0" err="1">
                    <a:latin typeface="Calibri" pitchFamily="34" charset="0"/>
                  </a:rPr>
                  <a:t>Землі</a:t>
                </a:r>
                <a:r>
                  <a:rPr lang="ru-RU" sz="2000" i="1" dirty="0">
                    <a:latin typeface="Calibri" pitchFamily="34" charset="0"/>
                  </a:rPr>
                  <a:t>. </a:t>
                </a:r>
                <a:r>
                  <a:rPr lang="ru-RU" sz="2000" i="1" dirty="0" err="1">
                    <a:latin typeface="Calibri" pitchFamily="34" charset="0"/>
                  </a:rPr>
                  <a:t>Цей</a:t>
                </a:r>
                <a:r>
                  <a:rPr lang="ru-RU" sz="2000" i="1" dirty="0">
                    <a:latin typeface="Calibri" pitchFamily="34" charset="0"/>
                  </a:rPr>
                  <a:t> газ </a:t>
                </a:r>
                <a:r>
                  <a:rPr lang="ru-RU" sz="2000" i="1" dirty="0" err="1">
                    <a:latin typeface="Calibri" pitchFamily="34" charset="0"/>
                  </a:rPr>
                  <a:t>надходить</a:t>
                </a:r>
                <a:r>
                  <a:rPr lang="ru-RU" sz="2000" i="1" dirty="0">
                    <a:latin typeface="Calibri" pitchFamily="34" charset="0"/>
                  </a:rPr>
                  <a:t> в атмосферу </a:t>
                </a:r>
                <a:r>
                  <a:rPr lang="ru-RU" sz="2000" i="1" dirty="0" err="1">
                    <a:latin typeface="Calibri" pitchFamily="34" charset="0"/>
                  </a:rPr>
                  <a:t>внаслідок</a:t>
                </a:r>
                <a:r>
                  <a:rPr lang="ru-RU" sz="2000" i="1" dirty="0">
                    <a:latin typeface="Calibri" pitchFamily="34" charset="0"/>
                  </a:rPr>
                  <a:t> </a:t>
                </a:r>
                <a:r>
                  <a:rPr lang="ru-RU" sz="2000" i="1" dirty="0" err="1">
                    <a:latin typeface="Calibri" pitchFamily="34" charset="0"/>
                  </a:rPr>
                  <a:t>багатьох</a:t>
                </a:r>
                <a:r>
                  <a:rPr lang="ru-RU" sz="2000" i="1" dirty="0">
                    <a:latin typeface="Calibri" pitchFamily="34" charset="0"/>
                  </a:rPr>
                  <a:t> </a:t>
                </a:r>
                <a:r>
                  <a:rPr lang="ru-RU" sz="2000" i="1" dirty="0" err="1">
                    <a:latin typeface="Calibri" pitchFamily="34" charset="0"/>
                  </a:rPr>
                  <a:t>процесів-виверження</a:t>
                </a:r>
                <a:r>
                  <a:rPr lang="ru-RU" sz="2000" i="1" dirty="0">
                    <a:latin typeface="Calibri" pitchFamily="34" charset="0"/>
                  </a:rPr>
                  <a:t> </a:t>
                </a:r>
                <a:r>
                  <a:rPr lang="ru-RU" sz="2000" i="1" dirty="0" err="1">
                    <a:latin typeface="Calibri" pitchFamily="34" charset="0"/>
                  </a:rPr>
                  <a:t>вулканів</a:t>
                </a:r>
                <a:r>
                  <a:rPr lang="ru-RU" sz="2000" i="1" dirty="0">
                    <a:latin typeface="Calibri" pitchFamily="34" charset="0"/>
                  </a:rPr>
                  <a:t>, </a:t>
                </a:r>
                <a:r>
                  <a:rPr lang="ru-RU" sz="2000" i="1" dirty="0" err="1">
                    <a:latin typeface="Calibri" pitchFamily="34" charset="0"/>
                  </a:rPr>
                  <a:t>горіння</a:t>
                </a:r>
                <a:r>
                  <a:rPr lang="ru-RU" sz="2000" i="1" dirty="0">
                    <a:latin typeface="Calibri" pitchFamily="34" charset="0"/>
                  </a:rPr>
                  <a:t> </a:t>
                </a:r>
                <a:r>
                  <a:rPr lang="ru-RU" sz="2000" i="1" dirty="0" err="1">
                    <a:latin typeface="Calibri" pitchFamily="34" charset="0"/>
                  </a:rPr>
                  <a:t>палива</a:t>
                </a:r>
                <a:r>
                  <a:rPr lang="ru-RU" sz="2000" i="1" dirty="0">
                    <a:latin typeface="Calibri" pitchFamily="34" charset="0"/>
                  </a:rPr>
                  <a:t>, </a:t>
                </a:r>
                <a:r>
                  <a:rPr lang="ru-RU" sz="2000" i="1" dirty="0" err="1">
                    <a:latin typeface="Calibri" pitchFamily="34" charset="0"/>
                  </a:rPr>
                  <a:t>розкладання</a:t>
                </a:r>
                <a:r>
                  <a:rPr lang="ru-RU" sz="2000" i="1" dirty="0">
                    <a:latin typeface="Calibri" pitchFamily="34" charset="0"/>
                  </a:rPr>
                  <a:t> </a:t>
                </a:r>
                <a:r>
                  <a:rPr lang="ru-RU" sz="2000" i="1" dirty="0" err="1">
                    <a:latin typeface="Calibri" pitchFamily="34" charset="0"/>
                  </a:rPr>
                  <a:t>вапняку</a:t>
                </a:r>
                <a:r>
                  <a:rPr lang="ru-RU" sz="2000" i="1" dirty="0">
                    <a:latin typeface="Calibri" pitchFamily="34" charset="0"/>
                  </a:rPr>
                  <a:t>, </a:t>
                </a:r>
                <a:r>
                  <a:rPr lang="ru-RU" sz="2000" i="1" dirty="0" err="1">
                    <a:latin typeface="Calibri" pitchFamily="34" charset="0"/>
                  </a:rPr>
                  <a:t>дихання</a:t>
                </a:r>
                <a:r>
                  <a:rPr lang="ru-RU" sz="2000" i="1" dirty="0">
                    <a:latin typeface="Calibri" pitchFamily="34" charset="0"/>
                  </a:rPr>
                  <a:t> </a:t>
                </a:r>
                <a:r>
                  <a:rPr lang="ru-RU" sz="2000" i="1" dirty="0" err="1">
                    <a:latin typeface="Calibri" pitchFamily="34" charset="0"/>
                  </a:rPr>
                  <a:t>людини</a:t>
                </a:r>
                <a:r>
                  <a:rPr lang="ru-RU" sz="2000" i="1" dirty="0">
                    <a:latin typeface="Calibri" pitchFamily="34" charset="0"/>
                  </a:rPr>
                  <a:t>,  </a:t>
                </a:r>
                <a:r>
                  <a:rPr lang="ru-RU" sz="2000" i="1" dirty="0" err="1">
                    <a:latin typeface="Calibri" pitchFamily="34" charset="0"/>
                  </a:rPr>
                  <a:t>тварин</a:t>
                </a:r>
                <a:r>
                  <a:rPr lang="ru-RU" sz="2000" i="1" dirty="0">
                    <a:latin typeface="Calibri" pitchFamily="34" charset="0"/>
                  </a:rPr>
                  <a:t>  і  </a:t>
                </a:r>
                <a:r>
                  <a:rPr lang="ru-RU" sz="2000" i="1" dirty="0" err="1">
                    <a:latin typeface="Calibri" pitchFamily="34" charset="0"/>
                  </a:rPr>
                  <a:t>рослин</a:t>
                </a:r>
                <a:r>
                  <a:rPr lang="ru-RU" sz="2000" i="1" dirty="0">
                    <a:latin typeface="Calibri" pitchFamily="34" charset="0"/>
                  </a:rPr>
                  <a:t>, </a:t>
                </a:r>
                <a:r>
                  <a:rPr lang="ru-RU" sz="2000" i="1" dirty="0" err="1">
                    <a:latin typeface="Calibri" pitchFamily="34" charset="0"/>
                  </a:rPr>
                  <a:t>процесів</a:t>
                </a:r>
                <a:r>
                  <a:rPr lang="ru-RU" sz="2000" i="1" dirty="0">
                    <a:latin typeface="Calibri" pitchFamily="34" charset="0"/>
                  </a:rPr>
                  <a:t> </a:t>
                </a:r>
                <a:r>
                  <a:rPr lang="ru-RU" sz="2000" i="1" dirty="0" err="1">
                    <a:latin typeface="Calibri" pitchFamily="34" charset="0"/>
                  </a:rPr>
                  <a:t>бродіння</a:t>
                </a:r>
                <a:r>
                  <a:rPr lang="ru-RU" sz="2000" i="1" dirty="0">
                    <a:latin typeface="Calibri" pitchFamily="34" charset="0"/>
                  </a:rPr>
                  <a:t>  і </a:t>
                </a:r>
                <a:r>
                  <a:rPr lang="ru-RU" sz="2000" i="1" dirty="0" err="1">
                    <a:latin typeface="Calibri" pitchFamily="34" charset="0"/>
                  </a:rPr>
                  <a:t>гниття</a:t>
                </a:r>
                <a:r>
                  <a:rPr lang="ru-RU" sz="2000" i="1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404664"/>
                <a:ext cx="7202776" cy="4495800"/>
              </a:xfrm>
              <a:blipFill rotWithShape="1">
                <a:blip r:embed="rId2"/>
                <a:stretch>
                  <a:fillRect l="-677" t="-1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8233">
            <a:off x="683568" y="2740633"/>
            <a:ext cx="3923573" cy="294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09">
            <a:off x="5098715" y="2413799"/>
            <a:ext cx="3926492" cy="337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3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404664"/>
                <a:ext cx="7704856" cy="1872208"/>
              </a:xfr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ru-RU" i="1" dirty="0" smtClean="0">
                    <a:latin typeface="Calibri" pitchFamily="34" charset="0"/>
                  </a:rPr>
                  <a:t>З </a:t>
                </a:r>
                <a:r>
                  <a:rPr lang="ru-RU" i="1" dirty="0" err="1">
                    <a:latin typeface="Calibri" pitchFamily="34" charset="0"/>
                  </a:rPr>
                  <a:t>повітря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b="0" i="1" smtClean="0">
                            <a:latin typeface="Cambria Math"/>
                          </a:rPr>
                          <m:t>СО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i="1" dirty="0" smtClean="0">
                    <a:latin typeface="Calibri" pitchFamily="34" charset="0"/>
                  </a:rPr>
                  <a:t> у </a:t>
                </a:r>
                <a:r>
                  <a:rPr lang="ru-RU" i="1" dirty="0" err="1">
                    <a:latin typeface="Calibri" pitchFamily="34" charset="0"/>
                  </a:rPr>
                  <a:t>значних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кількостях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поглинається</a:t>
                </a:r>
                <a:r>
                  <a:rPr lang="ru-RU" i="1" dirty="0">
                    <a:latin typeface="Calibri" pitchFamily="34" charset="0"/>
                  </a:rPr>
                  <a:t>  </a:t>
                </a:r>
                <a:r>
                  <a:rPr lang="ru-RU" i="1" dirty="0" err="1" smtClean="0">
                    <a:latin typeface="Calibri" pitchFamily="34" charset="0"/>
                  </a:rPr>
                  <a:t>рослинами</a:t>
                </a:r>
                <a:r>
                  <a:rPr lang="ru-RU" i="1" dirty="0" smtClean="0">
                    <a:latin typeface="Calibri" pitchFamily="34" charset="0"/>
                  </a:rPr>
                  <a:t>. </a:t>
                </a:r>
                <a:r>
                  <a:rPr lang="ru-RU" i="1" dirty="0" err="1">
                    <a:latin typeface="Calibri" pitchFamily="34" charset="0"/>
                  </a:rPr>
                  <a:t>Процес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поглинання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b="0" i="1" smtClean="0">
                            <a:latin typeface="Cambria Math"/>
                          </a:rPr>
                          <m:t>СО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i="1" dirty="0" smtClean="0">
                    <a:latin typeface="Calibri" pitchFamily="34" charset="0"/>
                  </a:rPr>
                  <a:t> </a:t>
                </a:r>
                <a:r>
                  <a:rPr lang="ru-RU" i="1" dirty="0" err="1" smtClean="0">
                    <a:latin typeface="Calibri" pitchFamily="34" charset="0"/>
                  </a:rPr>
                  <a:t>відбувається</a:t>
                </a:r>
                <a:r>
                  <a:rPr lang="ru-RU" i="1" dirty="0" smtClean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тільки</a:t>
                </a:r>
                <a:r>
                  <a:rPr lang="ru-RU" i="1" dirty="0">
                    <a:latin typeface="Calibri" pitchFamily="34" charset="0"/>
                  </a:rPr>
                  <a:t> на </a:t>
                </a:r>
                <a:r>
                  <a:rPr lang="ru-RU" i="1" dirty="0" err="1">
                    <a:latin typeface="Calibri" pitchFamily="34" charset="0"/>
                  </a:rPr>
                  <a:t>світлі</a:t>
                </a:r>
                <a:r>
                  <a:rPr lang="ru-RU" i="1" dirty="0">
                    <a:latin typeface="Calibri" pitchFamily="34" charset="0"/>
                  </a:rPr>
                  <a:t> — фотосинтез, </a:t>
                </a:r>
                <a:r>
                  <a:rPr lang="ru-RU" i="1" dirty="0" err="1">
                    <a:latin typeface="Calibri" pitchFamily="34" charset="0"/>
                  </a:rPr>
                  <a:t>внаслідок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якого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утворюються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органічні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сполуки</a:t>
                </a:r>
                <a:r>
                  <a:rPr lang="ru-RU" i="1" dirty="0">
                    <a:latin typeface="Calibri" pitchFamily="34" charset="0"/>
                  </a:rPr>
                  <a:t>, </a:t>
                </a:r>
                <a:r>
                  <a:rPr lang="ru-RU" i="1" dirty="0" err="1">
                    <a:latin typeface="Calibri" pitchFamily="34" charset="0"/>
                  </a:rPr>
                  <a:t>що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містять</a:t>
                </a:r>
                <a:r>
                  <a:rPr lang="ru-RU" i="1" dirty="0">
                    <a:latin typeface="Calibri" pitchFamily="34" charset="0"/>
                  </a:rPr>
                  <a:t> Карбон. </a:t>
                </a:r>
                <a:r>
                  <a:rPr lang="ru-RU" i="1" dirty="0" err="1" smtClean="0">
                    <a:latin typeface="Calibri" pitchFamily="34" charset="0"/>
                  </a:rPr>
                  <a:t>Відбувається</a:t>
                </a:r>
                <a:r>
                  <a:rPr lang="ru-RU" i="1" dirty="0" smtClean="0">
                    <a:latin typeface="Calibri" pitchFamily="34" charset="0"/>
                  </a:rPr>
                  <a:t> </a:t>
                </a:r>
                <a:r>
                  <a:rPr lang="ru-RU" i="1" dirty="0" err="1" smtClean="0">
                    <a:latin typeface="Calibri" pitchFamily="34" charset="0"/>
                  </a:rPr>
                  <a:t>виділення</a:t>
                </a:r>
                <a:r>
                  <a:rPr lang="ru-RU" i="1" dirty="0" smtClean="0">
                    <a:latin typeface="Calibri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b="0" i="1" smtClean="0">
                            <a:latin typeface="Cambria Math"/>
                          </a:rPr>
                          <m:t>О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404664"/>
                <a:ext cx="7704856" cy="187220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467">
            <a:off x="755576" y="3356992"/>
            <a:ext cx="3951906" cy="2960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41" y="2634750"/>
            <a:ext cx="3873131" cy="30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15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0648"/>
            <a:ext cx="7202776" cy="4495800"/>
          </a:xfrm>
        </p:spPr>
        <p:txBody>
          <a:bodyPr/>
          <a:lstStyle/>
          <a:p>
            <a:r>
              <a:rPr lang="ru-RU" dirty="0" err="1">
                <a:latin typeface="Calibri" pitchFamily="34" charset="0"/>
              </a:rPr>
              <a:t>Тварини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виділяють</a:t>
            </a:r>
            <a:r>
              <a:rPr lang="ru-RU" dirty="0">
                <a:latin typeface="Calibri" pitchFamily="34" charset="0"/>
              </a:rPr>
              <a:t> Карбон у </a:t>
            </a:r>
            <a:r>
              <a:rPr lang="ru-RU" dirty="0" err="1">
                <a:latin typeface="Calibri" pitchFamily="34" charset="0"/>
              </a:rPr>
              <a:t>вигляді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вуглекислого</a:t>
            </a:r>
            <a:r>
              <a:rPr lang="ru-RU" dirty="0">
                <a:latin typeface="Calibri" pitchFamily="34" charset="0"/>
              </a:rPr>
              <a:t> газу </a:t>
            </a:r>
            <a:r>
              <a:rPr lang="ru-RU" dirty="0" err="1">
                <a:latin typeface="Calibri" pitchFamily="34" charset="0"/>
              </a:rPr>
              <a:t>під</a:t>
            </a:r>
            <a:r>
              <a:rPr lang="ru-RU" dirty="0">
                <a:latin typeface="Calibri" pitchFamily="34" charset="0"/>
              </a:rPr>
              <a:t> час </a:t>
            </a:r>
            <a:r>
              <a:rPr lang="ru-RU" dirty="0" err="1">
                <a:latin typeface="Calibri" pitchFamily="34" charset="0"/>
              </a:rPr>
              <a:t>дихання</a:t>
            </a:r>
            <a:r>
              <a:rPr lang="ru-RU" dirty="0">
                <a:latin typeface="Calibri" pitchFamily="34" charset="0"/>
              </a:rPr>
              <a:t>. </a:t>
            </a:r>
            <a:r>
              <a:rPr lang="ru-RU" dirty="0" err="1">
                <a:latin typeface="Calibri" pitchFamily="34" charset="0"/>
              </a:rPr>
              <a:t>Рослини</a:t>
            </a:r>
            <a:r>
              <a:rPr lang="ru-RU" dirty="0">
                <a:latin typeface="Calibri" pitchFamily="34" charset="0"/>
              </a:rPr>
              <a:t> і </a:t>
            </a:r>
            <a:r>
              <a:rPr lang="ru-RU" dirty="0" err="1">
                <a:latin typeface="Calibri" pitchFamily="34" charset="0"/>
              </a:rPr>
              <a:t>тварини</a:t>
            </a:r>
            <a:r>
              <a:rPr lang="ru-RU" dirty="0">
                <a:latin typeface="Calibri" pitchFamily="34" charset="0"/>
              </a:rPr>
              <a:t> з часом </a:t>
            </a:r>
            <a:r>
              <a:rPr lang="ru-RU" dirty="0" err="1">
                <a:latin typeface="Calibri" pitchFamily="34" charset="0"/>
              </a:rPr>
              <a:t>відмирають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починають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гнисти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окиснюватись</a:t>
            </a:r>
            <a:r>
              <a:rPr lang="ru-RU" dirty="0">
                <a:latin typeface="Calibri" pitchFamily="34" charset="0"/>
              </a:rPr>
              <a:t> і </a:t>
            </a:r>
            <a:r>
              <a:rPr lang="ru-RU" dirty="0" err="1">
                <a:latin typeface="Calibri" pitchFamily="34" charset="0"/>
              </a:rPr>
              <a:t>частково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перетворюватись</a:t>
            </a:r>
            <a:r>
              <a:rPr lang="ru-RU" dirty="0">
                <a:latin typeface="Calibri" pitchFamily="34" charset="0"/>
              </a:rPr>
              <a:t> на С02, </a:t>
            </a:r>
            <a:r>
              <a:rPr lang="ru-RU" dirty="0" err="1">
                <a:latin typeface="Calibri" pitchFamily="34" charset="0"/>
              </a:rPr>
              <a:t>що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повертається</a:t>
            </a:r>
            <a:r>
              <a:rPr lang="ru-RU" dirty="0">
                <a:latin typeface="Calibri" pitchFamily="34" charset="0"/>
              </a:rPr>
              <a:t> у </a:t>
            </a:r>
            <a:r>
              <a:rPr lang="ru-RU" dirty="0" err="1">
                <a:latin typeface="Calibri" pitchFamily="34" charset="0"/>
              </a:rPr>
              <a:t>повітря</a:t>
            </a:r>
            <a:r>
              <a:rPr lang="ru-RU" dirty="0">
                <a:latin typeface="Calibri" pitchFamily="34" charset="0"/>
              </a:rPr>
              <a:t> й </a:t>
            </a:r>
            <a:r>
              <a:rPr lang="ru-RU" dirty="0" err="1">
                <a:latin typeface="Calibri" pitchFamily="34" charset="0"/>
              </a:rPr>
              <a:t>знову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поглинається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рослинами</a:t>
            </a:r>
            <a:r>
              <a:rPr lang="ru-RU" dirty="0">
                <a:latin typeface="Calibri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6379"/>
            <a:ext cx="7416824" cy="468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203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6632"/>
            <a:ext cx="7920880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Вуглекислий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газ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із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атмосфери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поглинається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також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водою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Світового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океану й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реагує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з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гірськими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породами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під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час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їх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руйнування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Відтак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утворюються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вапняки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доломіти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та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інші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карбонати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4422182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76872"/>
            <a:ext cx="32385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8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92696"/>
            <a:ext cx="7202776" cy="44958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>
                <a:latin typeface="Calibri" pitchFamily="34" charset="0"/>
              </a:rPr>
              <a:t>Порушення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 err="1">
                <a:latin typeface="Calibri" pitchFamily="34" charset="0"/>
              </a:rPr>
              <a:t>рівноваги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 err="1">
                <a:latin typeface="Calibri" pitchFamily="34" charset="0"/>
              </a:rPr>
              <a:t>між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 err="1">
                <a:latin typeface="Calibri" pitchFamily="34" charset="0"/>
              </a:rPr>
              <a:t>вмістом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 err="1">
                <a:latin typeface="Calibri" pitchFamily="34" charset="0"/>
              </a:rPr>
              <a:t>кисню</a:t>
            </a:r>
            <a:r>
              <a:rPr lang="ru-RU" i="1" dirty="0">
                <a:latin typeface="Calibri" pitchFamily="34" charset="0"/>
              </a:rPr>
              <a:t> й </a:t>
            </a:r>
            <a:r>
              <a:rPr lang="ru-RU" i="1" dirty="0" err="1">
                <a:latin typeface="Calibri" pitchFamily="34" charset="0"/>
              </a:rPr>
              <a:t>вуглекислого</a:t>
            </a:r>
            <a:r>
              <a:rPr lang="ru-RU" i="1" dirty="0">
                <a:latin typeface="Calibri" pitchFamily="34" charset="0"/>
              </a:rPr>
              <a:t> газу в </a:t>
            </a:r>
            <a:r>
              <a:rPr lang="ru-RU" i="1" dirty="0" err="1">
                <a:latin typeface="Calibri" pitchFamily="34" charset="0"/>
              </a:rPr>
              <a:t>атмосфері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 err="1">
                <a:latin typeface="Calibri" pitchFamily="34" charset="0"/>
              </a:rPr>
              <a:t>може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 err="1">
                <a:latin typeface="Calibri" pitchFamily="34" charset="0"/>
              </a:rPr>
              <a:t>призвести</a:t>
            </a:r>
            <a:r>
              <a:rPr lang="ru-RU" i="1" dirty="0">
                <a:latin typeface="Calibri" pitchFamily="34" charset="0"/>
              </a:rPr>
              <a:t> до так званого «парникового </a:t>
            </a:r>
            <a:r>
              <a:rPr lang="ru-RU" i="1" dirty="0" err="1">
                <a:latin typeface="Calibri" pitchFamily="34" charset="0"/>
              </a:rPr>
              <a:t>ефекту</a:t>
            </a:r>
            <a:r>
              <a:rPr lang="ru-RU" i="1" dirty="0" smtClean="0">
                <a:latin typeface="Calibri" pitchFamily="34" charset="0"/>
              </a:rPr>
              <a:t>». </a:t>
            </a:r>
            <a:r>
              <a:rPr lang="ru-RU" i="1" dirty="0" err="1" smtClean="0">
                <a:latin typeface="Calibri" pitchFamily="34" charset="0"/>
              </a:rPr>
              <a:t>Порушується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>
                <a:latin typeface="Calibri" pitchFamily="34" charset="0"/>
              </a:rPr>
              <a:t>нормальна </a:t>
            </a:r>
            <a:r>
              <a:rPr lang="ru-RU" i="1" dirty="0" err="1">
                <a:latin typeface="Calibri" pitchFamily="34" charset="0"/>
              </a:rPr>
              <a:t>тепловіддача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 err="1">
                <a:latin typeface="Calibri" pitchFamily="34" charset="0"/>
              </a:rPr>
              <a:t>Землі</a:t>
            </a:r>
            <a:r>
              <a:rPr lang="ru-RU" i="1" dirty="0">
                <a:latin typeface="Calibri" pitchFamily="34" charset="0"/>
              </a:rPr>
              <a:t> у </a:t>
            </a:r>
            <a:r>
              <a:rPr lang="ru-RU" i="1" dirty="0" err="1">
                <a:latin typeface="Calibri" pitchFamily="34" charset="0"/>
              </a:rPr>
              <a:t>космічний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 err="1">
                <a:latin typeface="Calibri" pitchFamily="34" charset="0"/>
              </a:rPr>
              <a:t>простір</a:t>
            </a:r>
            <a:r>
              <a:rPr lang="ru-RU" i="1" dirty="0">
                <a:latin typeface="Calibri" pitchFamily="34" charset="0"/>
              </a:rPr>
              <a:t>, а </a:t>
            </a:r>
            <a:r>
              <a:rPr lang="ru-RU" i="1" dirty="0" err="1">
                <a:latin typeface="Calibri" pitchFamily="34" charset="0"/>
              </a:rPr>
              <a:t>це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 err="1">
                <a:latin typeface="Calibri" pitchFamily="34" charset="0"/>
              </a:rPr>
              <a:t>спричинює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 err="1">
                <a:latin typeface="Calibri" pitchFamily="34" charset="0"/>
              </a:rPr>
              <a:t>потепління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 err="1">
                <a:latin typeface="Calibri" pitchFamily="34" charset="0"/>
              </a:rPr>
              <a:t>клімату</a:t>
            </a:r>
            <a:r>
              <a:rPr lang="ru-RU" i="1" dirty="0">
                <a:latin typeface="Calibri" pitchFamily="34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875">
            <a:off x="899592" y="2721449"/>
            <a:ext cx="3672408" cy="3592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72">
            <a:off x="4788024" y="2437618"/>
            <a:ext cx="3957739" cy="38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57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548680"/>
                <a:ext cx="7202776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i="1" dirty="0" smtClean="0">
                    <a:latin typeface="Calibri" pitchFamily="34" charset="0"/>
                  </a:rPr>
                  <a:t>Господарська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діяльність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людини</a:t>
                </a:r>
                <a:r>
                  <a:rPr lang="ru-RU" i="1" dirty="0">
                    <a:latin typeface="Calibri" pitchFamily="34" charset="0"/>
                  </a:rPr>
                  <a:t>, з одного боку, </a:t>
                </a:r>
                <a:r>
                  <a:rPr lang="ru-RU" i="1" dirty="0" err="1">
                    <a:latin typeface="Calibri" pitchFamily="34" charset="0"/>
                  </a:rPr>
                  <a:t>призводить</a:t>
                </a:r>
                <a:r>
                  <a:rPr lang="ru-RU" i="1" dirty="0">
                    <a:latin typeface="Calibri" pitchFamily="34" charset="0"/>
                  </a:rPr>
                  <a:t> до </a:t>
                </a:r>
                <a:r>
                  <a:rPr lang="ru-RU" i="1" dirty="0" err="1">
                    <a:latin typeface="Calibri" pitchFamily="34" charset="0"/>
                  </a:rPr>
                  <a:t>посилення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викидів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b="0" i="1" smtClean="0">
                            <a:latin typeface="Cambria Math"/>
                          </a:rPr>
                          <m:t>СО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i="1" dirty="0" smtClean="0">
                    <a:latin typeface="Calibri" pitchFamily="34" charset="0"/>
                  </a:rPr>
                  <a:t> в </a:t>
                </a:r>
                <a:r>
                  <a:rPr lang="ru-RU" i="1" dirty="0">
                    <a:latin typeface="Calibri" pitchFamily="34" charset="0"/>
                  </a:rPr>
                  <a:t>атмосферу, а з другого — до </a:t>
                </a:r>
                <a:r>
                  <a:rPr lang="ru-RU" i="1" dirty="0" err="1">
                    <a:latin typeface="Calibri" pitchFamily="34" charset="0"/>
                  </a:rPr>
                  <a:t>знищення</a:t>
                </a:r>
                <a:r>
                  <a:rPr lang="ru-RU" i="1" dirty="0">
                    <a:latin typeface="Calibri" pitchFamily="34" charset="0"/>
                  </a:rPr>
                  <a:t> «</a:t>
                </a:r>
                <a:r>
                  <a:rPr lang="ru-RU" i="1" dirty="0" err="1">
                    <a:latin typeface="Calibri" pitchFamily="34" charset="0"/>
                  </a:rPr>
                  <a:t>природних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лабораторій</a:t>
                </a:r>
                <a:r>
                  <a:rPr lang="ru-RU" i="1" dirty="0">
                    <a:latin typeface="Calibri" pitchFamily="34" charset="0"/>
                  </a:rPr>
                  <a:t>», в </a:t>
                </a:r>
                <a:r>
                  <a:rPr lang="ru-RU" i="1" dirty="0" err="1">
                    <a:latin typeface="Calibri" pitchFamily="34" charset="0"/>
                  </a:rPr>
                  <a:t>яких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здійснюється</a:t>
                </a:r>
                <a:r>
                  <a:rPr lang="ru-RU" i="1" dirty="0">
                    <a:latin typeface="Calibri" pitchFamily="34" charset="0"/>
                  </a:rPr>
                  <a:t> фотосинтез, </a:t>
                </a:r>
                <a:r>
                  <a:rPr lang="ru-RU" i="1" dirty="0" err="1">
                    <a:latin typeface="Calibri" pitchFamily="34" charset="0"/>
                  </a:rPr>
                  <a:t>тобто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поглинається</a:t>
                </a:r>
                <a:r>
                  <a:rPr lang="ru-RU" i="1" dirty="0">
                    <a:latin typeface="Calibri" pitchFamily="34" charset="0"/>
                  </a:rPr>
                  <a:t> </a:t>
                </a:r>
                <a:r>
                  <a:rPr lang="ru-RU" i="1" dirty="0" err="1">
                    <a:latin typeface="Calibri" pitchFamily="34" charset="0"/>
                  </a:rPr>
                  <a:t>вуглекислий</a:t>
                </a:r>
                <a:r>
                  <a:rPr lang="ru-RU" i="1" dirty="0">
                    <a:latin typeface="Calibri" pitchFamily="34" charset="0"/>
                  </a:rPr>
                  <a:t> газ.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548680"/>
                <a:ext cx="7202776" cy="4495800"/>
              </a:xfrm>
              <a:blipFill rotWithShape="1">
                <a:blip r:embed="rId2"/>
                <a:stretch>
                  <a:fillRect l="-1269" t="-1897" r="-11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2" y="3092851"/>
            <a:ext cx="508928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3081072" cy="231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6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04664"/>
            <a:ext cx="7202776" cy="4495800"/>
          </a:xfrm>
        </p:spPr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Силіцію</a:t>
            </a:r>
            <a:r>
              <a:rPr lang="ru-RU" dirty="0"/>
              <a:t> </a:t>
            </a:r>
            <a:r>
              <a:rPr lang="ru-RU" dirty="0" smtClean="0"/>
              <a:t>Карбон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природі</a:t>
            </a:r>
            <a:r>
              <a:rPr lang="ru-RU" dirty="0"/>
              <a:t> як у </a:t>
            </a:r>
            <a:r>
              <a:rPr lang="ru-RU" dirty="0" err="1"/>
              <a:t>вільному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(алмаз, </a:t>
            </a:r>
            <a:r>
              <a:rPr lang="ru-RU" dirty="0" err="1"/>
              <a:t>графіт</a:t>
            </a:r>
            <a:r>
              <a:rPr lang="ru-RU" dirty="0"/>
              <a:t>), так і у </a:t>
            </a:r>
            <a:r>
              <a:rPr lang="ru-RU" dirty="0" err="1"/>
              <a:t>зв'язаному</a:t>
            </a:r>
            <a:r>
              <a:rPr lang="ru-RU" dirty="0"/>
              <a:t> —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мінералів</a:t>
            </a:r>
            <a:r>
              <a:rPr lang="ru-RU" dirty="0"/>
              <a:t>: </a:t>
            </a:r>
            <a:r>
              <a:rPr lang="ru-RU" dirty="0" err="1"/>
              <a:t>карбонатів</a:t>
            </a:r>
            <a:r>
              <a:rPr lang="ru-RU" dirty="0"/>
              <a:t>, </a:t>
            </a:r>
            <a:r>
              <a:rPr lang="ru-RU" dirty="0" err="1"/>
              <a:t>нафти</a:t>
            </a:r>
            <a:r>
              <a:rPr lang="ru-RU" dirty="0"/>
              <a:t>, торфу, природного газу, </a:t>
            </a:r>
            <a:r>
              <a:rPr lang="ru-RU" dirty="0" err="1"/>
              <a:t>сланців</a:t>
            </a:r>
            <a:r>
              <a:rPr lang="ru-RU" dirty="0"/>
              <a:t>, 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14" y="2492896"/>
            <a:ext cx="4422944" cy="288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80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529"/>
            <a:ext cx="7202776" cy="810344"/>
          </a:xfrm>
        </p:spPr>
        <p:txBody>
          <a:bodyPr>
            <a:normAutofit/>
          </a:bodyPr>
          <a:lstStyle/>
          <a:p>
            <a:pPr algn="ctr"/>
            <a:r>
              <a:rPr lang="uk-UA" sz="4400" i="1" dirty="0" smtClean="0">
                <a:latin typeface="Calibri" pitchFamily="34" charset="0"/>
              </a:rPr>
              <a:t>Карбонати у природі</a:t>
            </a:r>
            <a:endParaRPr lang="ru-RU" sz="4400" i="1" dirty="0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8" y="852152"/>
            <a:ext cx="4094274" cy="256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47015" y="3389433"/>
            <a:ext cx="38062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Доломіт</a:t>
            </a:r>
            <a:endParaRPr lang="ru-RU" sz="2400" i="1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5" y="982180"/>
            <a:ext cx="3895445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59632" y="3244578"/>
            <a:ext cx="30963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Крейда</a:t>
            </a:r>
            <a:endParaRPr lang="ru-RU" sz="2400" i="1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853398"/>
            <a:ext cx="3096344" cy="209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43607" y="5986570"/>
            <a:ext cx="25202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Мармур</a:t>
            </a:r>
            <a:endParaRPr lang="ru-RU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17" y="3853398"/>
            <a:ext cx="3588335" cy="2561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498481" y="6395286"/>
            <a:ext cx="301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000" i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Аргоніт</a:t>
            </a:r>
            <a:endParaRPr lang="ru-RU" sz="2000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TS102801109</Template>
  <TotalTime>109</TotalTime>
  <Words>303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Serenity_16x9</vt:lpstr>
      <vt:lpstr>Колообіг карбону у природі.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Карбонати у природі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Vova</cp:lastModifiedBy>
  <cp:revision>12</cp:revision>
  <dcterms:created xsi:type="dcterms:W3CDTF">2013-02-12T14:39:33Z</dcterms:created>
  <dcterms:modified xsi:type="dcterms:W3CDTF">2013-03-29T15:20:35Z</dcterms:modified>
</cp:coreProperties>
</file>