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772400" cy="36004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i="1" spc="50" dirty="0">
                <a:ln w="11430"/>
                <a:solidFill>
                  <a:srgbClr val="FF0000"/>
                </a:solidFill>
              </a:rPr>
              <a:t>Харчові добавки і їх </a:t>
            </a:r>
            <a:r>
              <a:rPr lang="ru-RU" sz="6600" b="1" i="1" spc="50" dirty="0" err="1">
                <a:ln w="11430"/>
                <a:solidFill>
                  <a:srgbClr val="FF0000"/>
                </a:solidFill>
              </a:rPr>
              <a:t>вплив</a:t>
            </a:r>
            <a:r>
              <a:rPr lang="ru-RU" sz="6600" b="1" i="1" spc="50" dirty="0">
                <a:ln w="11430"/>
                <a:solidFill>
                  <a:srgbClr val="FF0000"/>
                </a:solidFill>
              </a:rPr>
              <a:t> на </a:t>
            </a:r>
            <a:r>
              <a:rPr lang="ru-RU" sz="6600" b="1" i="1" spc="50" dirty="0" err="1">
                <a:ln w="11430"/>
                <a:solidFill>
                  <a:srgbClr val="FF0000"/>
                </a:solidFill>
              </a:rPr>
              <a:t>організм</a:t>
            </a:r>
            <a:r>
              <a:rPr lang="ru-RU" sz="6600" b="1" i="1" spc="50" dirty="0">
                <a:ln w="11430"/>
                <a:solidFill>
                  <a:srgbClr val="FF0000"/>
                </a:solidFill>
              </a:rPr>
              <a:t> </a:t>
            </a:r>
            <a:r>
              <a:rPr lang="ru-RU" sz="6600" b="1" i="1" spc="50" dirty="0" err="1">
                <a:ln w="11430"/>
                <a:solidFill>
                  <a:srgbClr val="FF0000"/>
                </a:solidFill>
              </a:rPr>
              <a:t>людини</a:t>
            </a:r>
            <a:endParaRPr lang="ru-RU" sz="6600" b="1" i="1" spc="50" dirty="0">
              <a:ln w="11430"/>
              <a:solidFill>
                <a:srgbClr val="FF0000"/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 flipH="1">
            <a:off x="-3348880" y="4005064"/>
            <a:ext cx="288032" cy="163373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32062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1735743"/>
            <a:ext cx="8229600" cy="3312368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002060"/>
                </a:solidFill>
              </a:rPr>
              <a:t>1. Харчові добавки</a:t>
            </a:r>
            <a:br>
              <a:rPr lang="ru-RU" b="1" i="1" dirty="0">
                <a:solidFill>
                  <a:srgbClr val="002060"/>
                </a:solidFill>
              </a:rPr>
            </a:br>
            <a:r>
              <a:rPr lang="ru-RU" b="1" i="1" dirty="0">
                <a:solidFill>
                  <a:srgbClr val="002060"/>
                </a:solidFill>
              </a:rPr>
              <a:t>2. Класифікація харчових добавок </a:t>
            </a:r>
            <a:br>
              <a:rPr lang="ru-RU" b="1" i="1" dirty="0">
                <a:solidFill>
                  <a:srgbClr val="002060"/>
                </a:solidFill>
              </a:rPr>
            </a:br>
            <a:r>
              <a:rPr lang="ru-RU" b="1" i="1" dirty="0">
                <a:solidFill>
                  <a:srgbClr val="002060"/>
                </a:solidFill>
              </a:rPr>
              <a:t>3. Вплив на здоров'я харчових добавок</a:t>
            </a:r>
            <a:br>
              <a:rPr lang="ru-RU" b="1" i="1" dirty="0">
                <a:solidFill>
                  <a:srgbClr val="002060"/>
                </a:solidFill>
              </a:rPr>
            </a:br>
            <a:r>
              <a:rPr lang="ru-RU" b="1" i="1" dirty="0">
                <a:solidFill>
                  <a:srgbClr val="002060"/>
                </a:solidFill>
              </a:rPr>
              <a:t>4. </a:t>
            </a:r>
            <a:r>
              <a:rPr lang="ru-RU" b="1" i="1" dirty="0" smtClean="0">
                <a:solidFill>
                  <a:srgbClr val="002060"/>
                </a:solidFill>
              </a:rPr>
              <a:t>Фаст-фуди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29709" y="404664"/>
            <a:ext cx="291618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80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Зміст</a:t>
            </a:r>
            <a:endParaRPr lang="ru-RU" sz="8000" b="1" i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15827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 flipH="1">
            <a:off x="-2126977" y="2852936"/>
            <a:ext cx="45719" cy="53392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539552" y="836712"/>
            <a:ext cx="8064896" cy="540060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1.Харчові </a:t>
            </a:r>
            <a:r>
              <a:rPr lang="ru-RU" b="1" i="1" dirty="0">
                <a:solidFill>
                  <a:srgbClr val="FF0000"/>
                </a:solidFill>
              </a:rPr>
              <a:t>добавки – </a:t>
            </a:r>
            <a:r>
              <a:rPr lang="ru-RU" b="1" i="1" dirty="0" err="1">
                <a:solidFill>
                  <a:srgbClr val="FF0000"/>
                </a:solidFill>
              </a:rPr>
              <a:t>природні</a:t>
            </a:r>
            <a:r>
              <a:rPr lang="ru-RU" b="1" i="1" dirty="0">
                <a:solidFill>
                  <a:srgbClr val="FF0000"/>
                </a:solidFill>
              </a:rPr>
              <a:t> і </a:t>
            </a:r>
            <a:r>
              <a:rPr lang="ru-RU" b="1" i="1" dirty="0" err="1">
                <a:solidFill>
                  <a:srgbClr val="FF0000"/>
                </a:solidFill>
              </a:rPr>
              <a:t>синтезовані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хімічні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сполуки</a:t>
            </a:r>
            <a:r>
              <a:rPr lang="ru-RU" b="1" i="1" dirty="0">
                <a:solidFill>
                  <a:srgbClr val="FF0000"/>
                </a:solidFill>
              </a:rPr>
              <a:t>, </a:t>
            </a:r>
            <a:r>
              <a:rPr lang="ru-RU" b="1" i="1" dirty="0" err="1">
                <a:solidFill>
                  <a:srgbClr val="FF0000"/>
                </a:solidFill>
              </a:rPr>
              <a:t>призначені</a:t>
            </a:r>
            <a:r>
              <a:rPr lang="ru-RU" b="1" i="1" dirty="0">
                <a:solidFill>
                  <a:srgbClr val="FF0000"/>
                </a:solidFill>
              </a:rPr>
              <a:t> для </a:t>
            </a:r>
            <a:r>
              <a:rPr lang="ru-RU" b="1" i="1" dirty="0" err="1">
                <a:solidFill>
                  <a:srgbClr val="FF0000"/>
                </a:solidFill>
              </a:rPr>
              <a:t>введення</a:t>
            </a:r>
            <a:r>
              <a:rPr lang="ru-RU" b="1" i="1" dirty="0">
                <a:solidFill>
                  <a:srgbClr val="FF0000"/>
                </a:solidFill>
              </a:rPr>
              <a:t> в </a:t>
            </a:r>
            <a:r>
              <a:rPr lang="ru-RU" b="1" i="1" dirty="0" err="1">
                <a:solidFill>
                  <a:srgbClr val="FF0000"/>
                </a:solidFill>
              </a:rPr>
              <a:t>харчові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продукти</a:t>
            </a:r>
            <a:r>
              <a:rPr lang="ru-RU" b="1" i="1" dirty="0">
                <a:solidFill>
                  <a:srgbClr val="FF0000"/>
                </a:solidFill>
              </a:rPr>
              <a:t> з метою </a:t>
            </a:r>
            <a:r>
              <a:rPr lang="ru-RU" b="1" i="1" dirty="0" err="1">
                <a:solidFill>
                  <a:srgbClr val="FF0000"/>
                </a:solidFill>
              </a:rPr>
              <a:t>прискорення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або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поліпшення</a:t>
            </a:r>
            <a:r>
              <a:rPr lang="ru-RU" b="1" i="1" dirty="0">
                <a:solidFill>
                  <a:srgbClr val="FF0000"/>
                </a:solidFill>
              </a:rPr>
              <a:t> їх </a:t>
            </a:r>
            <a:r>
              <a:rPr lang="ru-RU" b="1" i="1" dirty="0" err="1">
                <a:solidFill>
                  <a:srgbClr val="FF0000"/>
                </a:solidFill>
              </a:rPr>
              <a:t>технологічної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обробки</a:t>
            </a:r>
            <a:r>
              <a:rPr lang="ru-RU" b="1" i="1" dirty="0">
                <a:solidFill>
                  <a:srgbClr val="FF0000"/>
                </a:solidFill>
              </a:rPr>
              <a:t>, </a:t>
            </a:r>
            <a:r>
              <a:rPr lang="ru-RU" b="1" i="1" dirty="0" err="1">
                <a:solidFill>
                  <a:srgbClr val="FF0000"/>
                </a:solidFill>
              </a:rPr>
              <a:t>збільшення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термінів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зберігання</a:t>
            </a:r>
            <a:r>
              <a:rPr lang="ru-RU" b="1" i="1" dirty="0">
                <a:solidFill>
                  <a:srgbClr val="FF0000"/>
                </a:solidFill>
              </a:rPr>
              <a:t>, </a:t>
            </a:r>
            <a:r>
              <a:rPr lang="ru-RU" b="1" i="1" dirty="0" err="1">
                <a:solidFill>
                  <a:srgbClr val="FF0000"/>
                </a:solidFill>
              </a:rPr>
              <a:t>консервування</a:t>
            </a:r>
            <a:r>
              <a:rPr lang="ru-RU" b="1" i="1" dirty="0">
                <a:solidFill>
                  <a:srgbClr val="FF0000"/>
                </a:solidFill>
              </a:rPr>
              <a:t>, а </a:t>
            </a:r>
            <a:r>
              <a:rPr lang="ru-RU" b="1" i="1" dirty="0" err="1">
                <a:solidFill>
                  <a:srgbClr val="FF0000"/>
                </a:solidFill>
              </a:rPr>
              <a:t>також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зберігання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або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надання</a:t>
            </a:r>
            <a:r>
              <a:rPr lang="ru-RU" b="1" i="1" dirty="0">
                <a:solidFill>
                  <a:srgbClr val="FF0000"/>
                </a:solidFill>
              </a:rPr>
              <a:t> готовим продуктам </a:t>
            </a:r>
            <a:r>
              <a:rPr lang="ru-RU" b="1" i="1" dirty="0" err="1">
                <a:solidFill>
                  <a:srgbClr val="FF0000"/>
                </a:solidFill>
              </a:rPr>
              <a:t>харчування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певних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органолептичних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властивостей</a:t>
            </a:r>
            <a:r>
              <a:rPr lang="ru-RU" b="1" i="1" dirty="0">
                <a:solidFill>
                  <a:srgbClr val="FF0000"/>
                </a:solidFill>
              </a:rPr>
              <a:t> (</a:t>
            </a:r>
            <a:r>
              <a:rPr lang="ru-RU" b="1" i="1" dirty="0" err="1">
                <a:solidFill>
                  <a:srgbClr val="FF0000"/>
                </a:solidFill>
              </a:rPr>
              <a:t>кольору</a:t>
            </a:r>
            <a:r>
              <a:rPr lang="ru-RU" b="1" i="1" dirty="0">
                <a:solidFill>
                  <a:srgbClr val="FF0000"/>
                </a:solidFill>
              </a:rPr>
              <a:t>, запаху, смаку, </a:t>
            </a:r>
            <a:r>
              <a:rPr lang="ru-RU" b="1" i="1" dirty="0" err="1">
                <a:solidFill>
                  <a:srgbClr val="FF0000"/>
                </a:solidFill>
              </a:rPr>
              <a:t>консистенції</a:t>
            </a:r>
            <a:r>
              <a:rPr lang="ru-RU" b="1" i="1" dirty="0">
                <a:solidFill>
                  <a:srgbClr val="FF000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60737662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uk-UA" b="1" i="1" dirty="0" smtClean="0"/>
              <a:t>2.Класифікація харчових добавок</a:t>
            </a:r>
            <a:endParaRPr lang="ru-RU" b="1" i="1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31640" y="1988840"/>
            <a:ext cx="6400800" cy="4032448"/>
          </a:xfrm>
        </p:spPr>
        <p:txBody>
          <a:bodyPr>
            <a:normAutofit/>
          </a:bodyPr>
          <a:lstStyle/>
          <a:p>
            <a:r>
              <a:rPr lang="ru-RU" sz="2400" b="1" i="1" dirty="0">
                <a:solidFill>
                  <a:srgbClr val="002060"/>
                </a:solidFill>
              </a:rPr>
              <a:t>Е100-Е182 – </a:t>
            </a:r>
            <a:r>
              <a:rPr lang="ru-RU" sz="2400" b="1" i="1" dirty="0" err="1">
                <a:solidFill>
                  <a:srgbClr val="002060"/>
                </a:solidFill>
              </a:rPr>
              <a:t>барвники</a:t>
            </a:r>
            <a:r>
              <a:rPr lang="ru-RU" sz="2400" b="1" i="1" dirty="0">
                <a:solidFill>
                  <a:srgbClr val="002060"/>
                </a:solidFill>
              </a:rPr>
              <a:t> </a:t>
            </a:r>
            <a:endParaRPr lang="ru-RU" sz="2400" b="1" i="1" dirty="0" smtClean="0">
              <a:solidFill>
                <a:srgbClr val="002060"/>
              </a:solidFill>
            </a:endParaRP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Е200-Е299 </a:t>
            </a:r>
            <a:r>
              <a:rPr lang="ru-RU" sz="2400" b="1" i="1" dirty="0">
                <a:solidFill>
                  <a:srgbClr val="002060"/>
                </a:solidFill>
              </a:rPr>
              <a:t>– </a:t>
            </a:r>
            <a:r>
              <a:rPr lang="ru-RU" sz="2400" b="1" i="1" dirty="0" err="1">
                <a:solidFill>
                  <a:srgbClr val="002060"/>
                </a:solidFill>
              </a:rPr>
              <a:t>консерванти</a:t>
            </a:r>
            <a:r>
              <a:rPr lang="ru-RU" sz="2400" b="1" i="1" dirty="0">
                <a:solidFill>
                  <a:srgbClr val="002060"/>
                </a:solidFill>
              </a:rPr>
              <a:t> </a:t>
            </a:r>
            <a:endParaRPr lang="ru-RU" sz="2400" b="1" i="1" dirty="0" smtClean="0">
              <a:solidFill>
                <a:srgbClr val="002060"/>
              </a:solidFill>
            </a:endParaRP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Е300-Е399 </a:t>
            </a:r>
            <a:r>
              <a:rPr lang="ru-RU" sz="2400" b="1" i="1" dirty="0">
                <a:solidFill>
                  <a:srgbClr val="002060"/>
                </a:solidFill>
              </a:rPr>
              <a:t>– </a:t>
            </a:r>
            <a:r>
              <a:rPr lang="ru-RU" sz="2400" b="1" i="1" dirty="0" err="1">
                <a:solidFill>
                  <a:srgbClr val="002060"/>
                </a:solidFill>
              </a:rPr>
              <a:t>антиоксиданти</a:t>
            </a:r>
            <a:r>
              <a:rPr lang="ru-RU" sz="2400" b="1" i="1" dirty="0">
                <a:solidFill>
                  <a:srgbClr val="002060"/>
                </a:solidFill>
              </a:rPr>
              <a:t> </a:t>
            </a:r>
            <a:endParaRPr lang="ru-RU" sz="2400" b="1" i="1" dirty="0" smtClean="0">
              <a:solidFill>
                <a:srgbClr val="002060"/>
              </a:solidFill>
            </a:endParaRP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Е400-Е499 </a:t>
            </a:r>
            <a:r>
              <a:rPr lang="ru-RU" sz="2400" b="1" i="1" dirty="0">
                <a:solidFill>
                  <a:srgbClr val="002060"/>
                </a:solidFill>
              </a:rPr>
              <a:t>– </a:t>
            </a:r>
            <a:r>
              <a:rPr lang="ru-RU" sz="2400" b="1" i="1" dirty="0" err="1">
                <a:solidFill>
                  <a:srgbClr val="002060"/>
                </a:solidFill>
              </a:rPr>
              <a:t>стабілізатори</a:t>
            </a:r>
            <a:r>
              <a:rPr lang="ru-RU" sz="2400" b="1" i="1" dirty="0">
                <a:solidFill>
                  <a:srgbClr val="002060"/>
                </a:solidFill>
              </a:rPr>
              <a:t> </a:t>
            </a:r>
            <a:endParaRPr lang="ru-RU" sz="2400" b="1" i="1" dirty="0" smtClean="0">
              <a:solidFill>
                <a:srgbClr val="002060"/>
              </a:solidFill>
            </a:endParaRP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Е500-Е599 </a:t>
            </a:r>
            <a:r>
              <a:rPr lang="ru-RU" sz="2400" b="1" i="1" dirty="0">
                <a:solidFill>
                  <a:srgbClr val="002060"/>
                </a:solidFill>
              </a:rPr>
              <a:t>– </a:t>
            </a:r>
            <a:r>
              <a:rPr lang="ru-RU" sz="2400" b="1" i="1" dirty="0" err="1">
                <a:solidFill>
                  <a:srgbClr val="002060"/>
                </a:solidFill>
              </a:rPr>
              <a:t>емульгатори</a:t>
            </a:r>
            <a:r>
              <a:rPr lang="ru-RU" sz="2400" b="1" i="1" dirty="0">
                <a:solidFill>
                  <a:srgbClr val="002060"/>
                </a:solidFill>
              </a:rPr>
              <a:t> </a:t>
            </a:r>
            <a:endParaRPr lang="ru-RU" sz="2400" b="1" i="1" dirty="0" smtClean="0">
              <a:solidFill>
                <a:srgbClr val="002060"/>
              </a:solidFill>
            </a:endParaRP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Е600-Е699 </a:t>
            </a:r>
            <a:r>
              <a:rPr lang="ru-RU" sz="2400" b="1" i="1" dirty="0">
                <a:solidFill>
                  <a:srgbClr val="002060"/>
                </a:solidFill>
              </a:rPr>
              <a:t>– </a:t>
            </a:r>
            <a:r>
              <a:rPr lang="ru-RU" sz="2400" b="1" i="1" dirty="0" err="1">
                <a:solidFill>
                  <a:srgbClr val="002060"/>
                </a:solidFill>
              </a:rPr>
              <a:t>посилювачі</a:t>
            </a:r>
            <a:r>
              <a:rPr lang="ru-RU" sz="2400" b="1" i="1" dirty="0">
                <a:solidFill>
                  <a:srgbClr val="002060"/>
                </a:solidFill>
              </a:rPr>
              <a:t> смаку і аромату </a:t>
            </a:r>
            <a:endParaRPr lang="ru-RU" sz="2400" b="1" i="1" dirty="0" smtClean="0">
              <a:solidFill>
                <a:srgbClr val="002060"/>
              </a:solidFill>
            </a:endParaRP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Е700-Е899 </a:t>
            </a:r>
            <a:r>
              <a:rPr lang="ru-RU" sz="2400" b="1" i="1" dirty="0">
                <a:solidFill>
                  <a:srgbClr val="002060"/>
                </a:solidFill>
              </a:rPr>
              <a:t>– </a:t>
            </a:r>
            <a:r>
              <a:rPr lang="ru-RU" sz="2400" b="1" i="1" dirty="0" err="1">
                <a:solidFill>
                  <a:srgbClr val="002060"/>
                </a:solidFill>
              </a:rPr>
              <a:t>запасні</a:t>
            </a:r>
            <a:r>
              <a:rPr lang="ru-RU" sz="2400" b="1" i="1" dirty="0">
                <a:solidFill>
                  <a:srgbClr val="002060"/>
                </a:solidFill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</a:rPr>
              <a:t>індекси</a:t>
            </a:r>
            <a:r>
              <a:rPr lang="ru-RU" sz="2400" b="1" i="1" dirty="0">
                <a:solidFill>
                  <a:srgbClr val="002060"/>
                </a:solidFill>
              </a:rPr>
              <a:t> </a:t>
            </a:r>
            <a:endParaRPr lang="ru-RU" sz="2400" b="1" i="1" dirty="0" smtClean="0">
              <a:solidFill>
                <a:srgbClr val="002060"/>
              </a:solidFill>
            </a:endParaRP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Е900-Е999 </a:t>
            </a:r>
            <a:r>
              <a:rPr lang="ru-RU" sz="2400" b="1" i="1" dirty="0">
                <a:solidFill>
                  <a:srgbClr val="002060"/>
                </a:solidFill>
              </a:rPr>
              <a:t>– </a:t>
            </a:r>
            <a:r>
              <a:rPr lang="ru-RU" sz="2400" b="1" i="1" dirty="0" err="1">
                <a:solidFill>
                  <a:srgbClr val="002060"/>
                </a:solidFill>
              </a:rPr>
              <a:t>піногасники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77015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/>
              <a:t>3.Добавки</a:t>
            </a:r>
            <a:r>
              <a:rPr lang="ru-RU" sz="3600" b="1" i="1" dirty="0"/>
              <a:t>, </a:t>
            </a:r>
            <a:r>
              <a:rPr lang="ru-RU" sz="3600" b="1" i="1" dirty="0" err="1"/>
              <a:t>які</a:t>
            </a:r>
            <a:r>
              <a:rPr lang="ru-RU" sz="3600" b="1" i="1" dirty="0"/>
              <a:t> </a:t>
            </a:r>
            <a:r>
              <a:rPr lang="ru-RU" sz="3600" b="1" i="1" dirty="0" err="1"/>
              <a:t>викликають</a:t>
            </a:r>
            <a:r>
              <a:rPr lang="ru-RU" sz="3600" b="1" i="1" dirty="0"/>
              <a:t> </a:t>
            </a:r>
            <a:r>
              <a:rPr lang="ru-RU" sz="3600" b="1" i="1" dirty="0" err="1"/>
              <a:t>особливе</a:t>
            </a:r>
            <a:r>
              <a:rPr lang="ru-RU" sz="3600" b="1" i="1" dirty="0"/>
              <a:t> </a:t>
            </a:r>
            <a:r>
              <a:rPr lang="ru-RU" sz="3600" b="1" i="1" dirty="0" err="1"/>
              <a:t>застереження</a:t>
            </a:r>
            <a:r>
              <a:rPr lang="ru-RU" sz="3600" b="1" i="1" dirty="0"/>
              <a:t> </a:t>
            </a:r>
            <a:r>
              <a:rPr lang="ru-RU" sz="3600" b="1" i="1" dirty="0" err="1"/>
              <a:t>щодо</a:t>
            </a:r>
            <a:r>
              <a:rPr lang="ru-RU" sz="3600" b="1" i="1" dirty="0"/>
              <a:t> </a:t>
            </a:r>
            <a:r>
              <a:rPr lang="ru-RU" sz="3600" b="1" i="1" dirty="0" err="1"/>
              <a:t>впливу</a:t>
            </a:r>
            <a:r>
              <a:rPr lang="ru-RU" sz="3600" b="1" i="1" dirty="0"/>
              <a:t> на </a:t>
            </a:r>
            <a:r>
              <a:rPr lang="ru-RU" sz="3600" b="1" i="1" dirty="0" smtClean="0"/>
              <a:t>здоров’я</a:t>
            </a:r>
            <a:endParaRPr lang="ru-RU" sz="36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91264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i="1" dirty="0">
                <a:solidFill>
                  <a:srgbClr val="FF0000"/>
                </a:solidFill>
              </a:rPr>
              <a:t>Е102, Е103 (</a:t>
            </a:r>
            <a:r>
              <a:rPr lang="ru-RU" sz="2800" b="1" i="1" dirty="0" err="1">
                <a:solidFill>
                  <a:srgbClr val="FF0000"/>
                </a:solidFill>
              </a:rPr>
              <a:t>малиновий</a:t>
            </a:r>
            <a:r>
              <a:rPr lang="ru-RU" sz="2800" b="1" i="1" dirty="0">
                <a:solidFill>
                  <a:srgbClr val="FF0000"/>
                </a:solidFill>
              </a:rPr>
              <a:t>) – </a:t>
            </a:r>
            <a:r>
              <a:rPr lang="ru-RU" sz="2800" b="1" i="1" dirty="0" err="1">
                <a:solidFill>
                  <a:srgbClr val="FF0000"/>
                </a:solidFill>
              </a:rPr>
              <a:t>викликає</a:t>
            </a:r>
            <a:r>
              <a:rPr lang="ru-RU" sz="2800" b="1" i="1" dirty="0">
                <a:solidFill>
                  <a:srgbClr val="FF0000"/>
                </a:solidFill>
              </a:rPr>
              <a:t> приступи </a:t>
            </a:r>
            <a:r>
              <a:rPr lang="ru-RU" sz="2800" b="1" i="1" dirty="0" err="1">
                <a:solidFill>
                  <a:srgbClr val="FF0000"/>
                </a:solidFill>
              </a:rPr>
              <a:t>астми</a:t>
            </a:r>
            <a:r>
              <a:rPr lang="ru-RU" sz="2800" b="1" i="1" dirty="0">
                <a:solidFill>
                  <a:srgbClr val="FF0000"/>
                </a:solidFill>
              </a:rPr>
              <a:t>; </a:t>
            </a:r>
            <a:endParaRPr lang="ru-RU" sz="2800" b="1" i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2800" b="1" i="1" dirty="0" smtClean="0">
                <a:solidFill>
                  <a:srgbClr val="FF0000"/>
                </a:solidFill>
              </a:rPr>
              <a:t>Е104-Е107</a:t>
            </a:r>
            <a:r>
              <a:rPr lang="ru-RU" sz="2800" b="1" i="1" dirty="0">
                <a:solidFill>
                  <a:srgbClr val="FF0000"/>
                </a:solidFill>
              </a:rPr>
              <a:t>, Е110, Е120 (</a:t>
            </a:r>
            <a:r>
              <a:rPr lang="ru-RU" sz="2800" b="1" i="1" dirty="0" err="1">
                <a:solidFill>
                  <a:srgbClr val="FF0000"/>
                </a:solidFill>
              </a:rPr>
              <a:t>жовтий</a:t>
            </a:r>
            <a:r>
              <a:rPr lang="ru-RU" sz="2800" b="1" i="1" dirty="0">
                <a:solidFill>
                  <a:srgbClr val="FF0000"/>
                </a:solidFill>
              </a:rPr>
              <a:t>, </a:t>
            </a:r>
            <a:r>
              <a:rPr lang="ru-RU" sz="2800" b="1" i="1" dirty="0" err="1">
                <a:solidFill>
                  <a:srgbClr val="FF0000"/>
                </a:solidFill>
              </a:rPr>
              <a:t>оранжевий</a:t>
            </a:r>
            <a:r>
              <a:rPr lang="ru-RU" sz="2800" b="1" i="1" dirty="0">
                <a:solidFill>
                  <a:srgbClr val="FF0000"/>
                </a:solidFill>
              </a:rPr>
              <a:t>) – </a:t>
            </a:r>
            <a:r>
              <a:rPr lang="ru-RU" sz="2800" b="1" i="1" dirty="0" err="1">
                <a:solidFill>
                  <a:srgbClr val="FF0000"/>
                </a:solidFill>
              </a:rPr>
              <a:t>викликає</a:t>
            </a:r>
            <a:r>
              <a:rPr lang="ru-RU" sz="2800" b="1" i="1" dirty="0">
                <a:solidFill>
                  <a:srgbClr val="FF0000"/>
                </a:solidFill>
              </a:rPr>
              <a:t> астму, </a:t>
            </a:r>
            <a:r>
              <a:rPr lang="ru-RU" sz="2800" b="1" i="1" dirty="0" err="1">
                <a:solidFill>
                  <a:srgbClr val="FF0000"/>
                </a:solidFill>
              </a:rPr>
              <a:t>гастрити</a:t>
            </a:r>
            <a:r>
              <a:rPr lang="ru-RU" sz="2800" b="1" i="1" dirty="0">
                <a:solidFill>
                  <a:srgbClr val="FF0000"/>
                </a:solidFill>
              </a:rPr>
              <a:t>, </a:t>
            </a:r>
            <a:r>
              <a:rPr lang="ru-RU" sz="2800" b="1" i="1" dirty="0" err="1">
                <a:solidFill>
                  <a:srgbClr val="FF0000"/>
                </a:solidFill>
              </a:rPr>
              <a:t>виразкову</a:t>
            </a:r>
            <a:r>
              <a:rPr lang="ru-RU" sz="2800" b="1" i="1" dirty="0">
                <a:solidFill>
                  <a:srgbClr val="FF0000"/>
                </a:solidFill>
              </a:rPr>
              <a:t> хворобу </a:t>
            </a:r>
            <a:r>
              <a:rPr lang="ru-RU" sz="2800" b="1" i="1" dirty="0" err="1">
                <a:solidFill>
                  <a:srgbClr val="FF0000"/>
                </a:solidFill>
              </a:rPr>
              <a:t>шлунка</a:t>
            </a:r>
            <a:r>
              <a:rPr lang="ru-RU" sz="2800" b="1" i="1" dirty="0">
                <a:solidFill>
                  <a:srgbClr val="FF0000"/>
                </a:solidFill>
              </a:rPr>
              <a:t>. </a:t>
            </a:r>
            <a:endParaRPr lang="ru-RU" sz="2800" b="1" i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2800" b="1" i="1" dirty="0" smtClean="0">
                <a:solidFill>
                  <a:srgbClr val="FF0000"/>
                </a:solidFill>
              </a:rPr>
              <a:t>Е121 </a:t>
            </a:r>
            <a:r>
              <a:rPr lang="ru-RU" sz="2800" b="1" i="1" dirty="0">
                <a:solidFill>
                  <a:srgbClr val="FF0000"/>
                </a:solidFill>
              </a:rPr>
              <a:t>(</a:t>
            </a:r>
            <a:r>
              <a:rPr lang="ru-RU" sz="2800" b="1" i="1" dirty="0" err="1">
                <a:solidFill>
                  <a:srgbClr val="FF0000"/>
                </a:solidFill>
              </a:rPr>
              <a:t>цитрусовий</a:t>
            </a:r>
            <a:r>
              <a:rPr lang="ru-RU" sz="2800" b="1" i="1" dirty="0">
                <a:solidFill>
                  <a:srgbClr val="FF0000"/>
                </a:solidFill>
              </a:rPr>
              <a:t>, </a:t>
            </a:r>
            <a:r>
              <a:rPr lang="ru-RU" sz="2800" b="1" i="1" dirty="0" err="1">
                <a:solidFill>
                  <a:srgbClr val="FF0000"/>
                </a:solidFill>
              </a:rPr>
              <a:t>червоний</a:t>
            </a:r>
            <a:r>
              <a:rPr lang="ru-RU" sz="2800" b="1" i="1" dirty="0">
                <a:solidFill>
                  <a:srgbClr val="FF0000"/>
                </a:solidFill>
              </a:rPr>
              <a:t>), </a:t>
            </a:r>
            <a:endParaRPr lang="ru-RU" sz="2800" b="1" i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2800" b="1" i="1" dirty="0" smtClean="0">
                <a:solidFill>
                  <a:srgbClr val="FF0000"/>
                </a:solidFill>
              </a:rPr>
              <a:t>Е122 </a:t>
            </a:r>
            <a:r>
              <a:rPr lang="ru-RU" sz="2800" b="1" i="1" dirty="0">
                <a:solidFill>
                  <a:srgbClr val="FF0000"/>
                </a:solidFill>
              </a:rPr>
              <a:t>– </a:t>
            </a:r>
            <a:r>
              <a:rPr lang="ru-RU" sz="2800" b="1" i="1" dirty="0" err="1">
                <a:solidFill>
                  <a:srgbClr val="FF0000"/>
                </a:solidFill>
              </a:rPr>
              <a:t>ракові</a:t>
            </a:r>
            <a:r>
              <a:rPr lang="ru-RU" sz="2800" b="1" i="1" dirty="0">
                <a:solidFill>
                  <a:srgbClr val="FF0000"/>
                </a:solidFill>
              </a:rPr>
              <a:t> </a:t>
            </a:r>
            <a:r>
              <a:rPr lang="ru-RU" sz="2800" b="1" i="1" dirty="0" err="1" smtClean="0">
                <a:solidFill>
                  <a:srgbClr val="FF0000"/>
                </a:solidFill>
              </a:rPr>
              <a:t>хвороби</a:t>
            </a:r>
            <a:endParaRPr lang="ru-RU" sz="2800" b="1" i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2800" b="1" i="1" dirty="0" smtClean="0">
                <a:solidFill>
                  <a:srgbClr val="FF0000"/>
                </a:solidFill>
              </a:rPr>
              <a:t> </a:t>
            </a:r>
            <a:r>
              <a:rPr lang="ru-RU" sz="2800" b="1" i="1" dirty="0">
                <a:solidFill>
                  <a:srgbClr val="FF0000"/>
                </a:solidFill>
              </a:rPr>
              <a:t>Е123 – </a:t>
            </a:r>
            <a:r>
              <a:rPr lang="ru-RU" sz="2800" b="1" i="1" dirty="0" err="1">
                <a:solidFill>
                  <a:srgbClr val="FF0000"/>
                </a:solidFill>
              </a:rPr>
              <a:t>спричиняє</a:t>
            </a:r>
            <a:r>
              <a:rPr lang="ru-RU" sz="2800" b="1" i="1" dirty="0">
                <a:solidFill>
                  <a:srgbClr val="FF0000"/>
                </a:solidFill>
              </a:rPr>
              <a:t> пороки </a:t>
            </a:r>
            <a:r>
              <a:rPr lang="ru-RU" sz="2800" b="1" i="1" dirty="0" err="1">
                <a:solidFill>
                  <a:srgbClr val="FF0000"/>
                </a:solidFill>
              </a:rPr>
              <a:t>серця</a:t>
            </a:r>
            <a:r>
              <a:rPr lang="ru-RU" sz="2800" b="1" i="1" dirty="0">
                <a:solidFill>
                  <a:srgbClr val="FF0000"/>
                </a:solidFill>
              </a:rPr>
              <a:t> у плода (</a:t>
            </a:r>
            <a:r>
              <a:rPr lang="ru-RU" sz="2800" b="1" i="1" dirty="0" err="1">
                <a:solidFill>
                  <a:srgbClr val="FF0000"/>
                </a:solidFill>
              </a:rPr>
              <a:t>під</a:t>
            </a:r>
            <a:r>
              <a:rPr lang="ru-RU" sz="2800" b="1" i="1" dirty="0">
                <a:solidFill>
                  <a:srgbClr val="FF0000"/>
                </a:solidFill>
              </a:rPr>
              <a:t> час </a:t>
            </a:r>
            <a:r>
              <a:rPr lang="ru-RU" sz="2800" b="1" i="1" dirty="0" err="1">
                <a:solidFill>
                  <a:srgbClr val="FF0000"/>
                </a:solidFill>
              </a:rPr>
              <a:t>вагітності</a:t>
            </a:r>
            <a:r>
              <a:rPr lang="ru-RU" sz="2800" b="1" i="1" dirty="0">
                <a:solidFill>
                  <a:srgbClr val="FF0000"/>
                </a:solidFill>
              </a:rPr>
              <a:t>), </a:t>
            </a:r>
            <a:r>
              <a:rPr lang="ru-RU" sz="2800" b="1" i="1" dirty="0" err="1">
                <a:solidFill>
                  <a:srgbClr val="FF0000"/>
                </a:solidFill>
              </a:rPr>
              <a:t>утворенню</a:t>
            </a:r>
            <a:r>
              <a:rPr lang="ru-RU" sz="2800" b="1" i="1" dirty="0">
                <a:solidFill>
                  <a:srgbClr val="FF0000"/>
                </a:solidFill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</a:rPr>
              <a:t>каменів</a:t>
            </a:r>
            <a:r>
              <a:rPr lang="ru-RU" sz="2800" b="1" i="1" dirty="0">
                <a:solidFill>
                  <a:srgbClr val="FF0000"/>
                </a:solidFill>
              </a:rPr>
              <a:t> у </a:t>
            </a:r>
            <a:r>
              <a:rPr lang="ru-RU" sz="2800" b="1" i="1" dirty="0" err="1">
                <a:solidFill>
                  <a:srgbClr val="FF0000"/>
                </a:solidFill>
              </a:rPr>
              <a:t>нирках</a:t>
            </a:r>
            <a:r>
              <a:rPr lang="ru-RU" sz="2800" b="1" i="1" dirty="0">
                <a:solidFill>
                  <a:srgbClr val="FF0000"/>
                </a:solidFill>
              </a:rPr>
              <a:t> і </a:t>
            </a:r>
            <a:r>
              <a:rPr lang="ru-RU" sz="2800" b="1" i="1" dirty="0" err="1">
                <a:solidFill>
                  <a:srgbClr val="FF0000"/>
                </a:solidFill>
              </a:rPr>
              <a:t>печінці</a:t>
            </a:r>
            <a:r>
              <a:rPr lang="ru-RU" sz="2800" b="1" i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58284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196752" y="2060848"/>
            <a:ext cx="789856" cy="9635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548680"/>
            <a:ext cx="8064896" cy="5760640"/>
          </a:xfrm>
        </p:spPr>
        <p:txBody>
          <a:bodyPr>
            <a:normAutofit fontScale="92500"/>
          </a:bodyPr>
          <a:lstStyle/>
          <a:p>
            <a:r>
              <a:rPr lang="ru-RU" sz="2800" b="1" i="1" dirty="0">
                <a:solidFill>
                  <a:srgbClr val="002060"/>
                </a:solidFill>
              </a:rPr>
              <a:t>Е124 </a:t>
            </a:r>
            <a:r>
              <a:rPr lang="ru-RU" sz="2800" b="1" i="1" dirty="0" smtClean="0">
                <a:solidFill>
                  <a:srgbClr val="002060"/>
                </a:solidFill>
              </a:rPr>
              <a:t> </a:t>
            </a:r>
            <a:r>
              <a:rPr lang="ru-RU" sz="2800" b="1" i="1" dirty="0">
                <a:solidFill>
                  <a:srgbClr val="002060"/>
                </a:solidFill>
              </a:rPr>
              <a:t>– </a:t>
            </a:r>
            <a:r>
              <a:rPr lang="ru-RU" sz="2800" b="1" i="1" dirty="0" err="1">
                <a:solidFill>
                  <a:srgbClr val="002060"/>
                </a:solidFill>
              </a:rPr>
              <a:t>канцерогенний</a:t>
            </a:r>
            <a:r>
              <a:rPr lang="ru-RU" sz="2800" b="1" i="1" dirty="0">
                <a:solidFill>
                  <a:srgbClr val="002060"/>
                </a:solidFill>
              </a:rPr>
              <a:t>, </a:t>
            </a:r>
            <a:r>
              <a:rPr lang="ru-RU" sz="2800" b="1" i="1" dirty="0" err="1">
                <a:solidFill>
                  <a:srgbClr val="002060"/>
                </a:solidFill>
              </a:rPr>
              <a:t>викликає</a:t>
            </a:r>
            <a:r>
              <a:rPr lang="ru-RU" sz="2800" b="1" i="1" dirty="0">
                <a:solidFill>
                  <a:srgbClr val="002060"/>
                </a:solidFill>
              </a:rPr>
              <a:t> астму</a:t>
            </a:r>
            <a:r>
              <a:rPr lang="ru-RU" sz="2800" b="1" i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2800" b="1" i="1" dirty="0" smtClean="0">
                <a:solidFill>
                  <a:srgbClr val="002060"/>
                </a:solidFill>
              </a:rPr>
              <a:t> </a:t>
            </a:r>
            <a:r>
              <a:rPr lang="ru-RU" sz="2800" b="1" i="1" dirty="0">
                <a:solidFill>
                  <a:srgbClr val="002060"/>
                </a:solidFill>
              </a:rPr>
              <a:t>Е125, Е127 – </a:t>
            </a:r>
            <a:r>
              <a:rPr lang="ru-RU" sz="2800" b="1" i="1" dirty="0" err="1">
                <a:solidFill>
                  <a:srgbClr val="002060"/>
                </a:solidFill>
              </a:rPr>
              <a:t>викликає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</a:rPr>
              <a:t>гіперфункцію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</a:rPr>
              <a:t>щитовидної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</a:rPr>
              <a:t>залози</a:t>
            </a:r>
            <a:r>
              <a:rPr lang="ru-RU" sz="2800" b="1" i="1" dirty="0">
                <a:solidFill>
                  <a:srgbClr val="002060"/>
                </a:solidFill>
              </a:rPr>
              <a:t>. </a:t>
            </a:r>
            <a:endParaRPr lang="ru-RU" sz="2800" b="1" i="1" dirty="0" smtClean="0">
              <a:solidFill>
                <a:srgbClr val="002060"/>
              </a:solidFill>
            </a:endParaRPr>
          </a:p>
          <a:p>
            <a:r>
              <a:rPr lang="ru-RU" sz="2800" b="1" i="1" dirty="0" smtClean="0">
                <a:solidFill>
                  <a:srgbClr val="002060"/>
                </a:solidFill>
              </a:rPr>
              <a:t>Е210</a:t>
            </a:r>
            <a:r>
              <a:rPr lang="ru-RU" sz="2800" b="1" i="1" dirty="0">
                <a:solidFill>
                  <a:srgbClr val="002060"/>
                </a:solidFill>
              </a:rPr>
              <a:t>; Е211; Е212 - </a:t>
            </a:r>
            <a:r>
              <a:rPr lang="ru-RU" sz="2800" b="1" i="1" dirty="0" err="1">
                <a:solidFill>
                  <a:srgbClr val="002060"/>
                </a:solidFill>
              </a:rPr>
              <a:t>канцерогенний</a:t>
            </a:r>
            <a:r>
              <a:rPr lang="ru-RU" sz="2800" b="1" i="1" dirty="0">
                <a:solidFill>
                  <a:srgbClr val="002060"/>
                </a:solidFill>
              </a:rPr>
              <a:t>, </a:t>
            </a:r>
            <a:r>
              <a:rPr lang="ru-RU" sz="2800" b="1" i="1" dirty="0" err="1">
                <a:solidFill>
                  <a:srgbClr val="002060"/>
                </a:solidFill>
              </a:rPr>
              <a:t>викликає</a:t>
            </a:r>
            <a:r>
              <a:rPr lang="ru-RU" sz="2800" b="1" i="1" dirty="0">
                <a:solidFill>
                  <a:srgbClr val="002060"/>
                </a:solidFill>
              </a:rPr>
              <a:t> астму. </a:t>
            </a:r>
            <a:endParaRPr lang="ru-RU" sz="2800" b="1" i="1" dirty="0" smtClean="0">
              <a:solidFill>
                <a:srgbClr val="002060"/>
              </a:solidFill>
            </a:endParaRPr>
          </a:p>
          <a:p>
            <a:r>
              <a:rPr lang="ru-RU" sz="2800" b="1" i="1" dirty="0" smtClean="0">
                <a:solidFill>
                  <a:srgbClr val="002060"/>
                </a:solidFill>
              </a:rPr>
              <a:t>Е </a:t>
            </a:r>
            <a:r>
              <a:rPr lang="ru-RU" sz="2800" b="1" i="1" dirty="0">
                <a:solidFill>
                  <a:srgbClr val="002060"/>
                </a:solidFill>
              </a:rPr>
              <a:t>221; Е220– </a:t>
            </a:r>
            <a:r>
              <a:rPr lang="ru-RU" sz="2800" b="1" i="1" dirty="0" err="1">
                <a:solidFill>
                  <a:srgbClr val="002060"/>
                </a:solidFill>
              </a:rPr>
              <a:t>руйнують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</a:rPr>
              <a:t>вітаміни</a:t>
            </a:r>
            <a:r>
              <a:rPr lang="ru-RU" sz="2800" b="1" i="1" dirty="0">
                <a:solidFill>
                  <a:srgbClr val="002060"/>
                </a:solidFill>
              </a:rPr>
              <a:t> В1 (</a:t>
            </a:r>
            <a:r>
              <a:rPr lang="ru-RU" sz="2800" b="1" i="1" dirty="0" err="1">
                <a:solidFill>
                  <a:srgbClr val="002060"/>
                </a:solidFill>
              </a:rPr>
              <a:t>тіамін</a:t>
            </a:r>
            <a:r>
              <a:rPr lang="ru-RU" sz="2800" b="1" i="1" dirty="0">
                <a:solidFill>
                  <a:srgbClr val="002060"/>
                </a:solidFill>
              </a:rPr>
              <a:t>) і </a:t>
            </a:r>
            <a:r>
              <a:rPr lang="ru-RU" sz="2800" b="1" i="1" dirty="0" err="1">
                <a:solidFill>
                  <a:srgbClr val="002060"/>
                </a:solidFill>
              </a:rPr>
              <a:t>вітамін</a:t>
            </a:r>
            <a:r>
              <a:rPr lang="ru-RU" sz="2800" b="1" i="1" dirty="0">
                <a:solidFill>
                  <a:srgbClr val="002060"/>
                </a:solidFill>
              </a:rPr>
              <a:t> Н (</a:t>
            </a:r>
            <a:r>
              <a:rPr lang="ru-RU" sz="2800" b="1" i="1" dirty="0" err="1">
                <a:solidFill>
                  <a:srgbClr val="002060"/>
                </a:solidFill>
              </a:rPr>
              <a:t>біотин</a:t>
            </a:r>
            <a:r>
              <a:rPr lang="ru-RU" sz="2800" b="1" i="1" dirty="0">
                <a:solidFill>
                  <a:srgbClr val="002060"/>
                </a:solidFill>
              </a:rPr>
              <a:t>) в </a:t>
            </a:r>
            <a:r>
              <a:rPr lang="ru-RU" sz="2800" b="1" i="1" dirty="0" err="1">
                <a:solidFill>
                  <a:srgbClr val="002060"/>
                </a:solidFill>
              </a:rPr>
              <a:t>організмі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</a:rPr>
              <a:t>людини</a:t>
            </a:r>
            <a:r>
              <a:rPr lang="ru-RU" sz="2800" b="1" i="1" dirty="0">
                <a:solidFill>
                  <a:srgbClr val="002060"/>
                </a:solidFill>
              </a:rPr>
              <a:t>, </a:t>
            </a:r>
            <a:r>
              <a:rPr lang="ru-RU" sz="2800" b="1" i="1" dirty="0" err="1">
                <a:solidFill>
                  <a:srgbClr val="002060"/>
                </a:solidFill>
              </a:rPr>
              <a:t>спонукають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</a:rPr>
              <a:t>збудливість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</a:rPr>
              <a:t>нервової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</a:rPr>
              <a:t>системи</a:t>
            </a:r>
            <a:r>
              <a:rPr lang="ru-RU" sz="2800" b="1" i="1" dirty="0">
                <a:solidFill>
                  <a:srgbClr val="002060"/>
                </a:solidFill>
              </a:rPr>
              <a:t>, </a:t>
            </a:r>
            <a:r>
              <a:rPr lang="ru-RU" sz="2800" b="1" i="1" dirty="0" err="1">
                <a:solidFill>
                  <a:srgbClr val="002060"/>
                </a:solidFill>
              </a:rPr>
              <a:t>дратівливість</a:t>
            </a:r>
            <a:r>
              <a:rPr lang="ru-RU" sz="2800" b="1" i="1" dirty="0">
                <a:solidFill>
                  <a:srgbClr val="002060"/>
                </a:solidFill>
              </a:rPr>
              <a:t>, </a:t>
            </a:r>
            <a:r>
              <a:rPr lang="ru-RU" sz="2800" b="1" i="1" dirty="0" err="1">
                <a:solidFill>
                  <a:srgbClr val="002060"/>
                </a:solidFill>
              </a:rPr>
              <a:t>камені</a:t>
            </a:r>
            <a:r>
              <a:rPr lang="ru-RU" sz="2800" b="1" i="1" dirty="0">
                <a:solidFill>
                  <a:srgbClr val="002060"/>
                </a:solidFill>
              </a:rPr>
              <a:t> в </a:t>
            </a:r>
            <a:r>
              <a:rPr lang="ru-RU" sz="2800" b="1" i="1" dirty="0" err="1">
                <a:solidFill>
                  <a:srgbClr val="002060"/>
                </a:solidFill>
              </a:rPr>
              <a:t>нирках</a:t>
            </a:r>
            <a:r>
              <a:rPr lang="ru-RU" sz="2800" b="1" i="1" dirty="0">
                <a:solidFill>
                  <a:srgbClr val="002060"/>
                </a:solidFill>
              </a:rPr>
              <a:t> і </a:t>
            </a:r>
            <a:r>
              <a:rPr lang="ru-RU" sz="2800" b="1" i="1" dirty="0" err="1">
                <a:solidFill>
                  <a:srgbClr val="002060"/>
                </a:solidFill>
              </a:rPr>
              <a:t>печінці</a:t>
            </a:r>
            <a:r>
              <a:rPr lang="ru-RU" sz="2800" b="1" i="1" dirty="0">
                <a:solidFill>
                  <a:srgbClr val="002060"/>
                </a:solidFill>
              </a:rPr>
              <a:t>. </a:t>
            </a:r>
            <a:endParaRPr lang="ru-RU" sz="2800" b="1" i="1" dirty="0" smtClean="0">
              <a:solidFill>
                <a:srgbClr val="002060"/>
              </a:solidFill>
            </a:endParaRPr>
          </a:p>
          <a:p>
            <a:r>
              <a:rPr lang="ru-RU" sz="2800" b="1" i="1" dirty="0" smtClean="0">
                <a:solidFill>
                  <a:srgbClr val="002060"/>
                </a:solidFill>
              </a:rPr>
              <a:t>Е250</a:t>
            </a:r>
            <a:r>
              <a:rPr lang="ru-RU" sz="2800" b="1" i="1" dirty="0">
                <a:solidFill>
                  <a:srgbClr val="002060"/>
                </a:solidFill>
              </a:rPr>
              <a:t>, Е251 -</a:t>
            </a:r>
            <a:r>
              <a:rPr lang="ru-RU" sz="2800" b="1" i="1" dirty="0" err="1">
                <a:solidFill>
                  <a:srgbClr val="002060"/>
                </a:solidFill>
              </a:rPr>
              <a:t>викликають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</a:rPr>
              <a:t>хвороби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</a:rPr>
              <a:t>серцево-судинної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</a:rPr>
              <a:t>системи</a:t>
            </a:r>
            <a:r>
              <a:rPr lang="ru-RU" sz="2800" b="1" i="1" dirty="0">
                <a:solidFill>
                  <a:srgbClr val="002060"/>
                </a:solidFill>
              </a:rPr>
              <a:t>, </a:t>
            </a:r>
            <a:r>
              <a:rPr lang="ru-RU" sz="2800" b="1" i="1" dirty="0" err="1">
                <a:solidFill>
                  <a:srgbClr val="002060"/>
                </a:solidFill>
              </a:rPr>
              <a:t>гастрити</a:t>
            </a:r>
            <a:r>
              <a:rPr lang="ru-RU" sz="2800" b="1" i="1" dirty="0">
                <a:solidFill>
                  <a:srgbClr val="002060"/>
                </a:solidFill>
              </a:rPr>
              <a:t>, </a:t>
            </a:r>
            <a:r>
              <a:rPr lang="ru-RU" sz="2800" b="1" i="1" dirty="0" err="1">
                <a:solidFill>
                  <a:srgbClr val="002060"/>
                </a:solidFill>
              </a:rPr>
              <a:t>кам’яну</a:t>
            </a:r>
            <a:r>
              <a:rPr lang="ru-RU" sz="2800" b="1" i="1" dirty="0">
                <a:solidFill>
                  <a:srgbClr val="002060"/>
                </a:solidFill>
              </a:rPr>
              <a:t> хворобу </a:t>
            </a:r>
            <a:r>
              <a:rPr lang="ru-RU" sz="2800" b="1" i="1" dirty="0" err="1">
                <a:solidFill>
                  <a:srgbClr val="002060"/>
                </a:solidFill>
              </a:rPr>
              <a:t>печінки</a:t>
            </a:r>
            <a:r>
              <a:rPr lang="ru-RU" sz="2800" b="1" i="1" dirty="0">
                <a:solidFill>
                  <a:srgbClr val="002060"/>
                </a:solidFill>
              </a:rPr>
              <a:t> і </a:t>
            </a:r>
            <a:r>
              <a:rPr lang="ru-RU" sz="2800" b="1" i="1" dirty="0" err="1">
                <a:solidFill>
                  <a:srgbClr val="002060"/>
                </a:solidFill>
              </a:rPr>
              <a:t>нирок</a:t>
            </a:r>
            <a:r>
              <a:rPr lang="ru-RU" sz="2800" b="1" i="1" dirty="0">
                <a:solidFill>
                  <a:srgbClr val="002060"/>
                </a:solidFill>
              </a:rPr>
              <a:t>, </a:t>
            </a:r>
            <a:r>
              <a:rPr lang="ru-RU" sz="2800" b="1" i="1" dirty="0" err="1">
                <a:solidFill>
                  <a:srgbClr val="002060"/>
                </a:solidFill>
              </a:rPr>
              <a:t>підвищують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</a:rPr>
              <a:t>збудливість</a:t>
            </a:r>
            <a:r>
              <a:rPr lang="ru-RU" sz="2800" b="1" i="1" dirty="0">
                <a:solidFill>
                  <a:srgbClr val="002060"/>
                </a:solidFill>
              </a:rPr>
              <a:t> у </a:t>
            </a:r>
            <a:r>
              <a:rPr lang="ru-RU" sz="2800" b="1" i="1" dirty="0" err="1">
                <a:solidFill>
                  <a:srgbClr val="002060"/>
                </a:solidFill>
              </a:rPr>
              <a:t>дітей</a:t>
            </a:r>
            <a:r>
              <a:rPr lang="ru-RU" sz="2800" b="1" i="1" dirty="0">
                <a:solidFill>
                  <a:srgbClr val="002060"/>
                </a:solidFill>
              </a:rPr>
              <a:t>, </a:t>
            </a:r>
            <a:r>
              <a:rPr lang="ru-RU" sz="2800" b="1" i="1" dirty="0" err="1">
                <a:solidFill>
                  <a:srgbClr val="002060"/>
                </a:solidFill>
              </a:rPr>
              <a:t>можуть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</a:rPr>
              <a:t>призвести</a:t>
            </a:r>
            <a:r>
              <a:rPr lang="ru-RU" sz="2800" b="1" i="1" dirty="0">
                <a:solidFill>
                  <a:srgbClr val="002060"/>
                </a:solidFill>
              </a:rPr>
              <a:t> до </a:t>
            </a:r>
            <a:r>
              <a:rPr lang="ru-RU" sz="2800" b="1" i="1" dirty="0" err="1">
                <a:solidFill>
                  <a:srgbClr val="002060"/>
                </a:solidFill>
              </a:rPr>
              <a:t>харчового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</a:rPr>
              <a:t>отруєння</a:t>
            </a:r>
            <a:r>
              <a:rPr lang="ru-RU" sz="2800" b="1" i="1" dirty="0">
                <a:solidFill>
                  <a:srgbClr val="002060"/>
                </a:solidFill>
              </a:rPr>
              <a:t> і </a:t>
            </a:r>
            <a:r>
              <a:rPr lang="ru-RU" sz="2800" b="1" i="1" dirty="0" err="1">
                <a:solidFill>
                  <a:srgbClr val="002060"/>
                </a:solidFill>
              </a:rPr>
              <a:t>навіть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</a:rPr>
              <a:t>смерті</a:t>
            </a:r>
            <a:r>
              <a:rPr lang="ru-RU" sz="2800" b="1" i="1" dirty="0">
                <a:solidFill>
                  <a:srgbClr val="00206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4591493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412776" y="1988840"/>
            <a:ext cx="501824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764704"/>
            <a:ext cx="7488832" cy="5184576"/>
          </a:xfrm>
        </p:spPr>
        <p:txBody>
          <a:bodyPr>
            <a:normAutofit fontScale="92500" lnSpcReduction="20000"/>
          </a:bodyPr>
          <a:lstStyle/>
          <a:p>
            <a:r>
              <a:rPr lang="ru-RU" sz="2800" b="1" i="1" dirty="0">
                <a:solidFill>
                  <a:srgbClr val="FF0000"/>
                </a:solidFill>
              </a:rPr>
              <a:t>Е282 – </a:t>
            </a:r>
            <a:r>
              <a:rPr lang="ru-RU" sz="2800" b="1" i="1" dirty="0" err="1">
                <a:solidFill>
                  <a:srgbClr val="FF0000"/>
                </a:solidFill>
              </a:rPr>
              <a:t>канцерогенний</a:t>
            </a:r>
            <a:r>
              <a:rPr lang="ru-RU" sz="2800" b="1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2800" b="1" i="1" dirty="0" smtClean="0">
                <a:solidFill>
                  <a:srgbClr val="FF0000"/>
                </a:solidFill>
              </a:rPr>
              <a:t>Е239</a:t>
            </a:r>
            <a:r>
              <a:rPr lang="ru-RU" sz="2800" b="1" i="1" dirty="0">
                <a:solidFill>
                  <a:srgbClr val="FF0000"/>
                </a:solidFill>
              </a:rPr>
              <a:t>, Е240 – </a:t>
            </a:r>
            <a:r>
              <a:rPr lang="ru-RU" sz="2800" b="1" i="1" dirty="0" err="1">
                <a:solidFill>
                  <a:srgbClr val="FF0000"/>
                </a:solidFill>
              </a:rPr>
              <a:t>канцерогенний</a:t>
            </a:r>
            <a:r>
              <a:rPr lang="ru-RU" sz="2800" b="1" i="1" dirty="0">
                <a:solidFill>
                  <a:srgbClr val="FF0000"/>
                </a:solidFill>
              </a:rPr>
              <a:t>. </a:t>
            </a:r>
            <a:r>
              <a:rPr lang="ru-RU" sz="2800" b="1" i="1" dirty="0" err="1">
                <a:solidFill>
                  <a:srgbClr val="FF0000"/>
                </a:solidFill>
              </a:rPr>
              <a:t>Викликає</a:t>
            </a:r>
            <a:r>
              <a:rPr lang="ru-RU" sz="2800" b="1" i="1" dirty="0">
                <a:solidFill>
                  <a:srgbClr val="FF0000"/>
                </a:solidFill>
              </a:rPr>
              <a:t> рак </a:t>
            </a:r>
            <a:r>
              <a:rPr lang="ru-RU" sz="2800" b="1" i="1" dirty="0" err="1">
                <a:solidFill>
                  <a:srgbClr val="FF0000"/>
                </a:solidFill>
              </a:rPr>
              <a:t>молочних</a:t>
            </a:r>
            <a:r>
              <a:rPr lang="ru-RU" sz="2800" b="1" i="1" dirty="0">
                <a:solidFill>
                  <a:srgbClr val="FF0000"/>
                </a:solidFill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</a:rPr>
              <a:t>залоз</a:t>
            </a:r>
            <a:r>
              <a:rPr lang="ru-RU" sz="2800" b="1" i="1" dirty="0">
                <a:solidFill>
                  <a:srgbClr val="FF0000"/>
                </a:solidFill>
              </a:rPr>
              <a:t>, остеопороз. </a:t>
            </a:r>
            <a:endParaRPr lang="ru-RU" sz="2800" b="1" i="1" dirty="0" smtClean="0">
              <a:solidFill>
                <a:srgbClr val="FF0000"/>
              </a:solidFill>
            </a:endParaRPr>
          </a:p>
          <a:p>
            <a:r>
              <a:rPr lang="ru-RU" sz="2800" b="1" i="1" dirty="0" smtClean="0">
                <a:solidFill>
                  <a:srgbClr val="FF0000"/>
                </a:solidFill>
              </a:rPr>
              <a:t>Е201 </a:t>
            </a:r>
            <a:r>
              <a:rPr lang="ru-RU" sz="2800" b="1" i="1" dirty="0" err="1">
                <a:solidFill>
                  <a:srgbClr val="FF0000"/>
                </a:solidFill>
              </a:rPr>
              <a:t>викликає</a:t>
            </a:r>
            <a:r>
              <a:rPr lang="ru-RU" sz="2800" b="1" i="1" dirty="0">
                <a:solidFill>
                  <a:srgbClr val="FF0000"/>
                </a:solidFill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</a:rPr>
              <a:t>онкохвороби</a:t>
            </a:r>
            <a:r>
              <a:rPr lang="ru-RU" sz="2800" b="1" i="1" dirty="0">
                <a:solidFill>
                  <a:srgbClr val="FF0000"/>
                </a:solidFill>
              </a:rPr>
              <a:t>. </a:t>
            </a:r>
            <a:endParaRPr lang="ru-RU" sz="2800" b="1" i="1" dirty="0" smtClean="0">
              <a:solidFill>
                <a:srgbClr val="FF0000"/>
              </a:solidFill>
            </a:endParaRPr>
          </a:p>
          <a:p>
            <a:r>
              <a:rPr lang="ru-RU" sz="2800" b="1" i="1" dirty="0" smtClean="0">
                <a:solidFill>
                  <a:srgbClr val="FF0000"/>
                </a:solidFill>
              </a:rPr>
              <a:t>Е230 </a:t>
            </a:r>
            <a:r>
              <a:rPr lang="ru-RU" sz="2800" b="1" i="1" dirty="0" err="1">
                <a:solidFill>
                  <a:srgbClr val="FF0000"/>
                </a:solidFill>
              </a:rPr>
              <a:t>викликає</a:t>
            </a:r>
            <a:r>
              <a:rPr lang="ru-RU" sz="2800" b="1" i="1" dirty="0">
                <a:solidFill>
                  <a:srgbClr val="FF0000"/>
                </a:solidFill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</a:rPr>
              <a:t>кровотечі</a:t>
            </a:r>
            <a:r>
              <a:rPr lang="ru-RU" sz="2800" b="1" i="1" dirty="0">
                <a:solidFill>
                  <a:srgbClr val="FF0000"/>
                </a:solidFill>
              </a:rPr>
              <a:t> в органах і </a:t>
            </a:r>
            <a:r>
              <a:rPr lang="ru-RU" sz="2800" b="1" i="1" dirty="0" err="1">
                <a:solidFill>
                  <a:srgbClr val="FF0000"/>
                </a:solidFill>
              </a:rPr>
              <a:t>злоякісні</a:t>
            </a:r>
            <a:r>
              <a:rPr lang="ru-RU" sz="2800" b="1" i="1" dirty="0">
                <a:solidFill>
                  <a:srgbClr val="FF0000"/>
                </a:solidFill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</a:rPr>
              <a:t>зміни</a:t>
            </a:r>
            <a:r>
              <a:rPr lang="ru-RU" sz="2800" b="1" i="1" dirty="0">
                <a:solidFill>
                  <a:srgbClr val="FF0000"/>
                </a:solidFill>
              </a:rPr>
              <a:t> в органах. </a:t>
            </a:r>
            <a:r>
              <a:rPr lang="ru-RU" sz="2800" b="1" i="1" dirty="0" err="1">
                <a:solidFill>
                  <a:srgbClr val="FF0000"/>
                </a:solidFill>
              </a:rPr>
              <a:t>Канцерогенний</a:t>
            </a:r>
            <a:r>
              <a:rPr lang="ru-RU" sz="2800" b="1" i="1" dirty="0">
                <a:solidFill>
                  <a:srgbClr val="FF0000"/>
                </a:solidFill>
              </a:rPr>
              <a:t>. </a:t>
            </a:r>
            <a:endParaRPr lang="ru-RU" sz="2800" b="1" i="1" dirty="0" smtClean="0">
              <a:solidFill>
                <a:srgbClr val="FF0000"/>
              </a:solidFill>
            </a:endParaRPr>
          </a:p>
          <a:p>
            <a:r>
              <a:rPr lang="ru-RU" sz="2800" b="1" i="1" dirty="0" smtClean="0">
                <a:solidFill>
                  <a:srgbClr val="FF0000"/>
                </a:solidFill>
              </a:rPr>
              <a:t>Е321 </a:t>
            </a:r>
            <a:r>
              <a:rPr lang="ru-RU" sz="2800" b="1" i="1" dirty="0">
                <a:solidFill>
                  <a:srgbClr val="FF0000"/>
                </a:solidFill>
              </a:rPr>
              <a:t>– </a:t>
            </a:r>
            <a:r>
              <a:rPr lang="ru-RU" sz="2800" b="1" i="1" dirty="0" err="1">
                <a:solidFill>
                  <a:srgbClr val="FF0000"/>
                </a:solidFill>
              </a:rPr>
              <a:t>викликає</a:t>
            </a:r>
            <a:r>
              <a:rPr lang="ru-RU" sz="2800" b="1" i="1" dirty="0">
                <a:solidFill>
                  <a:srgbClr val="FF0000"/>
                </a:solidFill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</a:rPr>
              <a:t>онкологічні</a:t>
            </a:r>
            <a:r>
              <a:rPr lang="ru-RU" sz="2800" b="1" i="1" dirty="0">
                <a:solidFill>
                  <a:srgbClr val="FF0000"/>
                </a:solidFill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</a:rPr>
              <a:t>хвороби</a:t>
            </a:r>
            <a:r>
              <a:rPr lang="ru-RU" sz="2800" b="1" i="1" dirty="0">
                <a:solidFill>
                  <a:srgbClr val="FF0000"/>
                </a:solidFill>
              </a:rPr>
              <a:t>, токсикоз. Е400-Е405 – </a:t>
            </a:r>
            <a:r>
              <a:rPr lang="ru-RU" sz="2800" b="1" i="1" dirty="0" err="1">
                <a:solidFill>
                  <a:srgbClr val="FF0000"/>
                </a:solidFill>
              </a:rPr>
              <a:t>стабілізатори</a:t>
            </a:r>
            <a:r>
              <a:rPr lang="ru-RU" sz="2800" b="1" i="1" dirty="0">
                <a:solidFill>
                  <a:srgbClr val="FF0000"/>
                </a:solidFill>
              </a:rPr>
              <a:t>, </a:t>
            </a:r>
            <a:r>
              <a:rPr lang="ru-RU" sz="2800" b="1" i="1" dirty="0" err="1">
                <a:solidFill>
                  <a:srgbClr val="FF0000"/>
                </a:solidFill>
              </a:rPr>
              <a:t>дуже</a:t>
            </a:r>
            <a:r>
              <a:rPr lang="ru-RU" sz="2800" b="1" i="1" dirty="0">
                <a:solidFill>
                  <a:srgbClr val="FF0000"/>
                </a:solidFill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</a:rPr>
              <a:t>небезпечні</a:t>
            </a:r>
            <a:r>
              <a:rPr lang="ru-RU" sz="2800" b="1" i="1" dirty="0">
                <a:solidFill>
                  <a:srgbClr val="FF0000"/>
                </a:solidFill>
              </a:rPr>
              <a:t>. </a:t>
            </a:r>
          </a:p>
          <a:p>
            <a:r>
              <a:rPr lang="ru-RU" sz="2800" b="1" i="1" dirty="0">
                <a:solidFill>
                  <a:srgbClr val="FF0000"/>
                </a:solidFill>
              </a:rPr>
              <a:t>Е450-Е451 (</a:t>
            </a:r>
            <a:r>
              <a:rPr lang="ru-RU" sz="2800" b="1" i="1" dirty="0" err="1">
                <a:solidFill>
                  <a:srgbClr val="FF0000"/>
                </a:solidFill>
              </a:rPr>
              <a:t>фосфати</a:t>
            </a:r>
            <a:r>
              <a:rPr lang="ru-RU" sz="2800" b="1" i="1" dirty="0">
                <a:solidFill>
                  <a:srgbClr val="FF0000"/>
                </a:solidFill>
              </a:rPr>
              <a:t>). </a:t>
            </a:r>
            <a:r>
              <a:rPr lang="ru-RU" sz="2800" b="1" i="1" dirty="0" err="1">
                <a:solidFill>
                  <a:srgbClr val="FF0000"/>
                </a:solidFill>
              </a:rPr>
              <a:t>Надмірне</a:t>
            </a:r>
            <a:r>
              <a:rPr lang="ru-RU" sz="2800" b="1" i="1" dirty="0">
                <a:solidFill>
                  <a:srgbClr val="FF0000"/>
                </a:solidFill>
              </a:rPr>
              <a:t> їх </a:t>
            </a:r>
            <a:r>
              <a:rPr lang="ru-RU" sz="2800" b="1" i="1" dirty="0" err="1">
                <a:solidFill>
                  <a:srgbClr val="FF0000"/>
                </a:solidFill>
              </a:rPr>
              <a:t>використання</a:t>
            </a:r>
            <a:r>
              <a:rPr lang="ru-RU" sz="2800" b="1" i="1" dirty="0">
                <a:solidFill>
                  <a:srgbClr val="FF0000"/>
                </a:solidFill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</a:rPr>
              <a:t>погіршує</a:t>
            </a:r>
            <a:r>
              <a:rPr lang="ru-RU" sz="2800" b="1" i="1" dirty="0">
                <a:solidFill>
                  <a:srgbClr val="FF0000"/>
                </a:solidFill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</a:rPr>
              <a:t>засвоєння</a:t>
            </a:r>
            <a:r>
              <a:rPr lang="ru-RU" sz="2800" b="1" i="1" dirty="0">
                <a:solidFill>
                  <a:srgbClr val="FF0000"/>
                </a:solidFill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</a:rPr>
              <a:t>Кальцію</a:t>
            </a:r>
            <a:r>
              <a:rPr lang="ru-RU" sz="2800" b="1" i="1" dirty="0">
                <a:solidFill>
                  <a:srgbClr val="FF0000"/>
                </a:solidFill>
              </a:rPr>
              <a:t>, </a:t>
            </a:r>
            <a:r>
              <a:rPr lang="ru-RU" sz="2800" b="1" i="1" dirty="0" err="1">
                <a:solidFill>
                  <a:srgbClr val="FF0000"/>
                </a:solidFill>
              </a:rPr>
              <a:t>що</a:t>
            </a:r>
            <a:r>
              <a:rPr lang="ru-RU" sz="2800" b="1" i="1" dirty="0">
                <a:solidFill>
                  <a:srgbClr val="FF0000"/>
                </a:solidFill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</a:rPr>
              <a:t>сприяє</a:t>
            </a:r>
            <a:r>
              <a:rPr lang="ru-RU" sz="2800" b="1" i="1" dirty="0">
                <a:solidFill>
                  <a:srgbClr val="FF0000"/>
                </a:solidFill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</a:rPr>
              <a:t>відкладенню</a:t>
            </a:r>
            <a:r>
              <a:rPr lang="ru-RU" sz="2800" b="1" i="1" dirty="0">
                <a:solidFill>
                  <a:srgbClr val="FF0000"/>
                </a:solidFill>
              </a:rPr>
              <a:t> фосфору і </a:t>
            </a:r>
            <a:r>
              <a:rPr lang="ru-RU" sz="2800" b="1" i="1" dirty="0" err="1">
                <a:solidFill>
                  <a:srgbClr val="FF0000"/>
                </a:solidFill>
              </a:rPr>
              <a:t>кальцію</a:t>
            </a:r>
            <a:r>
              <a:rPr lang="ru-RU" sz="2800" b="1" i="1" dirty="0">
                <a:solidFill>
                  <a:srgbClr val="FF0000"/>
                </a:solidFill>
              </a:rPr>
              <a:t> в </a:t>
            </a:r>
            <a:r>
              <a:rPr lang="ru-RU" sz="2800" b="1" i="1" dirty="0" err="1">
                <a:solidFill>
                  <a:srgbClr val="FF0000"/>
                </a:solidFill>
              </a:rPr>
              <a:t>нирках</a:t>
            </a:r>
            <a:r>
              <a:rPr lang="ru-RU" sz="2800" b="1" i="1" dirty="0">
                <a:solidFill>
                  <a:srgbClr val="FF0000"/>
                </a:solidFill>
              </a:rPr>
              <a:t> і </a:t>
            </a:r>
            <a:r>
              <a:rPr lang="ru-RU" sz="2800" b="1" i="1" dirty="0" err="1">
                <a:solidFill>
                  <a:srgbClr val="FF0000"/>
                </a:solidFill>
              </a:rPr>
              <a:t>печінці</a:t>
            </a:r>
            <a:r>
              <a:rPr lang="ru-RU" sz="2800" b="1" i="1" dirty="0">
                <a:solidFill>
                  <a:srgbClr val="FF0000"/>
                </a:solidFill>
              </a:rPr>
              <a:t> у </a:t>
            </a:r>
            <a:r>
              <a:rPr lang="ru-RU" sz="2800" b="1" i="1" dirty="0" err="1">
                <a:solidFill>
                  <a:srgbClr val="FF0000"/>
                </a:solidFill>
              </a:rPr>
              <a:t>вигляді</a:t>
            </a:r>
            <a:r>
              <a:rPr lang="ru-RU" sz="2800" b="1" i="1" dirty="0">
                <a:solidFill>
                  <a:srgbClr val="FF0000"/>
                </a:solidFill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</a:rPr>
              <a:t>каменів</a:t>
            </a:r>
            <a:r>
              <a:rPr lang="ru-RU" sz="2800" b="1" i="1" dirty="0">
                <a:solidFill>
                  <a:srgbClr val="FF0000"/>
                </a:solidFill>
              </a:rPr>
              <a:t> і </a:t>
            </a:r>
            <a:r>
              <a:rPr lang="ru-RU" sz="2800" b="1" i="1" dirty="0" err="1">
                <a:solidFill>
                  <a:srgbClr val="FF0000"/>
                </a:solidFill>
              </a:rPr>
              <a:t>сприяє</a:t>
            </a:r>
            <a:r>
              <a:rPr lang="ru-RU" sz="2800" b="1" i="1" dirty="0">
                <a:solidFill>
                  <a:srgbClr val="FF0000"/>
                </a:solidFill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</a:rPr>
              <a:t>розвитку</a:t>
            </a:r>
            <a:r>
              <a:rPr lang="ru-RU" sz="2800" b="1" i="1" dirty="0">
                <a:solidFill>
                  <a:srgbClr val="FF0000"/>
                </a:solidFill>
              </a:rPr>
              <a:t> остеопорозу. </a:t>
            </a:r>
          </a:p>
          <a:p>
            <a:r>
              <a:rPr lang="ru-RU" sz="2800" b="1" i="1" dirty="0">
                <a:solidFill>
                  <a:srgbClr val="FF0000"/>
                </a:solidFill>
              </a:rPr>
              <a:t>Консервант Е281 </a:t>
            </a:r>
            <a:r>
              <a:rPr lang="ru-RU" sz="2800" b="1" i="1" dirty="0" err="1">
                <a:solidFill>
                  <a:srgbClr val="FF0000"/>
                </a:solidFill>
              </a:rPr>
              <a:t>викликає</a:t>
            </a:r>
            <a:r>
              <a:rPr lang="ru-RU" sz="2800" b="1" i="1" dirty="0">
                <a:solidFill>
                  <a:srgbClr val="FF0000"/>
                </a:solidFill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</a:rPr>
              <a:t>мігрень</a:t>
            </a:r>
            <a:r>
              <a:rPr lang="ru-RU" sz="2800" b="1" i="1" dirty="0">
                <a:solidFill>
                  <a:srgbClr val="FF0000"/>
                </a:solidFill>
              </a:rPr>
              <a:t>.</a:t>
            </a:r>
          </a:p>
          <a:p>
            <a:endParaRPr lang="ru-RU" sz="2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91018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908720" y="332656"/>
            <a:ext cx="586408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i="1" dirty="0">
                <a:solidFill>
                  <a:srgbClr val="002060"/>
                </a:solidFill>
              </a:rPr>
              <a:t>Е636, Е637– </a:t>
            </a:r>
            <a:r>
              <a:rPr lang="ru-RU" sz="2800" b="1" i="1" dirty="0" err="1">
                <a:solidFill>
                  <a:srgbClr val="002060"/>
                </a:solidFill>
              </a:rPr>
              <a:t>небезпечний</a:t>
            </a:r>
            <a:r>
              <a:rPr lang="ru-RU" sz="2800" b="1" i="1" dirty="0">
                <a:solidFill>
                  <a:srgbClr val="002060"/>
                </a:solidFill>
              </a:rPr>
              <a:t> для </a:t>
            </a:r>
            <a:r>
              <a:rPr lang="ru-RU" sz="2800" b="1" i="1" dirty="0" err="1">
                <a:solidFill>
                  <a:srgbClr val="002060"/>
                </a:solidFill>
              </a:rPr>
              <a:t>організму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</a:rPr>
              <a:t>людини</a:t>
            </a:r>
            <a:endParaRPr lang="ru-RU" sz="28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2800" b="1" i="1" dirty="0" smtClean="0">
                <a:solidFill>
                  <a:srgbClr val="002060"/>
                </a:solidFill>
              </a:rPr>
              <a:t>Е951</a:t>
            </a:r>
            <a:r>
              <a:rPr lang="ru-RU" sz="2800" b="1" i="1" dirty="0">
                <a:solidFill>
                  <a:srgbClr val="002060"/>
                </a:solidFill>
              </a:rPr>
              <a:t>– </a:t>
            </a:r>
            <a:r>
              <a:rPr lang="ru-RU" sz="2800" b="1" i="1" dirty="0" err="1">
                <a:solidFill>
                  <a:srgbClr val="002060"/>
                </a:solidFill>
              </a:rPr>
              <a:t>дуже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</a:rPr>
              <a:t>небезпечний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smtClean="0">
                <a:solidFill>
                  <a:srgbClr val="002060"/>
                </a:solidFill>
              </a:rPr>
              <a:t>(</a:t>
            </a:r>
            <a:r>
              <a:rPr lang="ru-RU" sz="2800" b="1" i="1" dirty="0" err="1" smtClean="0">
                <a:solidFill>
                  <a:srgbClr val="002060"/>
                </a:solidFill>
              </a:rPr>
              <a:t>онкологія</a:t>
            </a:r>
            <a:r>
              <a:rPr lang="ru-RU" sz="2800" b="1" i="1" dirty="0">
                <a:solidFill>
                  <a:srgbClr val="002060"/>
                </a:solidFill>
              </a:rPr>
              <a:t>) </a:t>
            </a:r>
            <a:endParaRPr lang="ru-RU" sz="28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2800" b="1" i="1" dirty="0" smtClean="0">
                <a:solidFill>
                  <a:srgbClr val="002060"/>
                </a:solidFill>
              </a:rPr>
              <a:t>Е954</a:t>
            </a:r>
            <a:r>
              <a:rPr lang="ru-RU" sz="2800" b="1" i="1" dirty="0">
                <a:solidFill>
                  <a:srgbClr val="002060"/>
                </a:solidFill>
              </a:rPr>
              <a:t>– </a:t>
            </a:r>
            <a:r>
              <a:rPr lang="ru-RU" sz="2800" b="1" i="1" dirty="0" err="1">
                <a:solidFill>
                  <a:srgbClr val="002060"/>
                </a:solidFill>
              </a:rPr>
              <a:t>канцерогенний</a:t>
            </a:r>
            <a:r>
              <a:rPr lang="ru-RU" sz="2800" b="1" i="1" dirty="0">
                <a:solidFill>
                  <a:srgbClr val="002060"/>
                </a:solidFill>
              </a:rPr>
              <a:t>. </a:t>
            </a:r>
            <a:endParaRPr lang="ru-RU" sz="28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2800" b="1" i="1" dirty="0" smtClean="0">
                <a:solidFill>
                  <a:srgbClr val="002060"/>
                </a:solidFill>
              </a:rPr>
              <a:t>Е967 </a:t>
            </a:r>
            <a:r>
              <a:rPr lang="ru-RU" sz="2800" b="1" i="1" dirty="0">
                <a:solidFill>
                  <a:srgbClr val="002060"/>
                </a:solidFill>
              </a:rPr>
              <a:t>– </a:t>
            </a:r>
            <a:r>
              <a:rPr lang="ru-RU" sz="2800" b="1" i="1" dirty="0" err="1">
                <a:solidFill>
                  <a:srgbClr val="002060"/>
                </a:solidFill>
              </a:rPr>
              <a:t>викликає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</a:rPr>
              <a:t>нирково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smtClean="0">
                <a:solidFill>
                  <a:srgbClr val="002060"/>
                </a:solidFill>
              </a:rPr>
              <a:t>-  </a:t>
            </a:r>
            <a:r>
              <a:rPr lang="ru-RU" sz="2800" b="1" i="1" dirty="0">
                <a:solidFill>
                  <a:srgbClr val="002060"/>
                </a:solidFill>
              </a:rPr>
              <a:t>та </a:t>
            </a:r>
            <a:r>
              <a:rPr lang="ru-RU" sz="2800" b="1" i="1" dirty="0" err="1">
                <a:solidFill>
                  <a:srgbClr val="002060"/>
                </a:solidFill>
              </a:rPr>
              <a:t>жовчнокам’яну</a:t>
            </a:r>
            <a:r>
              <a:rPr lang="ru-RU" sz="2800" b="1" i="1" dirty="0">
                <a:solidFill>
                  <a:srgbClr val="002060"/>
                </a:solidFill>
              </a:rPr>
              <a:t> хворобу.</a:t>
            </a:r>
          </a:p>
          <a:p>
            <a:pPr marL="0" indent="0" algn="ctr">
              <a:buNone/>
            </a:pPr>
            <a:r>
              <a:rPr lang="ru-RU" sz="2800" b="1" i="1" dirty="0">
                <a:solidFill>
                  <a:srgbClr val="002060"/>
                </a:solidFill>
              </a:rPr>
              <a:t>Добавки Е500-Е599 – </a:t>
            </a:r>
            <a:r>
              <a:rPr lang="ru-RU" sz="2800" b="1" i="1" dirty="0" err="1">
                <a:solidFill>
                  <a:srgbClr val="002060"/>
                </a:solidFill>
              </a:rPr>
              <a:t>емульгатори</a:t>
            </a:r>
            <a:r>
              <a:rPr lang="ru-RU" sz="2800" b="1" i="1" dirty="0">
                <a:solidFill>
                  <a:srgbClr val="002060"/>
                </a:solidFill>
              </a:rPr>
              <a:t>, </a:t>
            </a:r>
            <a:r>
              <a:rPr lang="ru-RU" sz="2800" b="1" i="1" dirty="0" err="1">
                <a:solidFill>
                  <a:srgbClr val="002060"/>
                </a:solidFill>
              </a:rPr>
              <a:t>можуть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</a:rPr>
              <a:t>спровокувати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</a:rPr>
              <a:t>захворювання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</a:rPr>
              <a:t>травної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</a:rPr>
              <a:t>системи</a:t>
            </a:r>
            <a:r>
              <a:rPr lang="ru-RU" sz="2800" b="1" i="1" dirty="0">
                <a:solidFill>
                  <a:srgbClr val="002060"/>
                </a:solidFill>
              </a:rPr>
              <a:t>. </a:t>
            </a:r>
          </a:p>
          <a:p>
            <a:pPr marL="0" indent="0" algn="ctr">
              <a:buNone/>
            </a:pPr>
            <a:r>
              <a:rPr lang="ru-RU" sz="2800" b="1" i="1" u="sng" dirty="0" err="1">
                <a:solidFill>
                  <a:srgbClr val="002060"/>
                </a:solidFill>
              </a:rPr>
              <a:t>Небезпечні</a:t>
            </a:r>
            <a:r>
              <a:rPr lang="ru-RU" sz="2800" b="1" i="1" u="sng" dirty="0">
                <a:solidFill>
                  <a:srgbClr val="002060"/>
                </a:solidFill>
              </a:rPr>
              <a:t> добавки </a:t>
            </a:r>
            <a:r>
              <a:rPr lang="ru-RU" sz="2800" b="1" i="1" dirty="0">
                <a:solidFill>
                  <a:srgbClr val="002060"/>
                </a:solidFill>
              </a:rPr>
              <a:t>Е510, Е513 та Е527, особливо негативно </a:t>
            </a:r>
            <a:r>
              <a:rPr lang="ru-RU" sz="2800" b="1" i="1" dirty="0" err="1">
                <a:solidFill>
                  <a:srgbClr val="002060"/>
                </a:solidFill>
              </a:rPr>
              <a:t>впливають</a:t>
            </a:r>
            <a:r>
              <a:rPr lang="ru-RU" sz="2800" b="1" i="1" dirty="0">
                <a:solidFill>
                  <a:srgbClr val="002060"/>
                </a:solidFill>
              </a:rPr>
              <a:t> на </a:t>
            </a:r>
            <a:r>
              <a:rPr lang="ru-RU" sz="2800" b="1" i="1" dirty="0" err="1">
                <a:solidFill>
                  <a:srgbClr val="002060"/>
                </a:solidFill>
              </a:rPr>
              <a:t>печінку</a:t>
            </a:r>
            <a:r>
              <a:rPr lang="ru-RU" sz="2800" b="1" i="1" dirty="0">
                <a:solidFill>
                  <a:srgbClr val="002060"/>
                </a:solidFill>
              </a:rPr>
              <a:t> та </a:t>
            </a:r>
            <a:r>
              <a:rPr lang="ru-RU" sz="2800" b="1" i="1" dirty="0" err="1">
                <a:solidFill>
                  <a:srgbClr val="002060"/>
                </a:solidFill>
              </a:rPr>
              <a:t>викликають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</a:rPr>
              <a:t>розлади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</a:rPr>
              <a:t>шлунка</a:t>
            </a:r>
            <a:r>
              <a:rPr lang="ru-RU" sz="2800" b="1" i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945060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052736" y="836712"/>
            <a:ext cx="645840" cy="100811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548680"/>
            <a:ext cx="7704856" cy="5090120"/>
          </a:xfrm>
        </p:spPr>
        <p:txBody>
          <a:bodyPr>
            <a:normAutofit lnSpcReduction="1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4.Фаст-фуди </a:t>
            </a:r>
            <a:r>
              <a:rPr lang="ru-RU" b="1" i="1" dirty="0">
                <a:solidFill>
                  <a:srgbClr val="FF0000"/>
                </a:solidFill>
              </a:rPr>
              <a:t>– </a:t>
            </a:r>
            <a:r>
              <a:rPr lang="ru-RU" b="1" i="1" dirty="0" err="1">
                <a:solidFill>
                  <a:srgbClr val="FF0000"/>
                </a:solidFill>
              </a:rPr>
              <a:t>висококалорійна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їжа</a:t>
            </a:r>
            <a:r>
              <a:rPr lang="ru-RU" b="1" i="1" dirty="0">
                <a:solidFill>
                  <a:srgbClr val="FF0000"/>
                </a:solidFill>
              </a:rPr>
              <a:t> без </a:t>
            </a:r>
            <a:r>
              <a:rPr lang="ru-RU" b="1" i="1" dirty="0" err="1">
                <a:solidFill>
                  <a:srgbClr val="FF0000"/>
                </a:solidFill>
              </a:rPr>
              <a:t>корисних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біологічно-активних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речовин</a:t>
            </a:r>
            <a:r>
              <a:rPr lang="ru-RU" b="1" i="1" dirty="0">
                <a:solidFill>
                  <a:srgbClr val="FF0000"/>
                </a:solidFill>
              </a:rPr>
              <a:t>, </a:t>
            </a:r>
            <a:r>
              <a:rPr lang="ru-RU" b="1" i="1" dirty="0" err="1">
                <a:solidFill>
                  <a:srgbClr val="FF0000"/>
                </a:solidFill>
              </a:rPr>
              <a:t>вітамінів</a:t>
            </a:r>
            <a:r>
              <a:rPr lang="ru-RU" b="1" i="1" dirty="0">
                <a:solidFill>
                  <a:srgbClr val="FF0000"/>
                </a:solidFill>
              </a:rPr>
              <a:t>, </a:t>
            </a:r>
            <a:r>
              <a:rPr lang="ru-RU" b="1" i="1" dirty="0" err="1">
                <a:solidFill>
                  <a:srgbClr val="FF0000"/>
                </a:solidFill>
              </a:rPr>
              <a:t>мікроелементів</a:t>
            </a:r>
            <a:r>
              <a:rPr lang="ru-RU" b="1" i="1" dirty="0">
                <a:solidFill>
                  <a:srgbClr val="FF0000"/>
                </a:solidFill>
              </a:rPr>
              <a:t>, </a:t>
            </a:r>
            <a:r>
              <a:rPr lang="ru-RU" b="1" i="1" dirty="0" err="1">
                <a:solidFill>
                  <a:srgbClr val="FF0000"/>
                </a:solidFill>
              </a:rPr>
              <a:t>проте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містять</a:t>
            </a:r>
            <a:r>
              <a:rPr lang="ru-RU" b="1" i="1" dirty="0">
                <a:solidFill>
                  <a:srgbClr val="FF0000"/>
                </a:solidFill>
              </a:rPr>
              <a:t> у </a:t>
            </a:r>
            <a:r>
              <a:rPr lang="ru-RU" b="1" i="1" dirty="0" err="1">
                <a:solidFill>
                  <a:srgbClr val="FF0000"/>
                </a:solidFill>
              </a:rPr>
              <a:t>великій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кількості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консерванти</a:t>
            </a:r>
            <a:r>
              <a:rPr lang="ru-RU" b="1" i="1" dirty="0">
                <a:solidFill>
                  <a:srgbClr val="FF0000"/>
                </a:solidFill>
              </a:rPr>
              <a:t>, </a:t>
            </a:r>
            <a:r>
              <a:rPr lang="ru-RU" b="1" i="1" dirty="0" err="1">
                <a:solidFill>
                  <a:srgbClr val="FF0000"/>
                </a:solidFill>
              </a:rPr>
              <a:t>які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імітують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натуральні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апетитні</a:t>
            </a:r>
            <a:r>
              <a:rPr lang="ru-RU" b="1" i="1" dirty="0">
                <a:solidFill>
                  <a:srgbClr val="FF0000"/>
                </a:solidFill>
              </a:rPr>
              <a:t> запахи, </a:t>
            </a:r>
            <a:r>
              <a:rPr lang="ru-RU" b="1" i="1" dirty="0" err="1">
                <a:solidFill>
                  <a:srgbClr val="FF0000"/>
                </a:solidFill>
              </a:rPr>
              <a:t>що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нейтралізуються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печінкою</a:t>
            </a:r>
            <a:r>
              <a:rPr lang="ru-RU" b="1" i="1" dirty="0">
                <a:solidFill>
                  <a:srgbClr val="FF0000"/>
                </a:solidFill>
              </a:rPr>
              <a:t>. </a:t>
            </a:r>
            <a:r>
              <a:rPr lang="ru-RU" b="1" i="1" dirty="0" err="1">
                <a:solidFill>
                  <a:srgbClr val="FF0000"/>
                </a:solidFill>
              </a:rPr>
              <a:t>Така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їжа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викликає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гастрити</a:t>
            </a:r>
            <a:r>
              <a:rPr lang="ru-RU" b="1" i="1" dirty="0">
                <a:solidFill>
                  <a:srgbClr val="FF0000"/>
                </a:solidFill>
              </a:rPr>
              <a:t>, </a:t>
            </a:r>
            <a:r>
              <a:rPr lang="ru-RU" b="1" i="1" dirty="0" err="1">
                <a:solidFill>
                  <a:srgbClr val="FF0000"/>
                </a:solidFill>
              </a:rPr>
              <a:t>виразку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шлунку</a:t>
            </a:r>
            <a:r>
              <a:rPr lang="ru-RU" b="1" i="1" dirty="0">
                <a:solidFill>
                  <a:srgbClr val="FF0000"/>
                </a:solidFill>
              </a:rPr>
              <a:t>, </a:t>
            </a:r>
            <a:r>
              <a:rPr lang="ru-RU" b="1" i="1" dirty="0" err="1">
                <a:solidFill>
                  <a:srgbClr val="FF0000"/>
                </a:solidFill>
              </a:rPr>
              <a:t>слабкий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імунітет</a:t>
            </a:r>
            <a:r>
              <a:rPr lang="ru-RU" b="1" i="1" dirty="0">
                <a:solidFill>
                  <a:srgbClr val="FF0000"/>
                </a:solidFill>
              </a:rPr>
              <a:t>, атеросклероз, </a:t>
            </a:r>
            <a:r>
              <a:rPr lang="ru-RU" b="1" i="1" dirty="0" err="1">
                <a:solidFill>
                  <a:srgbClr val="FF0000"/>
                </a:solidFill>
              </a:rPr>
              <a:t>варікоз</a:t>
            </a:r>
            <a:r>
              <a:rPr lang="ru-RU" b="1" i="1" dirty="0">
                <a:solidFill>
                  <a:srgbClr val="FF0000"/>
                </a:solidFill>
              </a:rPr>
              <a:t> вен, кили, запори, спайки, </a:t>
            </a:r>
            <a:r>
              <a:rPr lang="ru-RU" b="1" i="1" dirty="0" err="1">
                <a:solidFill>
                  <a:srgbClr val="FF0000"/>
                </a:solidFill>
              </a:rPr>
              <a:t>непрохідність</a:t>
            </a:r>
            <a:r>
              <a:rPr lang="ru-RU" b="1" i="1" dirty="0">
                <a:solidFill>
                  <a:srgbClr val="FF0000"/>
                </a:solidFill>
              </a:rPr>
              <a:t> кишечника, </a:t>
            </a:r>
            <a:r>
              <a:rPr lang="ru-RU" b="1" i="1" dirty="0" err="1">
                <a:solidFill>
                  <a:srgbClr val="FF0000"/>
                </a:solidFill>
              </a:rPr>
              <a:t>безсоння</a:t>
            </a:r>
            <a:r>
              <a:rPr lang="ru-RU" b="1" i="1" dirty="0">
                <a:solidFill>
                  <a:srgbClr val="FF0000"/>
                </a:solidFill>
              </a:rPr>
              <a:t>, </a:t>
            </a:r>
            <a:r>
              <a:rPr lang="ru-RU" b="1" i="1" dirty="0" err="1">
                <a:solidFill>
                  <a:srgbClr val="FF0000"/>
                </a:solidFill>
              </a:rPr>
              <a:t>ожиріння</a:t>
            </a:r>
            <a:r>
              <a:rPr lang="ru-RU" b="1" i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177825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457</Words>
  <Application>Microsoft Office PowerPoint</Application>
  <PresentationFormat>Экран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Харчові добавки і їх вплив на організм людини</vt:lpstr>
      <vt:lpstr>1. Харчові добавки 2. Класифікація харчових добавок  3. Вплив на здоров'я харчових добавок 4. Фаст-фуди</vt:lpstr>
      <vt:lpstr>Презентация PowerPoint</vt:lpstr>
      <vt:lpstr>2.Класифікація харчових добавок</vt:lpstr>
      <vt:lpstr>3.Добавки, які викликають особливе застереження щодо впливу на здоров’я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Харчові добавки і їх вплив на організм людини</dc:title>
  <dc:creator>Таня</dc:creator>
  <cp:lastModifiedBy>Таня</cp:lastModifiedBy>
  <cp:revision>5</cp:revision>
  <dcterms:created xsi:type="dcterms:W3CDTF">2015-02-04T15:51:40Z</dcterms:created>
  <dcterms:modified xsi:type="dcterms:W3CDTF">2015-02-04T16:37:46Z</dcterms:modified>
</cp:coreProperties>
</file>