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2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6D72F7BC-A79F-4265-9F34-D99988DAA50E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4F177BF-28AE-494A-AB74-207A5B7FD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CF547-992D-414D-A897-6149CE77710E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511BC-ED12-43CE-96DB-98A022224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E37E3-A62A-4B79-B9E2-DBB8A60AE34A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1BEB5-24A2-464F-A12C-E0AC4C315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0A8032-57A8-43C8-B5C5-DD91CF361670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F0D063-8A02-41CC-8381-75832244EA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2BFD3B0-CFB3-4326-93C3-7627131716B1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25CF77A-AA1A-4238-8382-7CD9B0760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5DCE24-E530-4327-AEA6-EE9936F9F7D6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387FAD-D3A7-48A1-9145-31BFD8927C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3409B5-08FA-4E56-9539-98FA86C8980F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390BFA-6837-499D-9E98-8DAFFBCB1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27999B-1576-4E96-B8D0-C995DFCD98EF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3A59FB-958E-45A3-A072-8D70AD5A3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A94E3-CB2D-4055-BDCD-EE58EF2B0800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99D0D-EA82-4BA8-99F6-4085ED0A84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3192DD77-FAC0-454C-9C1D-32B8EE349A85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D51C003-CBA1-455B-AEA7-5E867972A5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6798097-ED0C-43EE-A6E2-76B90F5EC5B7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34D6286-4279-4C9C-954C-E3DC067644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7179BBA-62CF-48B4-91F1-1FF45F316F0E}" type="datetimeFigureOut">
              <a:rPr lang="ru-RU"/>
              <a:pPr>
                <a:defRPr/>
              </a:pPr>
              <a:t>02.06.2014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A9DD462-E627-485A-B718-0255E93FAD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ransition>
    <p:wheel/>
  </p:transition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E7EACB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E7EACB"/>
          </a:solidFill>
          <a:latin typeface="Cambria" pitchFamily="18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A8CDD7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142984"/>
            <a:ext cx="7772400" cy="1470025"/>
          </a:xfrm>
        </p:spPr>
        <p:txBody>
          <a:bodyPr>
            <a:normAutofit fontScale="90000"/>
          </a:bodyPr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Презентац</a:t>
            </a:r>
            <a:r>
              <a:rPr lang="uk-UA" dirty="0" err="1" smtClean="0">
                <a:solidFill>
                  <a:schemeClr val="accent3">
                    <a:lumMod val="75000"/>
                  </a:schemeClr>
                </a:solidFill>
              </a:rPr>
              <a:t>ія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 по хімії </a:t>
            </a:r>
            <a:b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на </a:t>
            </a:r>
            <a:r>
              <a:rPr lang="uk-UA" sz="3600" dirty="0" smtClean="0">
                <a:solidFill>
                  <a:schemeClr val="accent3">
                    <a:lumMod val="75000"/>
                  </a:schemeClr>
                </a:solidFill>
              </a:rPr>
              <a:t>тему:БУДІВЕЛЬНІ  МАТЕРІАЛИ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Солнце 3"/>
          <p:cNvSpPr/>
          <p:nvPr/>
        </p:nvSpPr>
        <p:spPr>
          <a:xfrm>
            <a:off x="571500" y="3071813"/>
            <a:ext cx="4071938" cy="3214687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285750"/>
            <a:ext cx="8715375" cy="4286250"/>
          </a:xfrm>
        </p:spPr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solidFill>
                  <a:srgbClr val="FFC000"/>
                </a:solidFill>
              </a:rPr>
              <a:t>Кераміка</a:t>
            </a:r>
            <a:r>
              <a:rPr lang="ru-RU" dirty="0" smtClean="0">
                <a:solidFill>
                  <a:srgbClr val="FFC000"/>
                </a:solidFill>
              </a:rPr>
              <a:t>. </a:t>
            </a:r>
            <a:r>
              <a:rPr lang="ru-RU" dirty="0" err="1" smtClean="0">
                <a:solidFill>
                  <a:srgbClr val="FFC000"/>
                </a:solidFill>
              </a:rPr>
              <a:t>Вироби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глини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називають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керамікою</a:t>
            </a:r>
            <a:r>
              <a:rPr lang="ru-RU" dirty="0" smtClean="0">
                <a:solidFill>
                  <a:srgbClr val="FFC000"/>
                </a:solidFill>
              </a:rPr>
              <a:t>, а </a:t>
            </a:r>
            <a:r>
              <a:rPr lang="ru-RU" dirty="0" err="1" smtClean="0">
                <a:solidFill>
                  <a:srgbClr val="FFC000"/>
                </a:solidFill>
              </a:rPr>
              <a:t>керамічне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виробництво</a:t>
            </a:r>
            <a:endParaRPr lang="ru-RU" dirty="0" smtClean="0">
              <a:solidFill>
                <a:srgbClr val="FFC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C000"/>
                </a:solidFill>
              </a:rPr>
              <a:t>—</a:t>
            </a:r>
            <a:r>
              <a:rPr lang="ru-RU" dirty="0" err="1" smtClean="0">
                <a:solidFill>
                  <a:srgbClr val="FFC000"/>
                </a:solidFill>
              </a:rPr>
              <a:t>гончарним</a:t>
            </a:r>
            <a:r>
              <a:rPr lang="ru-RU" dirty="0" smtClean="0">
                <a:solidFill>
                  <a:srgbClr val="FFC000"/>
                </a:solidFill>
              </a:rPr>
              <a:t>. </a:t>
            </a:r>
            <a:r>
              <a:rPr lang="ru-RU" dirty="0" err="1" smtClean="0">
                <a:solidFill>
                  <a:srgbClr val="FFC000"/>
                </a:solidFill>
              </a:rPr>
              <a:t>Найпоширеніша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кераміка</a:t>
            </a:r>
            <a:r>
              <a:rPr lang="ru-RU" dirty="0" smtClean="0">
                <a:solidFill>
                  <a:srgbClr val="FFC000"/>
                </a:solidFill>
              </a:rPr>
              <a:t> та, </a:t>
            </a:r>
            <a:r>
              <a:rPr lang="ru-RU" dirty="0" err="1" smtClean="0">
                <a:solidFill>
                  <a:srgbClr val="FFC000"/>
                </a:solidFill>
              </a:rPr>
              <a:t>що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складається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різних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оксидів</a:t>
            </a:r>
            <a:r>
              <a:rPr lang="ru-RU" dirty="0" smtClean="0">
                <a:solidFill>
                  <a:srgbClr val="FFC000"/>
                </a:solidFill>
              </a:rPr>
              <a:t>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C000"/>
                </a:solidFill>
              </a:rPr>
              <a:t>у тому </a:t>
            </a:r>
            <a:r>
              <a:rPr lang="ru-RU" dirty="0" err="1" smtClean="0">
                <a:solidFill>
                  <a:srgbClr val="FFC000"/>
                </a:solidFill>
              </a:rPr>
              <a:t>числі</a:t>
            </a:r>
            <a:r>
              <a:rPr lang="ru-RU" dirty="0" smtClean="0">
                <a:solidFill>
                  <a:srgbClr val="FFC000"/>
                </a:solidFill>
              </a:rPr>
              <a:t> —оксиду </a:t>
            </a:r>
            <a:r>
              <a:rPr lang="ru-RU" dirty="0" err="1" smtClean="0">
                <a:solidFill>
                  <a:srgbClr val="FFC000"/>
                </a:solidFill>
              </a:rPr>
              <a:t>силіцію</a:t>
            </a:r>
            <a:r>
              <a:rPr lang="ru-RU" dirty="0" smtClean="0">
                <a:solidFill>
                  <a:srgbClr val="FFC000"/>
                </a:solidFill>
              </a:rPr>
              <a:t>(ІУ) </a:t>
            </a:r>
            <a:r>
              <a:rPr lang="en-US" dirty="0" smtClean="0">
                <a:solidFill>
                  <a:srgbClr val="FFC000"/>
                </a:solidFill>
              </a:rPr>
              <a:t>SiO2. </a:t>
            </a:r>
            <a:r>
              <a:rPr lang="ru-RU" dirty="0" err="1" smtClean="0">
                <a:solidFill>
                  <a:srgbClr val="FFC000"/>
                </a:solidFill>
              </a:rPr>
              <a:t>Із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керамічних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виробів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важливе</a:t>
            </a:r>
            <a:endParaRPr lang="ru-RU" dirty="0" smtClean="0">
              <a:solidFill>
                <a:srgbClr val="FFC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solidFill>
                  <a:srgbClr val="FFC000"/>
                </a:solidFill>
              </a:rPr>
              <a:t>значення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мають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порцеляна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і</a:t>
            </a:r>
            <a:r>
              <a:rPr lang="ru-RU" dirty="0" smtClean="0">
                <a:solidFill>
                  <a:srgbClr val="FFC000"/>
                </a:solidFill>
              </a:rPr>
              <a:t> фаянс.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solidFill>
                <a:srgbClr val="FFC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solidFill>
                  <a:srgbClr val="FFC000"/>
                </a:solidFill>
              </a:rPr>
              <a:t>Порцеляна</a:t>
            </a:r>
            <a:r>
              <a:rPr lang="ru-RU" dirty="0" smtClean="0">
                <a:solidFill>
                  <a:srgbClr val="FFC000"/>
                </a:solidFill>
              </a:rPr>
              <a:t> — один </a:t>
            </a:r>
            <a:r>
              <a:rPr lang="ru-RU" dirty="0" err="1" smtClean="0">
                <a:solidFill>
                  <a:srgbClr val="FFC000"/>
                </a:solidFill>
              </a:rPr>
              <a:t>із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видів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тонкої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кераміки</a:t>
            </a:r>
            <a:r>
              <a:rPr lang="ru-RU" dirty="0" smtClean="0">
                <a:solidFill>
                  <a:srgbClr val="FFC000"/>
                </a:solidFill>
              </a:rPr>
              <a:t> — </a:t>
            </a:r>
            <a:r>
              <a:rPr lang="ru-RU" dirty="0" err="1" smtClean="0">
                <a:solidFill>
                  <a:srgbClr val="FFC000"/>
                </a:solidFill>
              </a:rPr>
              <a:t>білий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матеріал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складається</a:t>
            </a:r>
            <a:endParaRPr lang="ru-RU" dirty="0" smtClean="0">
              <a:solidFill>
                <a:srgbClr val="FFC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C000"/>
                </a:solidFill>
              </a:rPr>
              <a:t>в основному </a:t>
            </a:r>
            <a:r>
              <a:rPr lang="ru-RU" dirty="0" err="1" smtClean="0">
                <a:solidFill>
                  <a:srgbClr val="FFC000"/>
                </a:solidFill>
              </a:rPr>
              <a:t>з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SiO2, </a:t>
            </a:r>
            <a:r>
              <a:rPr lang="ru-RU" dirty="0" smtClean="0">
                <a:solidFill>
                  <a:srgbClr val="FFC000"/>
                </a:solidFill>
              </a:rPr>
              <a:t>А12О3 </a:t>
            </a:r>
            <a:r>
              <a:rPr lang="ru-RU" dirty="0" err="1" smtClean="0">
                <a:solidFill>
                  <a:srgbClr val="FFC000"/>
                </a:solidFill>
              </a:rPr>
              <a:t>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K2O. </a:t>
            </a:r>
            <a:r>
              <a:rPr lang="ru-RU" dirty="0" smtClean="0">
                <a:solidFill>
                  <a:srgbClr val="FFC000"/>
                </a:solidFill>
              </a:rPr>
              <a:t>Як </a:t>
            </a:r>
            <a:r>
              <a:rPr lang="ru-RU" dirty="0" err="1" smtClean="0">
                <a:solidFill>
                  <a:srgbClr val="FFC000"/>
                </a:solidFill>
              </a:rPr>
              <a:t>сировину</a:t>
            </a:r>
            <a:r>
              <a:rPr lang="ru-RU" dirty="0" smtClean="0">
                <a:solidFill>
                  <a:srgbClr val="FFC000"/>
                </a:solidFill>
              </a:rPr>
              <a:t> для </a:t>
            </a:r>
            <a:r>
              <a:rPr lang="ru-RU" dirty="0" err="1" smtClean="0">
                <a:solidFill>
                  <a:srgbClr val="FFC000"/>
                </a:solidFill>
              </a:rPr>
              <a:t>добування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порцеляни</a:t>
            </a:r>
            <a:endParaRPr lang="ru-RU" dirty="0" smtClean="0">
              <a:solidFill>
                <a:srgbClr val="FFC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solidFill>
                  <a:srgbClr val="FFC000"/>
                </a:solidFill>
              </a:rPr>
              <a:t>використовують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білу</a:t>
            </a:r>
            <a:r>
              <a:rPr lang="ru-RU" dirty="0" smtClean="0">
                <a:solidFill>
                  <a:srgbClr val="FFC000"/>
                </a:solidFill>
              </a:rPr>
              <a:t> глину — </a:t>
            </a:r>
            <a:r>
              <a:rPr lang="ru-RU" dirty="0" err="1" smtClean="0">
                <a:solidFill>
                  <a:srgbClr val="FFC000"/>
                </a:solidFill>
              </a:rPr>
              <a:t>каолін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кварцовий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пісок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польовий</a:t>
            </a:r>
            <a:r>
              <a:rPr lang="ru-RU" dirty="0" smtClean="0">
                <a:solidFill>
                  <a:srgbClr val="FFC000"/>
                </a:solidFill>
              </a:rPr>
              <a:t> шпат (</a:t>
            </a:r>
            <a:r>
              <a:rPr lang="en-US" dirty="0" smtClean="0">
                <a:solidFill>
                  <a:srgbClr val="FFC000"/>
                </a:solidFill>
              </a:rPr>
              <a:t>K2O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rgbClr val="FFC000"/>
                </a:solidFill>
              </a:rPr>
              <a:t>• Al2O3 • 6SiO2). </a:t>
            </a:r>
            <a:r>
              <a:rPr lang="ru-RU" dirty="0" err="1" smtClean="0">
                <a:solidFill>
                  <a:srgbClr val="FFC000"/>
                </a:solidFill>
              </a:rPr>
              <a:t>Порцеляна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має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невелику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пористість</a:t>
            </a:r>
            <a:r>
              <a:rPr lang="ru-RU" dirty="0" smtClean="0">
                <a:solidFill>
                  <a:srgbClr val="FFC000"/>
                </a:solidFill>
              </a:rPr>
              <a:t>, через </a:t>
            </a:r>
            <a:r>
              <a:rPr lang="ru-RU" dirty="0" err="1" smtClean="0">
                <a:solidFill>
                  <a:srgbClr val="FFC000"/>
                </a:solidFill>
              </a:rPr>
              <a:t>що</a:t>
            </a:r>
            <a:r>
              <a:rPr lang="ru-RU" dirty="0" smtClean="0">
                <a:solidFill>
                  <a:srgbClr val="FFC000"/>
                </a:solidFill>
              </a:rPr>
              <a:t> вона </a:t>
            </a:r>
            <a:r>
              <a:rPr lang="ru-RU" dirty="0" err="1" smtClean="0">
                <a:solidFill>
                  <a:srgbClr val="FFC000"/>
                </a:solidFill>
              </a:rPr>
              <a:t>водо</a:t>
            </a:r>
            <a:r>
              <a:rPr lang="ru-RU" dirty="0" smtClean="0">
                <a:solidFill>
                  <a:srgbClr val="FFC000"/>
                </a:solidFill>
              </a:rPr>
              <a:t>-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solidFill>
                  <a:srgbClr val="FFC000"/>
                </a:solidFill>
              </a:rPr>
              <a:t>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газонепроникна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доволі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високу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механічну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міцність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термостійкість</a:t>
            </a:r>
            <a:r>
              <a:rPr lang="ru-RU" dirty="0" smtClean="0">
                <a:solidFill>
                  <a:srgbClr val="FFC000"/>
                </a:solidFill>
              </a:rPr>
              <a:t>,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solidFill>
                  <a:srgbClr val="FFC000"/>
                </a:solidFill>
              </a:rPr>
              <a:t>електроізоляційні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властивості</a:t>
            </a:r>
            <a:r>
              <a:rPr lang="ru-RU" dirty="0" smtClean="0">
                <a:solidFill>
                  <a:srgbClr val="FFC000"/>
                </a:solidFill>
              </a:rPr>
              <a:t>. З </a:t>
            </a:r>
            <a:r>
              <a:rPr lang="ru-RU" dirty="0" err="1" smtClean="0">
                <a:solidFill>
                  <a:srgbClr val="FFC000"/>
                </a:solidFill>
              </a:rPr>
              <a:t>неї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виготовляють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санітарно-технічні</a:t>
            </a:r>
            <a:endParaRPr lang="ru-RU" dirty="0" smtClean="0">
              <a:solidFill>
                <a:srgbClr val="FFC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solidFill>
                  <a:srgbClr val="FFC000"/>
                </a:solidFill>
              </a:rPr>
              <a:t>вироби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електроізолятори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предмети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побуту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художні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вироби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42" y="3436934"/>
            <a:ext cx="5786445" cy="292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Молния 5"/>
          <p:cNvSpPr/>
          <p:nvPr/>
        </p:nvSpPr>
        <p:spPr>
          <a:xfrm rot="15527011">
            <a:off x="427832" y="3286919"/>
            <a:ext cx="2786062" cy="3143250"/>
          </a:xfrm>
          <a:prstGeom prst="lightningBolt">
            <a:avLst/>
          </a:prstGeom>
          <a:solidFill>
            <a:srgbClr val="C00000"/>
          </a:solidFill>
          <a:ln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2747154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Цемент. </a:t>
            </a:r>
            <a:b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 </a:t>
            </a:r>
            <a:r>
              <a:rPr lang="ru-RU" sz="2000" dirty="0" smtClean="0">
                <a:solidFill>
                  <a:srgbClr val="FFC000"/>
                </a:solidFill>
              </a:rPr>
              <a:t>Это серый порошок, затвердевающий при смешивании с водой. Он изготавливается из смеси глины и известняка путем прокаливания их до начала спекания. При этом образуется каменистая масса, которую размалывают в тонкий порошок, похожий на муку. Порошок упаковывают в водонепроницаемую оболочку. Если смешать цемент с песком или щебнем, образуется бетон - очень прочный материал. Бетон с внутренним каркасом из железных стержней называется железобетоном и используется как материал для строительных конструкций.</a:t>
            </a:r>
            <a:endParaRPr lang="ru-RU" sz="2000" dirty="0">
              <a:solidFill>
                <a:srgbClr val="FFC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143248"/>
            <a:ext cx="5715024" cy="3338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Стрелка вправо 5"/>
          <p:cNvSpPr/>
          <p:nvPr/>
        </p:nvSpPr>
        <p:spPr>
          <a:xfrm>
            <a:off x="642938" y="3929063"/>
            <a:ext cx="2071687" cy="1785937"/>
          </a:xfrm>
          <a:prstGeom prst="rightArrow">
            <a:avLst/>
          </a:prstGeom>
          <a:solidFill>
            <a:srgbClr val="C00000"/>
          </a:solidFill>
          <a:ln>
            <a:solidFill>
              <a:schemeClr val="accent6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1"/>
          <p:cNvSpPr>
            <a:spLocks noChangeArrowheads="1"/>
          </p:cNvSpPr>
          <p:nvPr/>
        </p:nvSpPr>
        <p:spPr bwMode="auto">
          <a:xfrm>
            <a:off x="285750" y="285750"/>
            <a:ext cx="8858250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Основной химический процесс при производстве цемента - спекание при 1200 - 1300 оС смеси глины с известняком, приводящий к образованию силикатов и алюминатов кальция: </a:t>
            </a: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t </a:t>
            </a: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Al2O3. 2SiO2 . 2H2O = Al2O3 . 2SiO2 + 2H2 O </a:t>
            </a: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CaCO3 = CaO + CO2h </a:t>
            </a: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CaO + SiO2 = CaSiO3 </a:t>
            </a: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3CaO + Al2O3 = 3CaO.Al2O3 </a:t>
            </a:r>
          </a:p>
          <a:p>
            <a:endParaRPr lang="ru-RU" sz="1400">
              <a:solidFill>
                <a:srgbClr val="FFC000"/>
              </a:solidFill>
              <a:latin typeface="Cambria" pitchFamily="18" charset="0"/>
            </a:endParaRP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При смешивании с водой происходит постепенная гидратация: </a:t>
            </a:r>
          </a:p>
          <a:p>
            <a:endParaRPr lang="ru-RU" sz="1400">
              <a:solidFill>
                <a:srgbClr val="FFC000"/>
              </a:solidFill>
              <a:latin typeface="Cambria" pitchFamily="18" charset="0"/>
            </a:endParaRP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3CaO . Al2O3 . 6H2 O = 3CaO . Al2O3 + 6H2 O </a:t>
            </a:r>
          </a:p>
          <a:p>
            <a:endParaRPr lang="ru-RU">
              <a:solidFill>
                <a:srgbClr val="FFC000"/>
              </a:solidFill>
              <a:latin typeface="Cambria" pitchFamily="18" charset="0"/>
            </a:endParaRP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Если при замешивании цементной массы ввести в нее щебень, гравий и тому подобные материалы, то получится б е т о н. Если же бетоном прикрывают какую-либо основу (каркас) из железных прутьев, проволоки, стержней и т.д., то подобные конструкции называют ж е л е з о б е т о н о м. </a:t>
            </a: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Железо и бетон хорошо сцепляются между собой, образуя прочную массу, не разрушающуюся при обычных изменениях температуры (коэффициенты объемного расширения железа и бетона почти одинаковы). Железобетон отличается механической прочностью, большим сопротивлению сжатию и разрыву (сам цемент хорошо выдерживает сжатие, но очень слаб на растяжение). </a:t>
            </a: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Композиция из цемента и асбеста (асбоцемент) - ценный материал для кровель. Асбоцементные крыши отличаются долголетием. </a:t>
            </a: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Бетон хорошо задерживает радиоактивные излучения и применяется для защиты от них. </a:t>
            </a: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Цемент относится к числу так называемых вяжущих материалов. Это материалы, способные из жидкого или тестообразного состояния переходить в твердое, камневидное при обычной температуре. </a:t>
            </a:r>
          </a:p>
          <a:p>
            <a:r>
              <a:rPr lang="ru-RU" sz="1400">
                <a:solidFill>
                  <a:srgbClr val="FFC000"/>
                </a:solidFill>
                <a:latin typeface="Cambria" pitchFamily="18" charset="0"/>
              </a:rPr>
              <a:t>Вяжущие вещества разделяют на органические (смолы, клеи и др.) и минеральные (цемент, известь и др.). Минеральные вяжущие вещества, в свою очередь, подразделяют на в о з д у ш н ы е г и д р а в л и т и ч е с к и е. К воздушным вяжущим материалам перечисляют те из них, которые твердеют на воздухе. Сюда относят известь, алебастр, гипс, магнезиальный цемент и др. Гидравлические вяжущие вещества могут твердеть и сохранять свою прочность, как и на воздухе, так и в воде. Сюда принадлежит цемент.</a:t>
            </a:r>
          </a:p>
        </p:txBody>
      </p:sp>
    </p:spTree>
  </p:cSld>
  <p:clrMapOvr>
    <a:masterClrMapping/>
  </p:clrMapOvr>
  <p:transition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4786346" cy="6500858"/>
          </a:xfrm>
        </p:spPr>
        <p:txBody>
          <a:bodyPr>
            <a:noAutofit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ru-RU" sz="2000" dirty="0" err="1" smtClean="0">
                <a:solidFill>
                  <a:srgbClr val="FFC000"/>
                </a:solidFill>
              </a:rPr>
              <a:t>Із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природних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матеріалів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що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містять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Силіцій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виготовляють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скло</a:t>
            </a:r>
            <a:r>
              <a:rPr lang="ru-RU" sz="2000" dirty="0" smtClean="0">
                <a:solidFill>
                  <a:srgbClr val="FFC000"/>
                </a:solidFill>
              </a:rPr>
              <a:t>,</a:t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err="1" smtClean="0">
                <a:solidFill>
                  <a:srgbClr val="FFC000"/>
                </a:solidFill>
              </a:rPr>
              <a:t>кераміку</a:t>
            </a:r>
            <a:r>
              <a:rPr lang="ru-RU" sz="2000" dirty="0" smtClean="0">
                <a:solidFill>
                  <a:srgbClr val="FFC000"/>
                </a:solidFill>
              </a:rPr>
              <a:t>, цемент.</a:t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smtClean="0">
                <a:solidFill>
                  <a:srgbClr val="FFC000"/>
                </a:solidFill>
              </a:rPr>
              <a:t/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err="1" smtClean="0">
                <a:solidFill>
                  <a:srgbClr val="FFC000"/>
                </a:solidFill>
              </a:rPr>
              <a:t>Скло</a:t>
            </a:r>
            <a:r>
              <a:rPr lang="ru-RU" sz="2000" dirty="0" smtClean="0">
                <a:solidFill>
                  <a:srgbClr val="FFC000"/>
                </a:solidFill>
              </a:rPr>
              <a:t>—</a:t>
            </a:r>
            <a:r>
              <a:rPr lang="ru-RU" sz="2000" dirty="0" err="1" smtClean="0">
                <a:solidFill>
                  <a:srgbClr val="FFC000"/>
                </a:solidFill>
              </a:rPr>
              <a:t>це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твердий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прозорий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матеріал</a:t>
            </a:r>
            <a:r>
              <a:rPr lang="ru-RU" sz="2000" dirty="0" smtClean="0">
                <a:solidFill>
                  <a:srgbClr val="FFC000"/>
                </a:solidFill>
              </a:rPr>
              <a:t>. </a:t>
            </a:r>
            <a:r>
              <a:rPr lang="ru-RU" sz="2000" dirty="0" err="1" smtClean="0">
                <a:solidFill>
                  <a:srgbClr val="FFC000"/>
                </a:solidFill>
              </a:rPr>
              <a:t>Найпоширенішим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є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силікатне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скло</a:t>
            </a:r>
            <a:r>
              <a:rPr lang="ru-RU" sz="2000" dirty="0" smtClean="0">
                <a:solidFill>
                  <a:srgbClr val="FFC000"/>
                </a:solidFill>
              </a:rPr>
              <a:t>,</a:t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err="1" smtClean="0">
                <a:solidFill>
                  <a:srgbClr val="FFC000"/>
                </a:solidFill>
              </a:rPr>
              <a:t>основний</a:t>
            </a:r>
            <a:r>
              <a:rPr lang="ru-RU" sz="2000" dirty="0" smtClean="0">
                <a:solidFill>
                  <a:srgbClr val="FFC000"/>
                </a:solidFill>
              </a:rPr>
              <a:t> компонент </a:t>
            </a:r>
            <a:r>
              <a:rPr lang="ru-RU" sz="2000" dirty="0" err="1" smtClean="0">
                <a:solidFill>
                  <a:srgbClr val="FFC000"/>
                </a:solidFill>
              </a:rPr>
              <a:t>якого</a:t>
            </a:r>
            <a:r>
              <a:rPr lang="ru-RU" sz="2000" dirty="0" smtClean="0">
                <a:solidFill>
                  <a:srgbClr val="FFC000"/>
                </a:solidFill>
              </a:rPr>
              <a:t> — оксид </a:t>
            </a:r>
            <a:r>
              <a:rPr lang="ru-RU" sz="2000" dirty="0" err="1" smtClean="0">
                <a:solidFill>
                  <a:srgbClr val="FFC000"/>
                </a:solidFill>
              </a:rPr>
              <a:t>силіцію</a:t>
            </a:r>
            <a:r>
              <a:rPr lang="ru-RU" sz="2000" dirty="0" smtClean="0">
                <a:solidFill>
                  <a:srgbClr val="FFC000"/>
                </a:solidFill>
              </a:rPr>
              <a:t>(ІУ) 8Ю2.</a:t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smtClean="0">
                <a:solidFill>
                  <a:srgbClr val="FFC000"/>
                </a:solidFill>
              </a:rPr>
              <a:t/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err="1" smtClean="0">
                <a:solidFill>
                  <a:srgbClr val="FFC000"/>
                </a:solidFill>
              </a:rPr>
              <a:t>Сировиною</a:t>
            </a:r>
            <a:r>
              <a:rPr lang="ru-RU" sz="2000" dirty="0" smtClean="0">
                <a:solidFill>
                  <a:srgbClr val="FFC000"/>
                </a:solidFill>
              </a:rPr>
              <a:t> для </a:t>
            </a:r>
            <a:r>
              <a:rPr lang="ru-RU" sz="2000" dirty="0" err="1" smtClean="0">
                <a:solidFill>
                  <a:srgbClr val="FFC000"/>
                </a:solidFill>
              </a:rPr>
              <a:t>виробництва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звичайного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скла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є</a:t>
            </a:r>
            <a:r>
              <a:rPr lang="ru-RU" sz="2000" dirty="0" smtClean="0">
                <a:solidFill>
                  <a:srgbClr val="FFC000"/>
                </a:solidFill>
              </a:rPr>
              <a:t> сода </a:t>
            </a:r>
            <a:r>
              <a:rPr lang="en-US" sz="2000" dirty="0" smtClean="0">
                <a:solidFill>
                  <a:srgbClr val="FFC000"/>
                </a:solidFill>
              </a:rPr>
              <a:t>Na2CO3, </a:t>
            </a:r>
            <a:r>
              <a:rPr lang="ru-RU" sz="2000" dirty="0" err="1" smtClean="0">
                <a:solidFill>
                  <a:srgbClr val="FFC000"/>
                </a:solidFill>
              </a:rPr>
              <a:t>вапняк</a:t>
            </a:r>
            <a:r>
              <a:rPr lang="ru-RU" sz="2000" dirty="0" smtClean="0">
                <a:solidFill>
                  <a:srgbClr val="FFC000"/>
                </a:solidFill>
              </a:rPr>
              <a:t> СаСО3 </a:t>
            </a:r>
            <a:r>
              <a:rPr lang="ru-RU" sz="2000" dirty="0" err="1" smtClean="0">
                <a:solidFill>
                  <a:srgbClr val="FFC000"/>
                </a:solidFill>
              </a:rPr>
              <a:t>і</a:t>
            </a:r>
            <a:r>
              <a:rPr lang="ru-RU" sz="2000" dirty="0" smtClean="0">
                <a:solidFill>
                  <a:srgbClr val="FFC000"/>
                </a:solidFill>
              </a:rPr>
              <a:t/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err="1" smtClean="0">
                <a:solidFill>
                  <a:srgbClr val="FFC000"/>
                </a:solidFill>
              </a:rPr>
              <a:t>пісок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en-US" sz="2000" dirty="0" smtClean="0">
                <a:solidFill>
                  <a:srgbClr val="FFC000"/>
                </a:solidFill>
              </a:rPr>
              <a:t>SiO2. </a:t>
            </a:r>
            <a:r>
              <a:rPr lang="ru-RU" sz="2000" dirty="0" err="1" smtClean="0">
                <a:solidFill>
                  <a:srgbClr val="FFC000"/>
                </a:solidFill>
              </a:rPr>
              <a:t>Усі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складові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частини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очищають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змішують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сплавляють</a:t>
            </a:r>
            <a:r>
              <a:rPr lang="ru-RU" sz="2000" dirty="0" smtClean="0">
                <a:solidFill>
                  <a:srgbClr val="FFC000"/>
                </a:solidFill>
              </a:rPr>
              <a:t> за</a:t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err="1" smtClean="0">
                <a:solidFill>
                  <a:srgbClr val="FFC000"/>
                </a:solidFill>
              </a:rPr>
              <a:t>температури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близько</a:t>
            </a:r>
            <a:r>
              <a:rPr lang="ru-RU" sz="2000" dirty="0" smtClean="0">
                <a:solidFill>
                  <a:srgbClr val="FFC000"/>
                </a:solidFill>
              </a:rPr>
              <a:t> 1400 °С. </a:t>
            </a:r>
            <a:endParaRPr lang="ru-RU" sz="2000" dirty="0">
              <a:solidFill>
                <a:srgbClr val="FFC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28604"/>
            <a:ext cx="3774371" cy="60722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6143668" cy="4572032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1600" dirty="0" err="1" smtClean="0">
                <a:solidFill>
                  <a:srgbClr val="FFC000"/>
                </a:solidFill>
              </a:rPr>
              <a:t>Фарби</a:t>
            </a:r>
            <a:r>
              <a:rPr lang="ru-RU" sz="1600" dirty="0" smtClean="0">
                <a:solidFill>
                  <a:srgbClr val="FFC000"/>
                </a:solidFill>
              </a:rPr>
              <a:t> – </a:t>
            </a:r>
            <a:r>
              <a:rPr lang="ru-RU" sz="1600" dirty="0" err="1" smtClean="0">
                <a:solidFill>
                  <a:srgbClr val="FFC000"/>
                </a:solidFill>
              </a:rPr>
              <a:t>це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суспензії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пігментів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чи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пігментів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з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наповнювачами</a:t>
            </a:r>
            <a:r>
              <a:rPr lang="ru-RU" sz="1600" dirty="0" smtClean="0">
                <a:solidFill>
                  <a:srgbClr val="FFC000"/>
                </a:solidFill>
              </a:rPr>
              <a:t> в </a:t>
            </a:r>
            <a:r>
              <a:rPr lang="ru-RU" sz="1600" dirty="0" err="1" smtClean="0">
                <a:solidFill>
                  <a:srgbClr val="FFC000"/>
                </a:solidFill>
              </a:rPr>
              <a:t>плівкоутворюючих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речовинах</a:t>
            </a:r>
            <a:r>
              <a:rPr lang="ru-RU" sz="1600" dirty="0" smtClean="0">
                <a:solidFill>
                  <a:srgbClr val="FFC000"/>
                </a:solidFill>
              </a:rPr>
              <a:t>, </a:t>
            </a:r>
            <a:r>
              <a:rPr lang="ru-RU" sz="1600" dirty="0" err="1" smtClean="0">
                <a:solidFill>
                  <a:srgbClr val="FFC000"/>
                </a:solidFill>
              </a:rPr>
              <a:t>що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утворюють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після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висихання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непрозорі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покриття</a:t>
            </a:r>
            <a:r>
              <a:rPr lang="ru-RU" sz="1600" dirty="0" smtClean="0">
                <a:solidFill>
                  <a:srgbClr val="FFC000"/>
                </a:solidFill>
              </a:rPr>
              <a:t>.</a:t>
            </a:r>
            <a:br>
              <a:rPr lang="ru-RU" sz="1600" dirty="0" smtClean="0">
                <a:solidFill>
                  <a:srgbClr val="FFC000"/>
                </a:solidFill>
              </a:rPr>
            </a:br>
            <a:r>
              <a:rPr lang="ru-RU" sz="1600" dirty="0" smtClean="0">
                <a:solidFill>
                  <a:srgbClr val="FFC000"/>
                </a:solidFill>
              </a:rPr>
              <a:t/>
            </a:r>
            <a:br>
              <a:rPr lang="ru-RU" sz="1600" dirty="0" smtClean="0">
                <a:solidFill>
                  <a:srgbClr val="FFC000"/>
                </a:solidFill>
              </a:rPr>
            </a:br>
            <a:r>
              <a:rPr lang="ru-RU" sz="1600" dirty="0" smtClean="0">
                <a:solidFill>
                  <a:srgbClr val="FFC000"/>
                </a:solidFill>
              </a:rPr>
              <a:t> На </a:t>
            </a:r>
            <a:r>
              <a:rPr lang="ru-RU" sz="1600" dirty="0" err="1" smtClean="0">
                <a:solidFill>
                  <a:srgbClr val="FFC000"/>
                </a:solidFill>
              </a:rPr>
              <a:t>різні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торгові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підприємства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поступають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фарби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масляні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алкіні</a:t>
            </a:r>
            <a:r>
              <a:rPr lang="ru-RU" sz="1600" dirty="0" smtClean="0">
                <a:solidFill>
                  <a:srgbClr val="FFC000"/>
                </a:solidFill>
              </a:rPr>
              <a:t> (</a:t>
            </a:r>
            <a:r>
              <a:rPr lang="ru-RU" sz="1600" dirty="0" err="1" smtClean="0">
                <a:solidFill>
                  <a:srgbClr val="FFC000"/>
                </a:solidFill>
              </a:rPr>
              <a:t>маловмісні</a:t>
            </a:r>
            <a:r>
              <a:rPr lang="ru-RU" sz="1600" dirty="0" smtClean="0">
                <a:solidFill>
                  <a:srgbClr val="FFC000"/>
                </a:solidFill>
              </a:rPr>
              <a:t>), </a:t>
            </a:r>
            <a:r>
              <a:rPr lang="ru-RU" sz="1600" dirty="0" err="1" smtClean="0">
                <a:solidFill>
                  <a:srgbClr val="FFC000"/>
                </a:solidFill>
              </a:rPr>
              <a:t>водоемульсійні</a:t>
            </a:r>
            <a:r>
              <a:rPr lang="ru-RU" sz="1600" dirty="0" smtClean="0">
                <a:solidFill>
                  <a:srgbClr val="FFC000"/>
                </a:solidFill>
              </a:rPr>
              <a:t> (</a:t>
            </a:r>
            <a:r>
              <a:rPr lang="ru-RU" sz="1600" dirty="0" err="1" smtClean="0">
                <a:solidFill>
                  <a:srgbClr val="FFC000"/>
                </a:solidFill>
              </a:rPr>
              <a:t>вододисперсні</a:t>
            </a:r>
            <a:r>
              <a:rPr lang="ru-RU" sz="1600" dirty="0" smtClean="0">
                <a:solidFill>
                  <a:srgbClr val="FFC000"/>
                </a:solidFill>
              </a:rPr>
              <a:t>)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клеєві</a:t>
            </a:r>
            <a:r>
              <a:rPr lang="ru-RU" sz="1600" dirty="0" smtClean="0">
                <a:solidFill>
                  <a:srgbClr val="FFC000"/>
                </a:solidFill>
              </a:rPr>
              <a:t> (</a:t>
            </a:r>
            <a:r>
              <a:rPr lang="ru-RU" sz="1600" dirty="0" err="1" smtClean="0">
                <a:solidFill>
                  <a:srgbClr val="FFC000"/>
                </a:solidFill>
              </a:rPr>
              <a:t>безмасляні</a:t>
            </a:r>
            <a:r>
              <a:rPr lang="ru-RU" sz="1600" dirty="0" smtClean="0">
                <a:solidFill>
                  <a:srgbClr val="FFC000"/>
                </a:solidFill>
              </a:rPr>
              <a:t>).</a:t>
            </a:r>
            <a:br>
              <a:rPr lang="ru-RU" sz="1600" dirty="0" smtClean="0">
                <a:solidFill>
                  <a:srgbClr val="FFC000"/>
                </a:solidFill>
              </a:rPr>
            </a:br>
            <a:r>
              <a:rPr lang="ru-RU" sz="1600" dirty="0" smtClean="0">
                <a:solidFill>
                  <a:srgbClr val="FFC000"/>
                </a:solidFill>
              </a:rPr>
              <a:t/>
            </a:r>
            <a:br>
              <a:rPr lang="ru-RU" sz="1600" dirty="0" smtClean="0">
                <a:solidFill>
                  <a:srgbClr val="FFC000"/>
                </a:solidFill>
              </a:rPr>
            </a:b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Масляні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алкідні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фарби</a:t>
            </a:r>
            <a:r>
              <a:rPr lang="ru-RU" sz="1600" dirty="0" smtClean="0">
                <a:solidFill>
                  <a:srgbClr val="FFC000"/>
                </a:solidFill>
              </a:rPr>
              <a:t> – </a:t>
            </a:r>
            <a:r>
              <a:rPr lang="ru-RU" sz="1600" dirty="0" err="1" smtClean="0">
                <a:solidFill>
                  <a:srgbClr val="FFC000"/>
                </a:solidFill>
              </a:rPr>
              <a:t>це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суспензії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пігментів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або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пігментів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з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наповнювачами</a:t>
            </a:r>
            <a:r>
              <a:rPr lang="ru-RU" sz="1600" dirty="0" smtClean="0">
                <a:solidFill>
                  <a:srgbClr val="FFC000"/>
                </a:solidFill>
              </a:rPr>
              <a:t> в </a:t>
            </a:r>
            <a:r>
              <a:rPr lang="ru-RU" sz="1600" dirty="0" err="1" smtClean="0">
                <a:solidFill>
                  <a:srgbClr val="FFC000"/>
                </a:solidFill>
              </a:rPr>
              <a:t>натуральних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оліфах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з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сикативом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або</a:t>
            </a:r>
            <a:r>
              <a:rPr lang="ru-RU" sz="1600" dirty="0" smtClean="0">
                <a:solidFill>
                  <a:srgbClr val="FFC000"/>
                </a:solidFill>
              </a:rPr>
              <a:t> без </a:t>
            </a:r>
            <a:r>
              <a:rPr lang="ru-RU" sz="1600" dirty="0" err="1" smtClean="0">
                <a:solidFill>
                  <a:srgbClr val="FFC000"/>
                </a:solidFill>
              </a:rPr>
              <a:t>нього</a:t>
            </a:r>
            <a:r>
              <a:rPr lang="ru-RU" sz="1600" dirty="0" smtClean="0">
                <a:solidFill>
                  <a:srgbClr val="FFC000"/>
                </a:solidFill>
              </a:rPr>
              <a:t>.</a:t>
            </a:r>
            <a:br>
              <a:rPr lang="ru-RU" sz="1600" dirty="0" smtClean="0">
                <a:solidFill>
                  <a:srgbClr val="FFC000"/>
                </a:solidFill>
              </a:rPr>
            </a:br>
            <a:r>
              <a:rPr lang="ru-RU" sz="1600" dirty="0" smtClean="0">
                <a:solidFill>
                  <a:srgbClr val="FFC000"/>
                </a:solidFill>
              </a:rPr>
              <a:t/>
            </a:r>
            <a:br>
              <a:rPr lang="ru-RU" sz="1600" dirty="0" smtClean="0">
                <a:solidFill>
                  <a:srgbClr val="FFC000"/>
                </a:solidFill>
              </a:rPr>
            </a:b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Масляні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алкіні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фарби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розрізняють</a:t>
            </a:r>
            <a:r>
              <a:rPr lang="ru-RU" sz="1600" dirty="0" smtClean="0">
                <a:solidFill>
                  <a:srgbClr val="FFC000"/>
                </a:solidFill>
              </a:rPr>
              <a:t> за </a:t>
            </a:r>
            <a:r>
              <a:rPr lang="ru-RU" sz="1600" dirty="0" err="1" smtClean="0">
                <a:solidFill>
                  <a:srgbClr val="FFC000"/>
                </a:solidFill>
              </a:rPr>
              <a:t>призначенням</a:t>
            </a:r>
            <a:r>
              <a:rPr lang="ru-RU" sz="1600" dirty="0" smtClean="0">
                <a:solidFill>
                  <a:srgbClr val="FFC000"/>
                </a:solidFill>
              </a:rPr>
              <a:t> (для </a:t>
            </a:r>
            <a:r>
              <a:rPr lang="ru-RU" sz="1600" dirty="0" err="1" smtClean="0">
                <a:solidFill>
                  <a:srgbClr val="FFC000"/>
                </a:solidFill>
              </a:rPr>
              <a:t>зовнішніх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внутрішніх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робіт</a:t>
            </a:r>
            <a:r>
              <a:rPr lang="ru-RU" sz="1600" dirty="0" smtClean="0">
                <a:solidFill>
                  <a:srgbClr val="FFC000"/>
                </a:solidFill>
              </a:rPr>
              <a:t>), </a:t>
            </a:r>
            <a:r>
              <a:rPr lang="ru-RU" sz="1600" dirty="0" err="1" smtClean="0">
                <a:solidFill>
                  <a:srgbClr val="FFC000"/>
                </a:solidFill>
              </a:rPr>
              <a:t>кольором</a:t>
            </a:r>
            <a:r>
              <a:rPr lang="ru-RU" sz="1600" dirty="0" smtClean="0">
                <a:solidFill>
                  <a:srgbClr val="FFC000"/>
                </a:solidFill>
              </a:rPr>
              <a:t>, видом </a:t>
            </a:r>
            <a:r>
              <a:rPr lang="ru-RU" sz="1600" dirty="0" err="1" smtClean="0">
                <a:solidFill>
                  <a:srgbClr val="FFC000"/>
                </a:solidFill>
              </a:rPr>
              <a:t>оліфи</a:t>
            </a:r>
            <a:r>
              <a:rPr lang="ru-RU" sz="1600" dirty="0" smtClean="0">
                <a:solidFill>
                  <a:srgbClr val="FFC000"/>
                </a:solidFill>
              </a:rPr>
              <a:t>. </a:t>
            </a:r>
            <a:r>
              <a:rPr lang="ru-RU" sz="1600" dirty="0" err="1" smtClean="0">
                <a:solidFill>
                  <a:srgbClr val="FFC000"/>
                </a:solidFill>
              </a:rPr>
              <a:t>що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застосовується</a:t>
            </a:r>
            <a:r>
              <a:rPr lang="ru-RU" sz="1600" dirty="0" smtClean="0">
                <a:solidFill>
                  <a:srgbClr val="FFC000"/>
                </a:solidFill>
              </a:rPr>
              <a:t> для </a:t>
            </a:r>
            <a:r>
              <a:rPr lang="ru-RU" sz="1600" dirty="0" err="1" smtClean="0">
                <a:solidFill>
                  <a:srgbClr val="FFC000"/>
                </a:solidFill>
              </a:rPr>
              <a:t>їх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виготовлення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готовності</a:t>
            </a:r>
            <a:r>
              <a:rPr lang="ru-RU" sz="1600" dirty="0" smtClean="0">
                <a:solidFill>
                  <a:srgbClr val="FFC000"/>
                </a:solidFill>
              </a:rPr>
              <a:t> до </a:t>
            </a:r>
            <a:r>
              <a:rPr lang="ru-RU" sz="1600" dirty="0" err="1" smtClean="0">
                <a:solidFill>
                  <a:srgbClr val="FFC000"/>
                </a:solidFill>
              </a:rPr>
              <a:t>застосування</a:t>
            </a:r>
            <a:r>
              <a:rPr lang="ru-RU" sz="1600" dirty="0" smtClean="0">
                <a:solidFill>
                  <a:srgbClr val="FFC000"/>
                </a:solidFill>
              </a:rPr>
              <a:t> (густо </a:t>
            </a:r>
            <a:r>
              <a:rPr lang="ru-RU" sz="1600" dirty="0" err="1" smtClean="0">
                <a:solidFill>
                  <a:srgbClr val="FFC000"/>
                </a:solidFill>
              </a:rPr>
              <a:t>терні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рідко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терті</a:t>
            </a:r>
            <a:r>
              <a:rPr lang="ru-RU" sz="1600" dirty="0" smtClean="0">
                <a:solidFill>
                  <a:srgbClr val="FFC000"/>
                </a:solidFill>
              </a:rPr>
              <a:t>).</a:t>
            </a:r>
            <a:endParaRPr lang="ru-RU" sz="1600" dirty="0">
              <a:solidFill>
                <a:srgbClr val="FFC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1493720"/>
            <a:ext cx="2433486" cy="25067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4857760"/>
            <a:ext cx="1714512" cy="14478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Стрелка вверх 4"/>
          <p:cNvSpPr/>
          <p:nvPr/>
        </p:nvSpPr>
        <p:spPr>
          <a:xfrm>
            <a:off x="428625" y="4500563"/>
            <a:ext cx="3357563" cy="1928812"/>
          </a:xfrm>
          <a:prstGeom prst="upArrow">
            <a:avLst/>
          </a:prstGeom>
          <a:solidFill>
            <a:srgbClr val="C0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</p:spPr>
        <p:txBody>
          <a:bodyPr/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2628900" cy="1733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286124"/>
            <a:ext cx="4681553" cy="29908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hee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5786470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ru-RU" sz="2000" dirty="0" err="1" smtClean="0">
                <a:solidFill>
                  <a:srgbClr val="FFC000"/>
                </a:solidFill>
              </a:rPr>
              <a:t>Цегла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є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найстародавнішим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штучним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будівельним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матеріалом</a:t>
            </a:r>
            <a:r>
              <a:rPr lang="ru-RU" sz="2000" dirty="0" smtClean="0">
                <a:solidFill>
                  <a:srgbClr val="FFC000"/>
                </a:solidFill>
              </a:rPr>
              <a:t>. </a:t>
            </a:r>
            <a:r>
              <a:rPr lang="ru-RU" sz="2000" dirty="0" err="1" smtClean="0">
                <a:solidFill>
                  <a:srgbClr val="FFC000"/>
                </a:solidFill>
              </a:rPr>
              <a:t>Хоча</a:t>
            </a:r>
            <a:r>
              <a:rPr lang="ru-RU" sz="2000" dirty="0" smtClean="0">
                <a:solidFill>
                  <a:srgbClr val="FFC000"/>
                </a:solidFill>
              </a:rPr>
              <a:t> аж до нового часу </a:t>
            </a:r>
            <a:r>
              <a:rPr lang="ru-RU" sz="2000" dirty="0" err="1" smtClean="0">
                <a:solidFill>
                  <a:srgbClr val="FFC000"/>
                </a:solidFill>
              </a:rPr>
              <a:t>широке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розповсюдження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мав</a:t>
            </a:r>
            <a:r>
              <a:rPr lang="ru-RU" sz="2000" dirty="0" smtClean="0">
                <a:solidFill>
                  <a:srgbClr val="FFC000"/>
                </a:solidFill>
              </a:rPr>
              <a:t> в </a:t>
            </a:r>
            <a:r>
              <a:rPr lang="ru-RU" sz="2000" dirty="0" err="1" smtClean="0">
                <a:solidFill>
                  <a:srgbClr val="FFC000"/>
                </a:solidFill>
              </a:rPr>
              <a:t>багатьох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країнах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необпалений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цегла-сирець</a:t>
            </a:r>
            <a:r>
              <a:rPr lang="ru-RU" sz="2000" dirty="0" smtClean="0">
                <a:solidFill>
                  <a:srgbClr val="FFC000"/>
                </a:solidFill>
              </a:rPr>
              <a:t>, часто </a:t>
            </a:r>
            <a:r>
              <a:rPr lang="ru-RU" sz="2000" dirty="0" err="1" smtClean="0">
                <a:solidFill>
                  <a:srgbClr val="FFC000"/>
                </a:solidFill>
              </a:rPr>
              <a:t>з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додаванням</a:t>
            </a:r>
            <a:r>
              <a:rPr lang="ru-RU" sz="2000" dirty="0" smtClean="0">
                <a:solidFill>
                  <a:srgbClr val="FFC000"/>
                </a:solidFill>
              </a:rPr>
              <a:t> в глину </a:t>
            </a:r>
            <a:r>
              <a:rPr lang="ru-RU" sz="2000" dirty="0" err="1" smtClean="0">
                <a:solidFill>
                  <a:srgbClr val="FFC000"/>
                </a:solidFill>
              </a:rPr>
              <a:t>різаної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соломи</a:t>
            </a:r>
            <a:r>
              <a:rPr lang="ru-RU" sz="2000" dirty="0" smtClean="0">
                <a:solidFill>
                  <a:srgbClr val="FFC000"/>
                </a:solidFill>
              </a:rPr>
              <a:t> (див. </a:t>
            </a:r>
            <a:r>
              <a:rPr lang="ru-RU" sz="2000" dirty="0" err="1" smtClean="0">
                <a:solidFill>
                  <a:srgbClr val="FFC000"/>
                </a:solidFill>
              </a:rPr>
              <a:t>Адоба</a:t>
            </a:r>
            <a:r>
              <a:rPr lang="ru-RU" sz="2000" dirty="0" smtClean="0">
                <a:solidFill>
                  <a:srgbClr val="FFC000"/>
                </a:solidFill>
              </a:rPr>
              <a:t>, Саман), </a:t>
            </a:r>
            <a:r>
              <a:rPr lang="ru-RU" sz="2000" dirty="0" err="1" smtClean="0">
                <a:solidFill>
                  <a:srgbClr val="FFC000"/>
                </a:solidFill>
              </a:rPr>
              <a:t>застосування</a:t>
            </a:r>
            <a:r>
              <a:rPr lang="ru-RU" sz="2000" dirty="0" smtClean="0">
                <a:solidFill>
                  <a:srgbClr val="FFC000"/>
                </a:solidFill>
              </a:rPr>
              <a:t> в </a:t>
            </a:r>
            <a:r>
              <a:rPr lang="ru-RU" sz="2000" dirty="0" err="1" smtClean="0">
                <a:solidFill>
                  <a:srgbClr val="FFC000"/>
                </a:solidFill>
              </a:rPr>
              <a:t>будівництві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обпаленого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цеглини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також</a:t>
            </a:r>
            <a:r>
              <a:rPr lang="ru-RU" sz="2000" dirty="0" smtClean="0">
                <a:solidFill>
                  <a:srgbClr val="FFC000"/>
                </a:solidFill>
              </a:rPr>
              <a:t> сходить до </a:t>
            </a:r>
            <a:r>
              <a:rPr lang="ru-RU" sz="2000" dirty="0" err="1" smtClean="0">
                <a:solidFill>
                  <a:srgbClr val="FFC000"/>
                </a:solidFill>
              </a:rPr>
              <a:t>глибокої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старовини</a:t>
            </a:r>
            <a:r>
              <a:rPr lang="ru-RU" sz="2000" dirty="0" smtClean="0">
                <a:solidFill>
                  <a:srgbClr val="FFC000"/>
                </a:solidFill>
              </a:rPr>
              <a:t> (</a:t>
            </a:r>
            <a:r>
              <a:rPr lang="ru-RU" sz="2000" dirty="0" err="1" smtClean="0">
                <a:solidFill>
                  <a:srgbClr val="FFC000"/>
                </a:solidFill>
              </a:rPr>
              <a:t>споруди</a:t>
            </a:r>
            <a:r>
              <a:rPr lang="ru-RU" sz="2000" dirty="0" smtClean="0">
                <a:solidFill>
                  <a:srgbClr val="FFC000"/>
                </a:solidFill>
              </a:rPr>
              <a:t> в </a:t>
            </a:r>
            <a:r>
              <a:rPr lang="ru-RU" sz="2000" dirty="0" err="1" smtClean="0">
                <a:solidFill>
                  <a:srgbClr val="FFC000"/>
                </a:solidFill>
              </a:rPr>
              <a:t>Єгипті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в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Мохенджо-Даро</a:t>
            </a:r>
            <a:r>
              <a:rPr lang="ru-RU" sz="2000" dirty="0" smtClean="0">
                <a:solidFill>
                  <a:srgbClr val="FFC000"/>
                </a:solidFill>
              </a:rPr>
              <a:t>, 3-2-е </a:t>
            </a:r>
            <a:r>
              <a:rPr lang="ru-RU" sz="2000" dirty="0" err="1" smtClean="0">
                <a:solidFill>
                  <a:srgbClr val="FFC000"/>
                </a:solidFill>
              </a:rPr>
              <a:t>тисячоліття</a:t>
            </a:r>
            <a:r>
              <a:rPr lang="ru-RU" sz="2000" dirty="0" smtClean="0">
                <a:solidFill>
                  <a:srgbClr val="FFC000"/>
                </a:solidFill>
              </a:rPr>
              <a:t> до н. э.). Особливо </a:t>
            </a:r>
            <a:r>
              <a:rPr lang="ru-RU" sz="2000" dirty="0" err="1" smtClean="0">
                <a:solidFill>
                  <a:srgbClr val="FFC000"/>
                </a:solidFill>
              </a:rPr>
              <a:t>важливу</a:t>
            </a:r>
            <a:r>
              <a:rPr lang="ru-RU" sz="2000" dirty="0" smtClean="0">
                <a:solidFill>
                  <a:srgbClr val="FFC000"/>
                </a:solidFill>
              </a:rPr>
              <a:t> роль </a:t>
            </a:r>
            <a:r>
              <a:rPr lang="ru-RU" sz="2000" dirty="0" err="1" smtClean="0">
                <a:solidFill>
                  <a:srgbClr val="FFC000"/>
                </a:solidFill>
              </a:rPr>
              <a:t>грала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цеглина</a:t>
            </a:r>
            <a:r>
              <a:rPr lang="ru-RU" sz="2000" dirty="0" smtClean="0">
                <a:solidFill>
                  <a:srgbClr val="FFC000"/>
                </a:solidFill>
              </a:rPr>
              <a:t> в </a:t>
            </a:r>
            <a:r>
              <a:rPr lang="ru-RU" sz="2000" dirty="0" err="1" smtClean="0">
                <a:solidFill>
                  <a:srgbClr val="FFC000"/>
                </a:solidFill>
              </a:rPr>
              <a:t>архітектурі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Месопотамії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і</a:t>
            </a:r>
            <a:r>
              <a:rPr lang="ru-RU" sz="2000" dirty="0" smtClean="0">
                <a:solidFill>
                  <a:srgbClr val="FFC000"/>
                </a:solidFill>
              </a:rPr>
              <a:t> (</a:t>
            </a:r>
            <a:r>
              <a:rPr lang="ru-RU" sz="2000" dirty="0" err="1" smtClean="0">
                <a:solidFill>
                  <a:srgbClr val="FFC000"/>
                </a:solidFill>
              </a:rPr>
              <a:t>пізніше</a:t>
            </a:r>
            <a:r>
              <a:rPr lang="ru-RU" sz="2000" dirty="0" smtClean="0">
                <a:solidFill>
                  <a:srgbClr val="FFC000"/>
                </a:solidFill>
              </a:rPr>
              <a:t>) </a:t>
            </a:r>
            <a:r>
              <a:rPr lang="ru-RU" sz="2000" dirty="0" err="1" smtClean="0">
                <a:solidFill>
                  <a:srgbClr val="FFC000"/>
                </a:solidFill>
              </a:rPr>
              <a:t>Стародавнього</a:t>
            </a:r>
            <a:r>
              <a:rPr lang="ru-RU" sz="2000" dirty="0" smtClean="0">
                <a:solidFill>
                  <a:srgbClr val="FFC000"/>
                </a:solidFill>
              </a:rPr>
              <a:t> Рима, де </a:t>
            </a:r>
            <a:r>
              <a:rPr lang="ru-RU" sz="2000" dirty="0" err="1" smtClean="0">
                <a:solidFill>
                  <a:srgbClr val="FFC000"/>
                </a:solidFill>
              </a:rPr>
              <a:t>з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цеглини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викладалися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складні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конструкції</a:t>
            </a:r>
            <a:r>
              <a:rPr lang="ru-RU" sz="2000" dirty="0" smtClean="0">
                <a:solidFill>
                  <a:srgbClr val="FFC000"/>
                </a:solidFill>
              </a:rPr>
              <a:t>, у тому </a:t>
            </a:r>
            <a:r>
              <a:rPr lang="ru-RU" sz="2000" dirty="0" err="1" smtClean="0">
                <a:solidFill>
                  <a:srgbClr val="FFC000"/>
                </a:solidFill>
              </a:rPr>
              <a:t>числі</a:t>
            </a:r>
            <a:r>
              <a:rPr lang="ru-RU" sz="2000" dirty="0" smtClean="0">
                <a:solidFill>
                  <a:srgbClr val="FFC000"/>
                </a:solidFill>
              </a:rPr>
              <a:t> арки </a:t>
            </a:r>
            <a:r>
              <a:rPr lang="ru-RU" sz="2000" dirty="0" err="1" smtClean="0">
                <a:solidFill>
                  <a:srgbClr val="FFC000"/>
                </a:solidFill>
              </a:rPr>
              <a:t>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зведення</a:t>
            </a:r>
            <a:r>
              <a:rPr lang="ru-RU" sz="2000" dirty="0" smtClean="0">
                <a:solidFill>
                  <a:srgbClr val="FFC000"/>
                </a:solidFill>
              </a:rPr>
              <a:t>. В </a:t>
            </a:r>
            <a:r>
              <a:rPr lang="ru-RU" sz="2000" dirty="0" err="1" smtClean="0">
                <a:solidFill>
                  <a:srgbClr val="FFC000"/>
                </a:solidFill>
              </a:rPr>
              <a:t>середні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століття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цегла</a:t>
            </a:r>
            <a:r>
              <a:rPr lang="ru-RU" sz="2000" dirty="0" smtClean="0">
                <a:solidFill>
                  <a:srgbClr val="FFC000"/>
                </a:solidFill>
              </a:rPr>
              <a:t> служила не </a:t>
            </a:r>
            <a:r>
              <a:rPr lang="ru-RU" sz="2000" dirty="0" err="1" smtClean="0">
                <a:solidFill>
                  <a:srgbClr val="FFC000"/>
                </a:solidFill>
              </a:rPr>
              <a:t>тільки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конструкційними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матеріалом</a:t>
            </a:r>
            <a:r>
              <a:rPr lang="ru-RU" sz="2000" dirty="0" smtClean="0">
                <a:solidFill>
                  <a:srgbClr val="FFC000"/>
                </a:solidFill>
              </a:rPr>
              <a:t>; </a:t>
            </a:r>
            <a:r>
              <a:rPr lang="ru-RU" sz="2000" dirty="0" err="1" smtClean="0">
                <a:solidFill>
                  <a:srgbClr val="FFC000"/>
                </a:solidFill>
              </a:rPr>
              <a:t>використовувалися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декоративні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можливості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візерункової</a:t>
            </a:r>
            <a:r>
              <a:rPr lang="ru-RU" sz="2000" dirty="0" smtClean="0">
                <a:solidFill>
                  <a:srgbClr val="FFC000"/>
                </a:solidFill>
              </a:rPr>
              <a:t> кладки, лекального, </a:t>
            </a:r>
            <a:r>
              <a:rPr lang="ru-RU" sz="2000" dirty="0" err="1" smtClean="0">
                <a:solidFill>
                  <a:srgbClr val="FFC000"/>
                </a:solidFill>
              </a:rPr>
              <a:t>фігурного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глазуруючого</a:t>
            </a:r>
            <a:r>
              <a:rPr lang="ru-RU" sz="2000" dirty="0" smtClean="0">
                <a:solidFill>
                  <a:srgbClr val="FFC000"/>
                </a:solidFill>
              </a:rPr>
              <a:t> До. часто </a:t>
            </a:r>
            <a:r>
              <a:rPr lang="ru-RU" sz="2000" dirty="0" err="1" smtClean="0">
                <a:solidFill>
                  <a:srgbClr val="FFC000"/>
                </a:solidFill>
              </a:rPr>
              <a:t>вживаних</a:t>
            </a:r>
            <a:r>
              <a:rPr lang="ru-RU" sz="2000" dirty="0" smtClean="0">
                <a:solidFill>
                  <a:srgbClr val="FFC000"/>
                </a:solidFill>
              </a:rPr>
              <a:t> в </a:t>
            </a:r>
            <a:r>
              <a:rPr lang="ru-RU" sz="2000" dirty="0" err="1" smtClean="0">
                <a:solidFill>
                  <a:srgbClr val="FFC000"/>
                </a:solidFill>
              </a:rPr>
              <a:t>поєднанні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з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теракотовими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або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майоліковими</a:t>
            </a:r>
            <a:r>
              <a:rPr lang="ru-RU" sz="2000" dirty="0" smtClean="0">
                <a:solidFill>
                  <a:srgbClr val="FFC000"/>
                </a:solidFill>
              </a:rPr>
              <a:t> деталями (мавзолей </a:t>
            </a:r>
            <a:r>
              <a:rPr lang="ru-RU" sz="2000" dirty="0" err="1" smtClean="0">
                <a:solidFill>
                  <a:srgbClr val="FFC000"/>
                </a:solidFill>
              </a:rPr>
              <a:t>Саманідов</a:t>
            </a:r>
            <a:r>
              <a:rPr lang="ru-RU" sz="2000" dirty="0" smtClean="0">
                <a:solidFill>
                  <a:srgbClr val="FFC000"/>
                </a:solidFill>
              </a:rPr>
              <a:t> в </a:t>
            </a:r>
            <a:r>
              <a:rPr lang="ru-RU" sz="2000" dirty="0" err="1" smtClean="0">
                <a:solidFill>
                  <a:srgbClr val="FFC000"/>
                </a:solidFill>
              </a:rPr>
              <a:t>Бухарі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кінець</a:t>
            </a:r>
            <a:r>
              <a:rPr lang="ru-RU" sz="2000" dirty="0" smtClean="0">
                <a:solidFill>
                  <a:srgbClr val="FFC000"/>
                </a:solidFill>
              </a:rPr>
              <a:t> 9-почало 10 ст.,; "</a:t>
            </a:r>
            <a:r>
              <a:rPr lang="ru-RU" sz="2000" dirty="0" err="1" smtClean="0">
                <a:solidFill>
                  <a:srgbClr val="FFC000"/>
                </a:solidFill>
              </a:rPr>
              <a:t>цегляна</a:t>
            </a:r>
            <a:r>
              <a:rPr lang="ru-RU" sz="2000" dirty="0" smtClean="0">
                <a:solidFill>
                  <a:srgbClr val="FFC000"/>
                </a:solidFill>
              </a:rPr>
              <a:t> готика" в </a:t>
            </a:r>
            <a:r>
              <a:rPr lang="ru-RU" sz="2000" dirty="0" err="1" smtClean="0">
                <a:solidFill>
                  <a:srgbClr val="FFC000"/>
                </a:solidFill>
              </a:rPr>
              <a:t>Німеччині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Прибалтиці</a:t>
            </a:r>
            <a:r>
              <a:rPr lang="ru-RU" sz="2000" dirty="0" smtClean="0">
                <a:solidFill>
                  <a:srgbClr val="FFC000"/>
                </a:solidFill>
              </a:rPr>
              <a:t> 13-16 ст.; </a:t>
            </a:r>
            <a:r>
              <a:rPr lang="ru-RU" sz="2000" dirty="0" err="1" smtClean="0">
                <a:solidFill>
                  <a:srgbClr val="FFC000"/>
                </a:solidFill>
              </a:rPr>
              <a:t>російська</a:t>
            </a:r>
            <a:r>
              <a:rPr lang="ru-RU" sz="2000" dirty="0" smtClean="0">
                <a:solidFill>
                  <a:srgbClr val="FFC000"/>
                </a:solidFill>
              </a:rPr>
              <a:t> "</a:t>
            </a:r>
            <a:r>
              <a:rPr lang="ru-RU" sz="2000" dirty="0" err="1" smtClean="0">
                <a:solidFill>
                  <a:srgbClr val="FFC000"/>
                </a:solidFill>
              </a:rPr>
              <a:t>візерункова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архітектура</a:t>
            </a:r>
            <a:r>
              <a:rPr lang="ru-RU" sz="2000" dirty="0" smtClean="0">
                <a:solidFill>
                  <a:srgbClr val="FFC000"/>
                </a:solidFill>
              </a:rPr>
              <a:t>" 17 в.). </a:t>
            </a:r>
            <a:r>
              <a:rPr lang="ru-RU" sz="2000" dirty="0" err="1" smtClean="0">
                <a:solidFill>
                  <a:srgbClr val="FFC000"/>
                </a:solidFill>
              </a:rPr>
              <a:t>Художньо-виразні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можливості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цнгли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використовуються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і</a:t>
            </a:r>
            <a:r>
              <a:rPr lang="ru-RU" sz="2000" dirty="0" smtClean="0">
                <a:solidFill>
                  <a:srgbClr val="FFC000"/>
                </a:solidFill>
              </a:rPr>
              <a:t> в 20 в. (</a:t>
            </a:r>
            <a:r>
              <a:rPr lang="ru-RU" sz="2000" dirty="0" err="1" smtClean="0">
                <a:solidFill>
                  <a:srgbClr val="FFC000"/>
                </a:solidFill>
              </a:rPr>
              <a:t>наприклад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споруди</a:t>
            </a:r>
            <a:r>
              <a:rPr lang="ru-RU" sz="2000" dirty="0" smtClean="0">
                <a:solidFill>
                  <a:srgbClr val="FFC000"/>
                </a:solidFill>
              </a:rPr>
              <a:t> Ф. </a:t>
            </a:r>
            <a:r>
              <a:rPr lang="ru-RU" sz="2000" dirty="0" err="1" smtClean="0">
                <a:solidFill>
                  <a:srgbClr val="FFC000"/>
                </a:solidFill>
              </a:rPr>
              <a:t>Хегера</a:t>
            </a:r>
            <a:r>
              <a:rPr lang="ru-RU" sz="2000" dirty="0" smtClean="0">
                <a:solidFill>
                  <a:srgbClr val="FFC000"/>
                </a:solidFill>
              </a:rPr>
              <a:t> в </a:t>
            </a:r>
            <a:r>
              <a:rPr lang="ru-RU" sz="2000" dirty="0" err="1" smtClean="0">
                <a:solidFill>
                  <a:srgbClr val="FFC000"/>
                </a:solidFill>
              </a:rPr>
              <a:t>Гамбурзі</a:t>
            </a:r>
            <a:r>
              <a:rPr lang="ru-RU" sz="2000" dirty="0" smtClean="0">
                <a:solidFill>
                  <a:srgbClr val="FFC000"/>
                </a:solidFill>
              </a:rPr>
              <a:t>, 1920-е </a:t>
            </a:r>
            <a:r>
              <a:rPr lang="ru-RU" sz="2000" dirty="0" err="1" smtClean="0">
                <a:solidFill>
                  <a:srgbClr val="FFC000"/>
                </a:solidFill>
              </a:rPr>
              <a:t>рр</a:t>
            </a:r>
            <a:r>
              <a:rPr lang="ru-RU" sz="2000" dirty="0" smtClean="0">
                <a:solidFill>
                  <a:srgbClr val="FFC000"/>
                </a:solidFill>
              </a:rPr>
              <a:t>.). В </a:t>
            </a:r>
            <a:r>
              <a:rPr lang="ru-RU" sz="2000" dirty="0" err="1" smtClean="0">
                <a:solidFill>
                  <a:srgbClr val="FFC000"/>
                </a:solidFill>
              </a:rPr>
              <a:t>сучасній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цегляній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архітектурі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використовуються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виразність</a:t>
            </a:r>
            <a:r>
              <a:rPr lang="ru-RU" sz="2000" dirty="0" smtClean="0">
                <a:solidFill>
                  <a:srgbClr val="FFC000"/>
                </a:solidFill>
              </a:rPr>
              <a:t> кладки </a:t>
            </a:r>
            <a:r>
              <a:rPr lang="ru-RU" sz="2000" dirty="0" err="1" smtClean="0">
                <a:solidFill>
                  <a:srgbClr val="FFC000"/>
                </a:solidFill>
              </a:rPr>
              <a:t>лицьового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цегли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поєднання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глиняної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силікатної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цеглини</a:t>
            </a:r>
            <a:r>
              <a:rPr lang="ru-RU" sz="2000" dirty="0" smtClean="0">
                <a:solidFill>
                  <a:srgbClr val="FFC000"/>
                </a:solidFill>
              </a:rPr>
              <a:t>.</a:t>
            </a:r>
            <a:endParaRPr lang="ru-RU" sz="2000" dirty="0">
              <a:solidFill>
                <a:srgbClr val="FFC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290"/>
            <a:ext cx="3067056" cy="12144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hee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53218"/>
            <a:ext cx="7429552" cy="5818988"/>
          </a:xfrm>
        </p:spPr>
        <p:txBody>
          <a:bodyPr>
            <a:normAutofit fontScale="90000"/>
          </a:bodyPr>
          <a:lstStyle/>
          <a:p>
            <a:pPr marL="54864" indent="0"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sz="7200" dirty="0" smtClean="0">
                <a:solidFill>
                  <a:srgbClr val="FF0000"/>
                </a:solidFill>
              </a:rPr>
              <a:t>Дякую за перегляд  </a:t>
            </a: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/>
            </a:r>
            <a:b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</a:b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Улыбающееся лицо 2"/>
          <p:cNvSpPr/>
          <p:nvPr/>
        </p:nvSpPr>
        <p:spPr>
          <a:xfrm>
            <a:off x="5072063" y="3500438"/>
            <a:ext cx="3786187" cy="3071812"/>
          </a:xfrm>
          <a:prstGeom prst="smileyFace">
            <a:avLst/>
          </a:prstGeom>
          <a:solidFill>
            <a:srgbClr val="00B0F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64</TotalTime>
  <Words>381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9</vt:i4>
      </vt:variant>
    </vt:vector>
  </HeadingPairs>
  <TitlesOfParts>
    <vt:vector size="23" baseType="lpstr">
      <vt:lpstr>Arial</vt:lpstr>
      <vt:lpstr>Cambria</vt:lpstr>
      <vt:lpstr>Wingdings 2</vt:lpstr>
      <vt:lpstr>Calibri</vt:lpstr>
      <vt:lpstr>Rockwell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по хімії  на тему:БУДІВЕЛЬНІ  МАТЕРІАЛИ</dc:title>
  <dc:creator>Admin</dc:creator>
  <cp:lastModifiedBy>Customer</cp:lastModifiedBy>
  <cp:revision>9</cp:revision>
  <dcterms:created xsi:type="dcterms:W3CDTF">2012-02-16T13:13:58Z</dcterms:created>
  <dcterms:modified xsi:type="dcterms:W3CDTF">2014-06-02T15:33:10Z</dcterms:modified>
</cp:coreProperties>
</file>