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256" r:id="rId2"/>
    <p:sldId id="257" r:id="rId3"/>
    <p:sldId id="258" r:id="rId4"/>
    <p:sldId id="265" r:id="rId5"/>
    <p:sldId id="259" r:id="rId6"/>
    <p:sldId id="260" r:id="rId7"/>
    <p:sldId id="261" r:id="rId8"/>
    <p:sldId id="262" r:id="rId9"/>
    <p:sldId id="263" r:id="rId10"/>
    <p:sldId id="264" r:id="rId11"/>
  </p:sldIdLst>
  <p:sldSz cx="9144000" cy="6858000" type="screen4x3"/>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86" d="100"/>
          <a:sy n="86" d="100"/>
        </p:scale>
        <p:origin x="-534"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D19EE200-DDF6-4000-A2B4-BAF67931719B}" type="datetimeFigureOut">
              <a:rPr lang="uk-UA" smtClean="0"/>
              <a:pPr/>
              <a:t>18.11.2014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D880FD0-FC1E-4AD1-9B0A-DA38B2DF2947}" type="slidenum">
              <a:rPr lang="uk-UA" smtClean="0"/>
              <a:pPr/>
              <a:t>‹#›</a:t>
            </a:fld>
            <a:endParaRPr lang="uk-UA"/>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9EE200-DDF6-4000-A2B4-BAF67931719B}" type="datetimeFigureOut">
              <a:rPr lang="uk-UA" smtClean="0"/>
              <a:pPr/>
              <a:t>18.11.2014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D880FD0-FC1E-4AD1-9B0A-DA38B2DF2947}" type="slidenum">
              <a:rPr lang="uk-UA" smtClean="0"/>
              <a:pPr/>
              <a:t>‹#›</a:t>
            </a:fld>
            <a:endParaRPr lang="uk-UA"/>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9EE200-DDF6-4000-A2B4-BAF67931719B}" type="datetimeFigureOut">
              <a:rPr lang="uk-UA" smtClean="0"/>
              <a:pPr/>
              <a:t>18.11.2014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D880FD0-FC1E-4AD1-9B0A-DA38B2DF2947}" type="slidenum">
              <a:rPr lang="uk-UA" smtClean="0"/>
              <a:pPr/>
              <a:t>‹#›</a:t>
            </a:fld>
            <a:endParaRPr lang="uk-UA"/>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D19EE200-DDF6-4000-A2B4-BAF67931719B}" type="datetimeFigureOut">
              <a:rPr lang="uk-UA" smtClean="0"/>
              <a:pPr/>
              <a:t>18.11.2014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D880FD0-FC1E-4AD1-9B0A-DA38B2DF2947}" type="slidenum">
              <a:rPr lang="uk-UA" smtClean="0"/>
              <a:pPr/>
              <a:t>‹#›</a:t>
            </a:fld>
            <a:endParaRPr lang="uk-UA"/>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D19EE200-DDF6-4000-A2B4-BAF67931719B}" type="datetimeFigureOut">
              <a:rPr lang="uk-UA" smtClean="0"/>
              <a:pPr/>
              <a:t>18.11.2014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FD880FD0-FC1E-4AD1-9B0A-DA38B2DF2947}" type="slidenum">
              <a:rPr lang="uk-UA" smtClean="0"/>
              <a:pPr/>
              <a:t>‹#›</a:t>
            </a:fld>
            <a:endParaRPr lang="uk-UA"/>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D19EE200-DDF6-4000-A2B4-BAF67931719B}" type="datetimeFigureOut">
              <a:rPr lang="uk-UA" smtClean="0"/>
              <a:pPr/>
              <a:t>18.11.2014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D880FD0-FC1E-4AD1-9B0A-DA38B2DF2947}" type="slidenum">
              <a:rPr lang="uk-UA" smtClean="0"/>
              <a:pPr/>
              <a:t>‹#›</a:t>
            </a:fld>
            <a:endParaRPr lang="uk-UA"/>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D19EE200-DDF6-4000-A2B4-BAF67931719B}" type="datetimeFigureOut">
              <a:rPr lang="uk-UA" smtClean="0"/>
              <a:pPr/>
              <a:t>18.11.2014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FD880FD0-FC1E-4AD1-9B0A-DA38B2DF2947}" type="slidenum">
              <a:rPr lang="uk-UA" smtClean="0"/>
              <a:pPr/>
              <a:t>‹#›</a:t>
            </a:fld>
            <a:endParaRPr lang="uk-UA"/>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D19EE200-DDF6-4000-A2B4-BAF67931719B}" type="datetimeFigureOut">
              <a:rPr lang="uk-UA" smtClean="0"/>
              <a:pPr/>
              <a:t>18.11.2014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FD880FD0-FC1E-4AD1-9B0A-DA38B2DF2947}" type="slidenum">
              <a:rPr lang="uk-UA" smtClean="0"/>
              <a:pPr/>
              <a:t>‹#›</a:t>
            </a:fld>
            <a:endParaRPr lang="uk-UA"/>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D19EE200-DDF6-4000-A2B4-BAF67931719B}" type="datetimeFigureOut">
              <a:rPr lang="uk-UA" smtClean="0"/>
              <a:pPr/>
              <a:t>18.11.2014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FD880FD0-FC1E-4AD1-9B0A-DA38B2DF2947}" type="slidenum">
              <a:rPr lang="uk-UA" smtClean="0"/>
              <a:pPr/>
              <a:t>‹#›</a:t>
            </a:fld>
            <a:endParaRPr lang="uk-UA"/>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19EE200-DDF6-4000-A2B4-BAF67931719B}" type="datetimeFigureOut">
              <a:rPr lang="uk-UA" smtClean="0"/>
              <a:pPr/>
              <a:t>18.11.2014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D880FD0-FC1E-4AD1-9B0A-DA38B2DF2947}" type="slidenum">
              <a:rPr lang="uk-UA" smtClean="0"/>
              <a:pPr/>
              <a:t>‹#›</a:t>
            </a:fld>
            <a:endParaRPr lang="uk-UA"/>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D19EE200-DDF6-4000-A2B4-BAF67931719B}" type="datetimeFigureOut">
              <a:rPr lang="uk-UA" smtClean="0"/>
              <a:pPr/>
              <a:t>18.11.2014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FD880FD0-FC1E-4AD1-9B0A-DA38B2DF2947}" type="slidenum">
              <a:rPr lang="uk-UA" smtClean="0"/>
              <a:pPr/>
              <a:t>‹#›</a:t>
            </a:fld>
            <a:endParaRPr lang="uk-UA"/>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19EE200-DDF6-4000-A2B4-BAF67931719B}" type="datetimeFigureOut">
              <a:rPr lang="uk-UA" smtClean="0"/>
              <a:pPr/>
              <a:t>18.11.2014</a:t>
            </a:fld>
            <a:endParaRPr lang="uk-UA"/>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880FD0-FC1E-4AD1-9B0A-DA38B2DF2947}" type="slidenum">
              <a:rPr lang="uk-UA" smtClean="0"/>
              <a:pPr/>
              <a:t>‹#›</a:t>
            </a:fld>
            <a:endParaRPr lang="uk-UA"/>
          </a:p>
        </p:txBody>
      </p:sp>
    </p:spTree>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4" Type="http://schemas.openxmlformats.org/officeDocument/2006/relationships/image" Target="../media/image21.jpeg"/></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2.jpeg"/><Relationship Id="rId1" Type="http://schemas.openxmlformats.org/officeDocument/2006/relationships/slideLayout" Target="../slideLayouts/slideLayout2.xml"/><Relationship Id="rId5" Type="http://schemas.openxmlformats.org/officeDocument/2006/relationships/image" Target="../media/image5.jpeg"/><Relationship Id="rId4" Type="http://schemas.openxmlformats.org/officeDocument/2006/relationships/image" Target="../media/image4.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5" Type="http://schemas.openxmlformats.org/officeDocument/2006/relationships/image" Target="../media/image13.jpe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рямоугольник 2"/>
          <p:cNvSpPr/>
          <p:nvPr/>
        </p:nvSpPr>
        <p:spPr>
          <a:xfrm>
            <a:off x="714348" y="1071546"/>
            <a:ext cx="8072494" cy="1569660"/>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uk-UA" sz="9600" b="1" dirty="0" smtClean="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Солі амонію</a:t>
            </a:r>
            <a:endParaRPr lang="ru-RU" sz="9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endParaRPr>
          </a:p>
        </p:txBody>
      </p:sp>
      <p:sp>
        <p:nvSpPr>
          <p:cNvPr id="5" name="Овал 4"/>
          <p:cNvSpPr/>
          <p:nvPr/>
        </p:nvSpPr>
        <p:spPr>
          <a:xfrm>
            <a:off x="785786" y="4714884"/>
            <a:ext cx="642942" cy="64294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6" name="Овал 5"/>
          <p:cNvSpPr/>
          <p:nvPr/>
        </p:nvSpPr>
        <p:spPr>
          <a:xfrm>
            <a:off x="8429652" y="4929198"/>
            <a:ext cx="571504" cy="5715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7" name="Овал 6"/>
          <p:cNvSpPr/>
          <p:nvPr/>
        </p:nvSpPr>
        <p:spPr>
          <a:xfrm>
            <a:off x="285720" y="5429264"/>
            <a:ext cx="1071570" cy="10715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8" name="Овал 7"/>
          <p:cNvSpPr/>
          <p:nvPr/>
        </p:nvSpPr>
        <p:spPr>
          <a:xfrm>
            <a:off x="2857488" y="5500702"/>
            <a:ext cx="1071570" cy="10715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9" name="Овал 8"/>
          <p:cNvSpPr/>
          <p:nvPr/>
        </p:nvSpPr>
        <p:spPr>
          <a:xfrm>
            <a:off x="1857356" y="4786322"/>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0" name="Овал 9"/>
          <p:cNvSpPr/>
          <p:nvPr/>
        </p:nvSpPr>
        <p:spPr>
          <a:xfrm>
            <a:off x="5929322" y="5429264"/>
            <a:ext cx="1071570" cy="10715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1" name="Овал 10"/>
          <p:cNvSpPr/>
          <p:nvPr/>
        </p:nvSpPr>
        <p:spPr>
          <a:xfrm>
            <a:off x="285720" y="3071810"/>
            <a:ext cx="1071570" cy="10715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2" name="Овал 11"/>
          <p:cNvSpPr/>
          <p:nvPr/>
        </p:nvSpPr>
        <p:spPr>
          <a:xfrm>
            <a:off x="7643834" y="5572140"/>
            <a:ext cx="1071570" cy="10715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3" name="Овал 12"/>
          <p:cNvSpPr/>
          <p:nvPr/>
        </p:nvSpPr>
        <p:spPr>
          <a:xfrm>
            <a:off x="7786710" y="3857628"/>
            <a:ext cx="1071570" cy="1071570"/>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4" name="Овал 13"/>
          <p:cNvSpPr/>
          <p:nvPr/>
        </p:nvSpPr>
        <p:spPr>
          <a:xfrm>
            <a:off x="7143768" y="4929198"/>
            <a:ext cx="571504" cy="5715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5" name="Овал 14"/>
          <p:cNvSpPr/>
          <p:nvPr/>
        </p:nvSpPr>
        <p:spPr>
          <a:xfrm>
            <a:off x="5072066" y="6072206"/>
            <a:ext cx="571504" cy="5715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6" name="Овал 15"/>
          <p:cNvSpPr/>
          <p:nvPr/>
        </p:nvSpPr>
        <p:spPr>
          <a:xfrm>
            <a:off x="4071934" y="6072206"/>
            <a:ext cx="571504" cy="5715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7" name="Овал 16"/>
          <p:cNvSpPr/>
          <p:nvPr/>
        </p:nvSpPr>
        <p:spPr>
          <a:xfrm>
            <a:off x="1500166" y="6000768"/>
            <a:ext cx="571504" cy="5715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8" name="Овал 17"/>
          <p:cNvSpPr/>
          <p:nvPr/>
        </p:nvSpPr>
        <p:spPr>
          <a:xfrm>
            <a:off x="2357422" y="4786322"/>
            <a:ext cx="571504" cy="571504"/>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19" name="Овал 18"/>
          <p:cNvSpPr/>
          <p:nvPr/>
        </p:nvSpPr>
        <p:spPr>
          <a:xfrm>
            <a:off x="7143768" y="6357958"/>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0" name="Овал 19"/>
          <p:cNvSpPr/>
          <p:nvPr/>
        </p:nvSpPr>
        <p:spPr>
          <a:xfrm>
            <a:off x="214282" y="1714488"/>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1" name="Овал 20"/>
          <p:cNvSpPr/>
          <p:nvPr/>
        </p:nvSpPr>
        <p:spPr>
          <a:xfrm>
            <a:off x="6786578" y="3714752"/>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2" name="Овал 21"/>
          <p:cNvSpPr/>
          <p:nvPr/>
        </p:nvSpPr>
        <p:spPr>
          <a:xfrm>
            <a:off x="8286776" y="2714620"/>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3" name="Овал 22"/>
          <p:cNvSpPr/>
          <p:nvPr/>
        </p:nvSpPr>
        <p:spPr>
          <a:xfrm>
            <a:off x="7000892" y="2786058"/>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4" name="Овал 23"/>
          <p:cNvSpPr/>
          <p:nvPr/>
        </p:nvSpPr>
        <p:spPr>
          <a:xfrm>
            <a:off x="8501090" y="1643050"/>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5" name="Овал 24"/>
          <p:cNvSpPr/>
          <p:nvPr/>
        </p:nvSpPr>
        <p:spPr>
          <a:xfrm>
            <a:off x="4572000" y="5572140"/>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6" name="Овал 25"/>
          <p:cNvSpPr/>
          <p:nvPr/>
        </p:nvSpPr>
        <p:spPr>
          <a:xfrm>
            <a:off x="285720" y="4357694"/>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7" name="Овал 26"/>
          <p:cNvSpPr/>
          <p:nvPr/>
        </p:nvSpPr>
        <p:spPr>
          <a:xfrm>
            <a:off x="8215338" y="785794"/>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8" name="Овал 27"/>
          <p:cNvSpPr/>
          <p:nvPr/>
        </p:nvSpPr>
        <p:spPr>
          <a:xfrm>
            <a:off x="6500826" y="4714884"/>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29" name="Овал 28"/>
          <p:cNvSpPr/>
          <p:nvPr/>
        </p:nvSpPr>
        <p:spPr>
          <a:xfrm>
            <a:off x="1857356" y="5143512"/>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0" name="Овал 29"/>
          <p:cNvSpPr/>
          <p:nvPr/>
        </p:nvSpPr>
        <p:spPr>
          <a:xfrm>
            <a:off x="2428860" y="5500702"/>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
        <p:nvSpPr>
          <p:cNvPr id="31" name="Овал 30"/>
          <p:cNvSpPr/>
          <p:nvPr/>
        </p:nvSpPr>
        <p:spPr>
          <a:xfrm>
            <a:off x="3643306" y="4929198"/>
            <a:ext cx="285752" cy="285752"/>
          </a:xfrm>
          <a:prstGeom prst="ellipse">
            <a:avLst/>
          </a:prstGeom>
        </p:spPr>
        <p:style>
          <a:lnRef idx="0">
            <a:schemeClr val="accent6"/>
          </a:lnRef>
          <a:fillRef idx="3">
            <a:schemeClr val="accent6"/>
          </a:fillRef>
          <a:effectRef idx="3">
            <a:schemeClr val="accent6"/>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xmlns="" val="2719252555"/>
      </p:ext>
    </p:extLst>
  </p:cSld>
  <p:clrMapOvr>
    <a:masterClrMapping/>
  </p:clrMapOvr>
  <p:transition spd="slow">
    <p:checke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3"/>
                                        </p:tgtEl>
                                      </p:cBhvr>
                                    </p:animEffect>
                                    <p:set>
                                      <p:cBhvr>
                                        <p:cTn id="7" dur="1" fill="hold">
                                          <p:stCondLst>
                                            <p:cond delay="499"/>
                                          </p:stCondLst>
                                        </p:cTn>
                                        <p:tgtEl>
                                          <p:spTgt spid="3"/>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5"/>
                                        </p:tgtEl>
                                      </p:cBhvr>
                                    </p:animEffect>
                                    <p:set>
                                      <p:cBhvr>
                                        <p:cTn id="10" dur="1" fill="hold">
                                          <p:stCondLst>
                                            <p:cond delay="499"/>
                                          </p:stCondLst>
                                        </p:cTn>
                                        <p:tgtEl>
                                          <p:spTgt spid="5"/>
                                        </p:tgtEl>
                                        <p:attrNameLst>
                                          <p:attrName>style.visibility</p:attrName>
                                        </p:attrNameLst>
                                      </p:cBhvr>
                                      <p:to>
                                        <p:strVal val="hidden"/>
                                      </p:to>
                                    </p:set>
                                  </p:childTnLst>
                                </p:cTn>
                              </p:par>
                              <p:par>
                                <p:cTn id="11" presetID="5" presetClass="exit" presetSubtype="10" fill="hold" grpId="0" nodeType="withEffect">
                                  <p:stCondLst>
                                    <p:cond delay="0"/>
                                  </p:stCondLst>
                                  <p:childTnLst>
                                    <p:animEffect transition="out" filter="checkerboard(across)">
                                      <p:cBhvr>
                                        <p:cTn id="12" dur="500"/>
                                        <p:tgtEl>
                                          <p:spTgt spid="6"/>
                                        </p:tgtEl>
                                      </p:cBhvr>
                                    </p:animEffect>
                                    <p:set>
                                      <p:cBhvr>
                                        <p:cTn id="13" dur="1" fill="hold">
                                          <p:stCondLst>
                                            <p:cond delay="499"/>
                                          </p:stCondLst>
                                        </p:cTn>
                                        <p:tgtEl>
                                          <p:spTgt spid="6"/>
                                        </p:tgtEl>
                                        <p:attrNameLst>
                                          <p:attrName>style.visibility</p:attrName>
                                        </p:attrNameLst>
                                      </p:cBhvr>
                                      <p:to>
                                        <p:strVal val="hidden"/>
                                      </p:to>
                                    </p:set>
                                  </p:childTnLst>
                                </p:cTn>
                              </p:par>
                              <p:par>
                                <p:cTn id="14" presetID="5" presetClass="exit" presetSubtype="10" fill="hold" grpId="0" nodeType="withEffect">
                                  <p:stCondLst>
                                    <p:cond delay="0"/>
                                  </p:stCondLst>
                                  <p:childTnLst>
                                    <p:animEffect transition="out" filter="checkerboard(across)">
                                      <p:cBhvr>
                                        <p:cTn id="15" dur="500"/>
                                        <p:tgtEl>
                                          <p:spTgt spid="7"/>
                                        </p:tgtEl>
                                      </p:cBhvr>
                                    </p:animEffect>
                                    <p:set>
                                      <p:cBhvr>
                                        <p:cTn id="16" dur="1" fill="hold">
                                          <p:stCondLst>
                                            <p:cond delay="499"/>
                                          </p:stCondLst>
                                        </p:cTn>
                                        <p:tgtEl>
                                          <p:spTgt spid="7"/>
                                        </p:tgtEl>
                                        <p:attrNameLst>
                                          <p:attrName>style.visibility</p:attrName>
                                        </p:attrNameLst>
                                      </p:cBhvr>
                                      <p:to>
                                        <p:strVal val="hidden"/>
                                      </p:to>
                                    </p:set>
                                  </p:childTnLst>
                                </p:cTn>
                              </p:par>
                              <p:par>
                                <p:cTn id="17" presetID="5" presetClass="exit" presetSubtype="10" fill="hold" grpId="0" nodeType="withEffect">
                                  <p:stCondLst>
                                    <p:cond delay="0"/>
                                  </p:stCondLst>
                                  <p:childTnLst>
                                    <p:animEffect transition="out" filter="checkerboard(across)">
                                      <p:cBhvr>
                                        <p:cTn id="18" dur="500"/>
                                        <p:tgtEl>
                                          <p:spTgt spid="8"/>
                                        </p:tgtEl>
                                      </p:cBhvr>
                                    </p:animEffect>
                                    <p:set>
                                      <p:cBhvr>
                                        <p:cTn id="19" dur="1" fill="hold">
                                          <p:stCondLst>
                                            <p:cond delay="499"/>
                                          </p:stCondLst>
                                        </p:cTn>
                                        <p:tgtEl>
                                          <p:spTgt spid="8"/>
                                        </p:tgtEl>
                                        <p:attrNameLst>
                                          <p:attrName>style.visibility</p:attrName>
                                        </p:attrNameLst>
                                      </p:cBhvr>
                                      <p:to>
                                        <p:strVal val="hidden"/>
                                      </p:to>
                                    </p:set>
                                  </p:childTnLst>
                                </p:cTn>
                              </p:par>
                              <p:par>
                                <p:cTn id="20" presetID="5" presetClass="exit" presetSubtype="10" fill="hold" grpId="0" nodeType="withEffect">
                                  <p:stCondLst>
                                    <p:cond delay="0"/>
                                  </p:stCondLst>
                                  <p:childTnLst>
                                    <p:animEffect transition="out" filter="checkerboard(across)">
                                      <p:cBhvr>
                                        <p:cTn id="21" dur="500"/>
                                        <p:tgtEl>
                                          <p:spTgt spid="9"/>
                                        </p:tgtEl>
                                      </p:cBhvr>
                                    </p:animEffect>
                                    <p:set>
                                      <p:cBhvr>
                                        <p:cTn id="22" dur="1" fill="hold">
                                          <p:stCondLst>
                                            <p:cond delay="499"/>
                                          </p:stCondLst>
                                        </p:cTn>
                                        <p:tgtEl>
                                          <p:spTgt spid="9"/>
                                        </p:tgtEl>
                                        <p:attrNameLst>
                                          <p:attrName>style.visibility</p:attrName>
                                        </p:attrNameLst>
                                      </p:cBhvr>
                                      <p:to>
                                        <p:strVal val="hidden"/>
                                      </p:to>
                                    </p:set>
                                  </p:childTnLst>
                                </p:cTn>
                              </p:par>
                              <p:par>
                                <p:cTn id="23" presetID="5" presetClass="exit" presetSubtype="10" fill="hold" grpId="0" nodeType="withEffect">
                                  <p:stCondLst>
                                    <p:cond delay="0"/>
                                  </p:stCondLst>
                                  <p:childTnLst>
                                    <p:animEffect transition="out" filter="checkerboard(across)">
                                      <p:cBhvr>
                                        <p:cTn id="24" dur="500"/>
                                        <p:tgtEl>
                                          <p:spTgt spid="10"/>
                                        </p:tgtEl>
                                      </p:cBhvr>
                                    </p:animEffect>
                                    <p:set>
                                      <p:cBhvr>
                                        <p:cTn id="25" dur="1" fill="hold">
                                          <p:stCondLst>
                                            <p:cond delay="499"/>
                                          </p:stCondLst>
                                        </p:cTn>
                                        <p:tgtEl>
                                          <p:spTgt spid="10"/>
                                        </p:tgtEl>
                                        <p:attrNameLst>
                                          <p:attrName>style.visibility</p:attrName>
                                        </p:attrNameLst>
                                      </p:cBhvr>
                                      <p:to>
                                        <p:strVal val="hidden"/>
                                      </p:to>
                                    </p:set>
                                  </p:childTnLst>
                                </p:cTn>
                              </p:par>
                              <p:par>
                                <p:cTn id="26" presetID="5" presetClass="exit" presetSubtype="10" fill="hold" grpId="0" nodeType="withEffect">
                                  <p:stCondLst>
                                    <p:cond delay="0"/>
                                  </p:stCondLst>
                                  <p:childTnLst>
                                    <p:animEffect transition="out" filter="checkerboard(across)">
                                      <p:cBhvr>
                                        <p:cTn id="27" dur="500"/>
                                        <p:tgtEl>
                                          <p:spTgt spid="11"/>
                                        </p:tgtEl>
                                      </p:cBhvr>
                                    </p:animEffect>
                                    <p:set>
                                      <p:cBhvr>
                                        <p:cTn id="28" dur="1" fill="hold">
                                          <p:stCondLst>
                                            <p:cond delay="499"/>
                                          </p:stCondLst>
                                        </p:cTn>
                                        <p:tgtEl>
                                          <p:spTgt spid="11"/>
                                        </p:tgtEl>
                                        <p:attrNameLst>
                                          <p:attrName>style.visibility</p:attrName>
                                        </p:attrNameLst>
                                      </p:cBhvr>
                                      <p:to>
                                        <p:strVal val="hidden"/>
                                      </p:to>
                                    </p:set>
                                  </p:childTnLst>
                                </p:cTn>
                              </p:par>
                              <p:par>
                                <p:cTn id="29" presetID="5" presetClass="exit" presetSubtype="10" fill="hold" grpId="0" nodeType="withEffect">
                                  <p:stCondLst>
                                    <p:cond delay="0"/>
                                  </p:stCondLst>
                                  <p:childTnLst>
                                    <p:animEffect transition="out" filter="checkerboard(across)">
                                      <p:cBhvr>
                                        <p:cTn id="30" dur="500"/>
                                        <p:tgtEl>
                                          <p:spTgt spid="12"/>
                                        </p:tgtEl>
                                      </p:cBhvr>
                                    </p:animEffect>
                                    <p:set>
                                      <p:cBhvr>
                                        <p:cTn id="31" dur="1" fill="hold">
                                          <p:stCondLst>
                                            <p:cond delay="499"/>
                                          </p:stCondLst>
                                        </p:cTn>
                                        <p:tgtEl>
                                          <p:spTgt spid="12"/>
                                        </p:tgtEl>
                                        <p:attrNameLst>
                                          <p:attrName>style.visibility</p:attrName>
                                        </p:attrNameLst>
                                      </p:cBhvr>
                                      <p:to>
                                        <p:strVal val="hidden"/>
                                      </p:to>
                                    </p:set>
                                  </p:childTnLst>
                                </p:cTn>
                              </p:par>
                              <p:par>
                                <p:cTn id="32" presetID="5" presetClass="exit" presetSubtype="10" fill="hold" grpId="0" nodeType="withEffect">
                                  <p:stCondLst>
                                    <p:cond delay="0"/>
                                  </p:stCondLst>
                                  <p:childTnLst>
                                    <p:animEffect transition="out" filter="checkerboard(across)">
                                      <p:cBhvr>
                                        <p:cTn id="33" dur="500"/>
                                        <p:tgtEl>
                                          <p:spTgt spid="13"/>
                                        </p:tgtEl>
                                      </p:cBhvr>
                                    </p:animEffect>
                                    <p:set>
                                      <p:cBhvr>
                                        <p:cTn id="34" dur="1" fill="hold">
                                          <p:stCondLst>
                                            <p:cond delay="499"/>
                                          </p:stCondLst>
                                        </p:cTn>
                                        <p:tgtEl>
                                          <p:spTgt spid="13"/>
                                        </p:tgtEl>
                                        <p:attrNameLst>
                                          <p:attrName>style.visibility</p:attrName>
                                        </p:attrNameLst>
                                      </p:cBhvr>
                                      <p:to>
                                        <p:strVal val="hidden"/>
                                      </p:to>
                                    </p:set>
                                  </p:childTnLst>
                                </p:cTn>
                              </p:par>
                              <p:par>
                                <p:cTn id="35" presetID="5" presetClass="exit" presetSubtype="10" fill="hold" grpId="0" nodeType="withEffect">
                                  <p:stCondLst>
                                    <p:cond delay="0"/>
                                  </p:stCondLst>
                                  <p:childTnLst>
                                    <p:animEffect transition="out" filter="checkerboard(across)">
                                      <p:cBhvr>
                                        <p:cTn id="36" dur="500"/>
                                        <p:tgtEl>
                                          <p:spTgt spid="14"/>
                                        </p:tgtEl>
                                      </p:cBhvr>
                                    </p:animEffect>
                                    <p:set>
                                      <p:cBhvr>
                                        <p:cTn id="37" dur="1" fill="hold">
                                          <p:stCondLst>
                                            <p:cond delay="499"/>
                                          </p:stCondLst>
                                        </p:cTn>
                                        <p:tgtEl>
                                          <p:spTgt spid="14"/>
                                        </p:tgtEl>
                                        <p:attrNameLst>
                                          <p:attrName>style.visibility</p:attrName>
                                        </p:attrNameLst>
                                      </p:cBhvr>
                                      <p:to>
                                        <p:strVal val="hidden"/>
                                      </p:to>
                                    </p:set>
                                  </p:childTnLst>
                                </p:cTn>
                              </p:par>
                              <p:par>
                                <p:cTn id="38" presetID="5" presetClass="exit" presetSubtype="10" fill="hold" grpId="0" nodeType="withEffect">
                                  <p:stCondLst>
                                    <p:cond delay="0"/>
                                  </p:stCondLst>
                                  <p:childTnLst>
                                    <p:animEffect transition="out" filter="checkerboard(across)">
                                      <p:cBhvr>
                                        <p:cTn id="39" dur="500"/>
                                        <p:tgtEl>
                                          <p:spTgt spid="15"/>
                                        </p:tgtEl>
                                      </p:cBhvr>
                                    </p:animEffect>
                                    <p:set>
                                      <p:cBhvr>
                                        <p:cTn id="40" dur="1" fill="hold">
                                          <p:stCondLst>
                                            <p:cond delay="499"/>
                                          </p:stCondLst>
                                        </p:cTn>
                                        <p:tgtEl>
                                          <p:spTgt spid="15"/>
                                        </p:tgtEl>
                                        <p:attrNameLst>
                                          <p:attrName>style.visibility</p:attrName>
                                        </p:attrNameLst>
                                      </p:cBhvr>
                                      <p:to>
                                        <p:strVal val="hidden"/>
                                      </p:to>
                                    </p:set>
                                  </p:childTnLst>
                                </p:cTn>
                              </p:par>
                              <p:par>
                                <p:cTn id="41" presetID="5" presetClass="exit" presetSubtype="10" fill="hold" grpId="0" nodeType="withEffect">
                                  <p:stCondLst>
                                    <p:cond delay="0"/>
                                  </p:stCondLst>
                                  <p:childTnLst>
                                    <p:animEffect transition="out" filter="checkerboard(across)">
                                      <p:cBhvr>
                                        <p:cTn id="42" dur="500"/>
                                        <p:tgtEl>
                                          <p:spTgt spid="16"/>
                                        </p:tgtEl>
                                      </p:cBhvr>
                                    </p:animEffect>
                                    <p:set>
                                      <p:cBhvr>
                                        <p:cTn id="43" dur="1" fill="hold">
                                          <p:stCondLst>
                                            <p:cond delay="499"/>
                                          </p:stCondLst>
                                        </p:cTn>
                                        <p:tgtEl>
                                          <p:spTgt spid="16"/>
                                        </p:tgtEl>
                                        <p:attrNameLst>
                                          <p:attrName>style.visibility</p:attrName>
                                        </p:attrNameLst>
                                      </p:cBhvr>
                                      <p:to>
                                        <p:strVal val="hidden"/>
                                      </p:to>
                                    </p:set>
                                  </p:childTnLst>
                                </p:cTn>
                              </p:par>
                              <p:par>
                                <p:cTn id="44" presetID="5" presetClass="exit" presetSubtype="10" fill="hold" grpId="0" nodeType="withEffect">
                                  <p:stCondLst>
                                    <p:cond delay="0"/>
                                  </p:stCondLst>
                                  <p:childTnLst>
                                    <p:animEffect transition="out" filter="checkerboard(across)">
                                      <p:cBhvr>
                                        <p:cTn id="45" dur="500"/>
                                        <p:tgtEl>
                                          <p:spTgt spid="17"/>
                                        </p:tgtEl>
                                      </p:cBhvr>
                                    </p:animEffect>
                                    <p:set>
                                      <p:cBhvr>
                                        <p:cTn id="46" dur="1" fill="hold">
                                          <p:stCondLst>
                                            <p:cond delay="499"/>
                                          </p:stCondLst>
                                        </p:cTn>
                                        <p:tgtEl>
                                          <p:spTgt spid="17"/>
                                        </p:tgtEl>
                                        <p:attrNameLst>
                                          <p:attrName>style.visibility</p:attrName>
                                        </p:attrNameLst>
                                      </p:cBhvr>
                                      <p:to>
                                        <p:strVal val="hidden"/>
                                      </p:to>
                                    </p:set>
                                  </p:childTnLst>
                                </p:cTn>
                              </p:par>
                              <p:par>
                                <p:cTn id="47" presetID="5" presetClass="exit" presetSubtype="10" fill="hold" grpId="0" nodeType="withEffect">
                                  <p:stCondLst>
                                    <p:cond delay="0"/>
                                  </p:stCondLst>
                                  <p:childTnLst>
                                    <p:animEffect transition="out" filter="checkerboard(across)">
                                      <p:cBhvr>
                                        <p:cTn id="48" dur="500"/>
                                        <p:tgtEl>
                                          <p:spTgt spid="18"/>
                                        </p:tgtEl>
                                      </p:cBhvr>
                                    </p:animEffect>
                                    <p:set>
                                      <p:cBhvr>
                                        <p:cTn id="49" dur="1" fill="hold">
                                          <p:stCondLst>
                                            <p:cond delay="499"/>
                                          </p:stCondLst>
                                        </p:cTn>
                                        <p:tgtEl>
                                          <p:spTgt spid="18"/>
                                        </p:tgtEl>
                                        <p:attrNameLst>
                                          <p:attrName>style.visibility</p:attrName>
                                        </p:attrNameLst>
                                      </p:cBhvr>
                                      <p:to>
                                        <p:strVal val="hidden"/>
                                      </p:to>
                                    </p:set>
                                  </p:childTnLst>
                                </p:cTn>
                              </p:par>
                              <p:par>
                                <p:cTn id="50" presetID="5" presetClass="exit" presetSubtype="10" fill="hold" grpId="0" nodeType="withEffect">
                                  <p:stCondLst>
                                    <p:cond delay="0"/>
                                  </p:stCondLst>
                                  <p:childTnLst>
                                    <p:animEffect transition="out" filter="checkerboard(across)">
                                      <p:cBhvr>
                                        <p:cTn id="51" dur="500"/>
                                        <p:tgtEl>
                                          <p:spTgt spid="19"/>
                                        </p:tgtEl>
                                      </p:cBhvr>
                                    </p:animEffect>
                                    <p:set>
                                      <p:cBhvr>
                                        <p:cTn id="52" dur="1" fill="hold">
                                          <p:stCondLst>
                                            <p:cond delay="499"/>
                                          </p:stCondLst>
                                        </p:cTn>
                                        <p:tgtEl>
                                          <p:spTgt spid="19"/>
                                        </p:tgtEl>
                                        <p:attrNameLst>
                                          <p:attrName>style.visibility</p:attrName>
                                        </p:attrNameLst>
                                      </p:cBhvr>
                                      <p:to>
                                        <p:strVal val="hidden"/>
                                      </p:to>
                                    </p:set>
                                  </p:childTnLst>
                                </p:cTn>
                              </p:par>
                              <p:par>
                                <p:cTn id="53" presetID="5" presetClass="exit" presetSubtype="10" fill="hold" grpId="0" nodeType="withEffect">
                                  <p:stCondLst>
                                    <p:cond delay="0"/>
                                  </p:stCondLst>
                                  <p:childTnLst>
                                    <p:animEffect transition="out" filter="checkerboard(across)">
                                      <p:cBhvr>
                                        <p:cTn id="54" dur="500"/>
                                        <p:tgtEl>
                                          <p:spTgt spid="20"/>
                                        </p:tgtEl>
                                      </p:cBhvr>
                                    </p:animEffect>
                                    <p:set>
                                      <p:cBhvr>
                                        <p:cTn id="55" dur="1" fill="hold">
                                          <p:stCondLst>
                                            <p:cond delay="499"/>
                                          </p:stCondLst>
                                        </p:cTn>
                                        <p:tgtEl>
                                          <p:spTgt spid="20"/>
                                        </p:tgtEl>
                                        <p:attrNameLst>
                                          <p:attrName>style.visibility</p:attrName>
                                        </p:attrNameLst>
                                      </p:cBhvr>
                                      <p:to>
                                        <p:strVal val="hidden"/>
                                      </p:to>
                                    </p:set>
                                  </p:childTnLst>
                                </p:cTn>
                              </p:par>
                              <p:par>
                                <p:cTn id="56" presetID="5" presetClass="exit" presetSubtype="10" fill="hold" grpId="0" nodeType="withEffect">
                                  <p:stCondLst>
                                    <p:cond delay="0"/>
                                  </p:stCondLst>
                                  <p:childTnLst>
                                    <p:animEffect transition="out" filter="checkerboard(across)">
                                      <p:cBhvr>
                                        <p:cTn id="57" dur="500"/>
                                        <p:tgtEl>
                                          <p:spTgt spid="21"/>
                                        </p:tgtEl>
                                      </p:cBhvr>
                                    </p:animEffect>
                                    <p:set>
                                      <p:cBhvr>
                                        <p:cTn id="58" dur="1" fill="hold">
                                          <p:stCondLst>
                                            <p:cond delay="499"/>
                                          </p:stCondLst>
                                        </p:cTn>
                                        <p:tgtEl>
                                          <p:spTgt spid="21"/>
                                        </p:tgtEl>
                                        <p:attrNameLst>
                                          <p:attrName>style.visibility</p:attrName>
                                        </p:attrNameLst>
                                      </p:cBhvr>
                                      <p:to>
                                        <p:strVal val="hidden"/>
                                      </p:to>
                                    </p:set>
                                  </p:childTnLst>
                                </p:cTn>
                              </p:par>
                              <p:par>
                                <p:cTn id="59" presetID="5" presetClass="exit" presetSubtype="10" fill="hold" grpId="0" nodeType="withEffect">
                                  <p:stCondLst>
                                    <p:cond delay="0"/>
                                  </p:stCondLst>
                                  <p:childTnLst>
                                    <p:animEffect transition="out" filter="checkerboard(across)">
                                      <p:cBhvr>
                                        <p:cTn id="60" dur="500"/>
                                        <p:tgtEl>
                                          <p:spTgt spid="22"/>
                                        </p:tgtEl>
                                      </p:cBhvr>
                                    </p:animEffect>
                                    <p:set>
                                      <p:cBhvr>
                                        <p:cTn id="61" dur="1" fill="hold">
                                          <p:stCondLst>
                                            <p:cond delay="499"/>
                                          </p:stCondLst>
                                        </p:cTn>
                                        <p:tgtEl>
                                          <p:spTgt spid="22"/>
                                        </p:tgtEl>
                                        <p:attrNameLst>
                                          <p:attrName>style.visibility</p:attrName>
                                        </p:attrNameLst>
                                      </p:cBhvr>
                                      <p:to>
                                        <p:strVal val="hidden"/>
                                      </p:to>
                                    </p:set>
                                  </p:childTnLst>
                                </p:cTn>
                              </p:par>
                              <p:par>
                                <p:cTn id="62" presetID="5" presetClass="exit" presetSubtype="10" fill="hold" grpId="0" nodeType="withEffect">
                                  <p:stCondLst>
                                    <p:cond delay="0"/>
                                  </p:stCondLst>
                                  <p:childTnLst>
                                    <p:animEffect transition="out" filter="checkerboard(across)">
                                      <p:cBhvr>
                                        <p:cTn id="63" dur="500"/>
                                        <p:tgtEl>
                                          <p:spTgt spid="23"/>
                                        </p:tgtEl>
                                      </p:cBhvr>
                                    </p:animEffect>
                                    <p:set>
                                      <p:cBhvr>
                                        <p:cTn id="64" dur="1" fill="hold">
                                          <p:stCondLst>
                                            <p:cond delay="499"/>
                                          </p:stCondLst>
                                        </p:cTn>
                                        <p:tgtEl>
                                          <p:spTgt spid="23"/>
                                        </p:tgtEl>
                                        <p:attrNameLst>
                                          <p:attrName>style.visibility</p:attrName>
                                        </p:attrNameLst>
                                      </p:cBhvr>
                                      <p:to>
                                        <p:strVal val="hidden"/>
                                      </p:to>
                                    </p:set>
                                  </p:childTnLst>
                                </p:cTn>
                              </p:par>
                              <p:par>
                                <p:cTn id="65" presetID="5" presetClass="exit" presetSubtype="10" fill="hold" grpId="0" nodeType="withEffect">
                                  <p:stCondLst>
                                    <p:cond delay="0"/>
                                  </p:stCondLst>
                                  <p:childTnLst>
                                    <p:animEffect transition="out" filter="checkerboard(across)">
                                      <p:cBhvr>
                                        <p:cTn id="66" dur="500"/>
                                        <p:tgtEl>
                                          <p:spTgt spid="24"/>
                                        </p:tgtEl>
                                      </p:cBhvr>
                                    </p:animEffect>
                                    <p:set>
                                      <p:cBhvr>
                                        <p:cTn id="67" dur="1" fill="hold">
                                          <p:stCondLst>
                                            <p:cond delay="499"/>
                                          </p:stCondLst>
                                        </p:cTn>
                                        <p:tgtEl>
                                          <p:spTgt spid="24"/>
                                        </p:tgtEl>
                                        <p:attrNameLst>
                                          <p:attrName>style.visibility</p:attrName>
                                        </p:attrNameLst>
                                      </p:cBhvr>
                                      <p:to>
                                        <p:strVal val="hidden"/>
                                      </p:to>
                                    </p:set>
                                  </p:childTnLst>
                                </p:cTn>
                              </p:par>
                              <p:par>
                                <p:cTn id="68" presetID="5" presetClass="exit" presetSubtype="10" fill="hold" grpId="0" nodeType="withEffect">
                                  <p:stCondLst>
                                    <p:cond delay="0"/>
                                  </p:stCondLst>
                                  <p:childTnLst>
                                    <p:animEffect transition="out" filter="checkerboard(across)">
                                      <p:cBhvr>
                                        <p:cTn id="69" dur="500"/>
                                        <p:tgtEl>
                                          <p:spTgt spid="25"/>
                                        </p:tgtEl>
                                      </p:cBhvr>
                                    </p:animEffect>
                                    <p:set>
                                      <p:cBhvr>
                                        <p:cTn id="70" dur="1" fill="hold">
                                          <p:stCondLst>
                                            <p:cond delay="499"/>
                                          </p:stCondLst>
                                        </p:cTn>
                                        <p:tgtEl>
                                          <p:spTgt spid="25"/>
                                        </p:tgtEl>
                                        <p:attrNameLst>
                                          <p:attrName>style.visibility</p:attrName>
                                        </p:attrNameLst>
                                      </p:cBhvr>
                                      <p:to>
                                        <p:strVal val="hidden"/>
                                      </p:to>
                                    </p:set>
                                  </p:childTnLst>
                                </p:cTn>
                              </p:par>
                              <p:par>
                                <p:cTn id="71" presetID="5" presetClass="exit" presetSubtype="10" fill="hold" grpId="0" nodeType="withEffect">
                                  <p:stCondLst>
                                    <p:cond delay="0"/>
                                  </p:stCondLst>
                                  <p:childTnLst>
                                    <p:animEffect transition="out" filter="checkerboard(across)">
                                      <p:cBhvr>
                                        <p:cTn id="72" dur="500"/>
                                        <p:tgtEl>
                                          <p:spTgt spid="26"/>
                                        </p:tgtEl>
                                      </p:cBhvr>
                                    </p:animEffect>
                                    <p:set>
                                      <p:cBhvr>
                                        <p:cTn id="73" dur="1" fill="hold">
                                          <p:stCondLst>
                                            <p:cond delay="499"/>
                                          </p:stCondLst>
                                        </p:cTn>
                                        <p:tgtEl>
                                          <p:spTgt spid="26"/>
                                        </p:tgtEl>
                                        <p:attrNameLst>
                                          <p:attrName>style.visibility</p:attrName>
                                        </p:attrNameLst>
                                      </p:cBhvr>
                                      <p:to>
                                        <p:strVal val="hidden"/>
                                      </p:to>
                                    </p:set>
                                  </p:childTnLst>
                                </p:cTn>
                              </p:par>
                              <p:par>
                                <p:cTn id="74" presetID="5" presetClass="exit" presetSubtype="10" fill="hold" grpId="0" nodeType="withEffect">
                                  <p:stCondLst>
                                    <p:cond delay="0"/>
                                  </p:stCondLst>
                                  <p:childTnLst>
                                    <p:animEffect transition="out" filter="checkerboard(across)">
                                      <p:cBhvr>
                                        <p:cTn id="75" dur="500"/>
                                        <p:tgtEl>
                                          <p:spTgt spid="27"/>
                                        </p:tgtEl>
                                      </p:cBhvr>
                                    </p:animEffect>
                                    <p:set>
                                      <p:cBhvr>
                                        <p:cTn id="76" dur="1" fill="hold">
                                          <p:stCondLst>
                                            <p:cond delay="499"/>
                                          </p:stCondLst>
                                        </p:cTn>
                                        <p:tgtEl>
                                          <p:spTgt spid="27"/>
                                        </p:tgtEl>
                                        <p:attrNameLst>
                                          <p:attrName>style.visibility</p:attrName>
                                        </p:attrNameLst>
                                      </p:cBhvr>
                                      <p:to>
                                        <p:strVal val="hidden"/>
                                      </p:to>
                                    </p:set>
                                  </p:childTnLst>
                                </p:cTn>
                              </p:par>
                              <p:par>
                                <p:cTn id="77" presetID="5" presetClass="exit" presetSubtype="10" fill="hold" grpId="0" nodeType="withEffect">
                                  <p:stCondLst>
                                    <p:cond delay="0"/>
                                  </p:stCondLst>
                                  <p:childTnLst>
                                    <p:animEffect transition="out" filter="checkerboard(across)">
                                      <p:cBhvr>
                                        <p:cTn id="78" dur="500"/>
                                        <p:tgtEl>
                                          <p:spTgt spid="28"/>
                                        </p:tgtEl>
                                      </p:cBhvr>
                                    </p:animEffect>
                                    <p:set>
                                      <p:cBhvr>
                                        <p:cTn id="79" dur="1" fill="hold">
                                          <p:stCondLst>
                                            <p:cond delay="499"/>
                                          </p:stCondLst>
                                        </p:cTn>
                                        <p:tgtEl>
                                          <p:spTgt spid="28"/>
                                        </p:tgtEl>
                                        <p:attrNameLst>
                                          <p:attrName>style.visibility</p:attrName>
                                        </p:attrNameLst>
                                      </p:cBhvr>
                                      <p:to>
                                        <p:strVal val="hidden"/>
                                      </p:to>
                                    </p:set>
                                  </p:childTnLst>
                                </p:cTn>
                              </p:par>
                              <p:par>
                                <p:cTn id="80" presetID="5" presetClass="exit" presetSubtype="10" fill="hold" grpId="0" nodeType="withEffect">
                                  <p:stCondLst>
                                    <p:cond delay="0"/>
                                  </p:stCondLst>
                                  <p:childTnLst>
                                    <p:animEffect transition="out" filter="checkerboard(across)">
                                      <p:cBhvr>
                                        <p:cTn id="81" dur="500"/>
                                        <p:tgtEl>
                                          <p:spTgt spid="29"/>
                                        </p:tgtEl>
                                      </p:cBhvr>
                                    </p:animEffect>
                                    <p:set>
                                      <p:cBhvr>
                                        <p:cTn id="82" dur="1" fill="hold">
                                          <p:stCondLst>
                                            <p:cond delay="499"/>
                                          </p:stCondLst>
                                        </p:cTn>
                                        <p:tgtEl>
                                          <p:spTgt spid="29"/>
                                        </p:tgtEl>
                                        <p:attrNameLst>
                                          <p:attrName>style.visibility</p:attrName>
                                        </p:attrNameLst>
                                      </p:cBhvr>
                                      <p:to>
                                        <p:strVal val="hidden"/>
                                      </p:to>
                                    </p:set>
                                  </p:childTnLst>
                                </p:cTn>
                              </p:par>
                              <p:par>
                                <p:cTn id="83" presetID="5" presetClass="exit" presetSubtype="10" fill="hold" grpId="0" nodeType="withEffect">
                                  <p:stCondLst>
                                    <p:cond delay="0"/>
                                  </p:stCondLst>
                                  <p:childTnLst>
                                    <p:animEffect transition="out" filter="checkerboard(across)">
                                      <p:cBhvr>
                                        <p:cTn id="84" dur="500"/>
                                        <p:tgtEl>
                                          <p:spTgt spid="30"/>
                                        </p:tgtEl>
                                      </p:cBhvr>
                                    </p:animEffect>
                                    <p:set>
                                      <p:cBhvr>
                                        <p:cTn id="85" dur="1" fill="hold">
                                          <p:stCondLst>
                                            <p:cond delay="499"/>
                                          </p:stCondLst>
                                        </p:cTn>
                                        <p:tgtEl>
                                          <p:spTgt spid="30"/>
                                        </p:tgtEl>
                                        <p:attrNameLst>
                                          <p:attrName>style.visibility</p:attrName>
                                        </p:attrNameLst>
                                      </p:cBhvr>
                                      <p:to>
                                        <p:strVal val="hidden"/>
                                      </p:to>
                                    </p:set>
                                  </p:childTnLst>
                                </p:cTn>
                              </p:par>
                              <p:par>
                                <p:cTn id="86" presetID="5" presetClass="exit" presetSubtype="10" fill="hold" grpId="0" nodeType="withEffect">
                                  <p:stCondLst>
                                    <p:cond delay="0"/>
                                  </p:stCondLst>
                                  <p:childTnLst>
                                    <p:animEffect transition="out" filter="checkerboard(across)">
                                      <p:cBhvr>
                                        <p:cTn id="87" dur="500"/>
                                        <p:tgtEl>
                                          <p:spTgt spid="31"/>
                                        </p:tgtEl>
                                      </p:cBhvr>
                                    </p:animEffect>
                                    <p:set>
                                      <p:cBhvr>
                                        <p:cTn id="88" dur="1" fill="hold">
                                          <p:stCondLst>
                                            <p:cond delay="499"/>
                                          </p:stCondLst>
                                        </p:cTn>
                                        <p:tgtEl>
                                          <p:spTgt spid="31"/>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5" grpId="0" animBg="1"/>
      <p:bldP spid="6" grpId="0" animBg="1"/>
      <p:bldP spid="7" grpId="0" animBg="1"/>
      <p:bldP spid="8" grpId="0" animBg="1"/>
      <p:bldP spid="9" grpId="0" animBg="1"/>
      <p:bldP spid="10" grpId="0" animBg="1"/>
      <p:bldP spid="11" grpId="0" animBg="1"/>
      <p:bldP spid="12"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P spid="3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000" b="-3000"/>
          </a:stretch>
        </a:blipFill>
        <a:effectLst/>
      </p:bgPr>
    </p:bg>
    <p:spTree>
      <p:nvGrpSpPr>
        <p:cNvPr id="1" name=""/>
        <p:cNvGrpSpPr/>
        <p:nvPr/>
      </p:nvGrpSpPr>
      <p:grpSpPr>
        <a:xfrm>
          <a:off x="0" y="0"/>
          <a:ext cx="0" cy="0"/>
          <a:chOff x="0" y="0"/>
          <a:chExt cx="0" cy="0"/>
        </a:xfrm>
      </p:grpSpPr>
      <p:pic>
        <p:nvPicPr>
          <p:cNvPr id="4" name="Рисунок 3" descr="647545377.jpg"/>
          <p:cNvPicPr>
            <a:picLocks noChangeAspect="1"/>
          </p:cNvPicPr>
          <p:nvPr/>
        </p:nvPicPr>
        <p:blipFill>
          <a:blip r:embed="rId3"/>
          <a:stretch>
            <a:fillRect/>
          </a:stretch>
        </p:blipFill>
        <p:spPr>
          <a:xfrm>
            <a:off x="5286380" y="2214554"/>
            <a:ext cx="2794000" cy="3810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955417555.jpg"/>
          <p:cNvPicPr>
            <a:picLocks noChangeAspect="1"/>
          </p:cNvPicPr>
          <p:nvPr/>
        </p:nvPicPr>
        <p:blipFill>
          <a:blip r:embed="rId4" cstate="print"/>
          <a:stretch>
            <a:fillRect/>
          </a:stretch>
        </p:blipFill>
        <p:spPr>
          <a:xfrm>
            <a:off x="1357290" y="3929066"/>
            <a:ext cx="1571636" cy="203448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6" name="Прямоугольник 5"/>
          <p:cNvSpPr/>
          <p:nvPr/>
        </p:nvSpPr>
        <p:spPr>
          <a:xfrm>
            <a:off x="1214414" y="785794"/>
            <a:ext cx="6593843" cy="2554545"/>
          </a:xfrm>
          <a:prstGeom prst="rect">
            <a:avLst/>
          </a:prstGeom>
          <a:noFill/>
        </p:spPr>
        <p:txBody>
          <a:bodyPr wrap="square" lIns="91440" tIns="45720" rIns="91440" bIns="45720">
            <a:spAutoFit/>
          </a:bodyPr>
          <a:lstStyle/>
          <a:p>
            <a:r>
              <a:rPr lang="uk-UA"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ДЯКУЮ </a:t>
            </a:r>
            <a:r>
              <a:rPr lang="uk-UA"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ЗА</a:t>
            </a:r>
            <a:endParaRPr lang="en-US"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a:p>
            <a:r>
              <a:rPr lang="uk-UA"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 </a:t>
            </a:r>
            <a:r>
              <a:rPr lang="uk-UA" sz="80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rPr>
              <a:t>УВАГУ!</a:t>
            </a:r>
            <a:endParaRPr lang="uk-UA" sz="8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xmlns="" val="1391888178"/>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mph" presetSubtype="0" fill="hold" grpId="0" nodeType="clickEffect">
                                  <p:stCondLst>
                                    <p:cond delay="0"/>
                                  </p:stCondLst>
                                  <p:childTnLst>
                                    <p:animScale>
                                      <p:cBhvr>
                                        <p:cTn id="6" dur="2000" fill="hold"/>
                                        <p:tgtEl>
                                          <p:spTgt spid="6"/>
                                        </p:tgtEl>
                                      </p:cBhvr>
                                      <p:by x="150000" y="150000"/>
                                    </p:animScale>
                                  </p:childTnLst>
                                </p:cTn>
                              </p:par>
                            </p:childTnLst>
                          </p:cTn>
                        </p:par>
                      </p:childTnLst>
                    </p:cTn>
                  </p:par>
                  <p:par>
                    <p:cTn id="7" fill="hold">
                      <p:stCondLst>
                        <p:cond delay="indefinite"/>
                      </p:stCondLst>
                      <p:childTnLst>
                        <p:par>
                          <p:cTn id="8" fill="hold">
                            <p:stCondLst>
                              <p:cond delay="0"/>
                            </p:stCondLst>
                            <p:childTnLst>
                              <p:par>
                                <p:cTn id="9" presetID="64" presetClass="path" presetSubtype="0" accel="50000" decel="50000" fill="hold" nodeType="clickEffect">
                                  <p:stCondLst>
                                    <p:cond delay="0"/>
                                  </p:stCondLst>
                                  <p:childTnLst>
                                    <p:animMotion origin="layout" path="M 0 0  L 0 -0.33302  E" pathEditMode="relative" ptsTypes="">
                                      <p:cBhvr>
                                        <p:cTn id="10" dur="2000" fill="hold"/>
                                        <p:tgtEl>
                                          <p:spTgt spid="4"/>
                                        </p:tgtEl>
                                        <p:attrNameLst>
                                          <p:attrName>ppt_x</p:attrName>
                                          <p:attrName>ppt_y</p:attrName>
                                        </p:attrNameLst>
                                      </p:cBhvr>
                                    </p:animMotion>
                                  </p:childTnLst>
                                </p:cTn>
                              </p:par>
                              <p:par>
                                <p:cTn id="11" presetID="64" presetClass="path" presetSubtype="0" accel="50000" decel="50000" fill="hold" nodeType="withEffect">
                                  <p:stCondLst>
                                    <p:cond delay="0"/>
                                  </p:stCondLst>
                                  <p:childTnLst>
                                    <p:animMotion origin="layout" path="M 0 0  L 0 -0.33302  E" pathEditMode="relative" ptsTypes="">
                                      <p:cBhvr>
                                        <p:cTn id="12" dur="2000" fill="hold"/>
                                        <p:tgtEl>
                                          <p:spTgt spid="5"/>
                                        </p:tgtEl>
                                        <p:attrNameLst>
                                          <p:attrName>ppt_x</p:attrName>
                                          <p:attrName>ppt_y</p:attrName>
                                        </p:attrNameLst>
                                      </p:cBhvr>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28728" y="142852"/>
            <a:ext cx="3214710" cy="785818"/>
          </a:xfrm>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fontScale="90000"/>
          </a:bodyPr>
          <a:lstStyle/>
          <a:p>
            <a:pPr algn="l"/>
            <a:r>
              <a:rPr lang="en-US" dirty="0" smtClean="0"/>
              <a:t>  </a:t>
            </a:r>
            <a:r>
              <a:rPr lang="uk-UA" dirty="0" smtClean="0"/>
              <a:t>Солі </a:t>
            </a:r>
            <a:r>
              <a:rPr lang="uk-UA" dirty="0" smtClean="0"/>
              <a:t>амонію</a:t>
            </a:r>
            <a:endParaRPr lang="uk-UA" dirty="0"/>
          </a:p>
        </p:txBody>
      </p:sp>
      <p:sp>
        <p:nvSpPr>
          <p:cNvPr id="3" name="Объект 2"/>
          <p:cNvSpPr>
            <a:spLocks noGrp="1"/>
          </p:cNvSpPr>
          <p:nvPr>
            <p:ph idx="1"/>
          </p:nvPr>
        </p:nvSpPr>
        <p:spPr>
          <a:xfrm>
            <a:off x="457200" y="1071546"/>
            <a:ext cx="5472122" cy="5643602"/>
          </a:xfrm>
          <a:effectLst>
            <a:glow rad="228600">
              <a:schemeClr val="accent4">
                <a:satMod val="175000"/>
                <a:alpha val="40000"/>
              </a:schemeClr>
            </a:glow>
            <a:outerShdw blurRad="40000" dist="20000" dir="5400000" rotWithShape="0">
              <a:srgbClr val="000000">
                <a:alpha val="38000"/>
              </a:srgbClr>
            </a:outerShdw>
          </a:effectLst>
        </p:spPr>
        <p:style>
          <a:lnRef idx="1">
            <a:schemeClr val="accent4"/>
          </a:lnRef>
          <a:fillRef idx="2">
            <a:schemeClr val="accent4"/>
          </a:fillRef>
          <a:effectRef idx="1">
            <a:schemeClr val="accent4"/>
          </a:effectRef>
          <a:fontRef idx="minor">
            <a:schemeClr val="dk1"/>
          </a:fontRef>
        </p:style>
        <p:txBody>
          <a:bodyPr>
            <a:normAutofit fontScale="70000" lnSpcReduction="20000"/>
          </a:bodyPr>
          <a:lstStyle/>
          <a:p>
            <a:r>
              <a:rPr lang="uk-UA" dirty="0"/>
              <a:t>Солі </a:t>
            </a:r>
            <a:r>
              <a:rPr lang="uk-UA" dirty="0" smtClean="0"/>
              <a:t>амонію</a:t>
            </a:r>
            <a:r>
              <a:rPr lang="uk-UA" dirty="0"/>
              <a:t> - це кристалічні речовини з іонним типом зв'язку. До складу солей амонію входять один або кілька катіонів і аніон кислотного залишку</a:t>
            </a:r>
            <a:r>
              <a:rPr lang="uk-UA" dirty="0" smtClean="0"/>
              <a:t>.</a:t>
            </a:r>
          </a:p>
          <a:p>
            <a:r>
              <a:rPr lang="uk-UA" dirty="0"/>
              <a:t>Солі амонію утворюються при взаємодії </a:t>
            </a:r>
            <a:r>
              <a:rPr lang="uk-UA" dirty="0" err="1"/>
              <a:t>відповідних </a:t>
            </a:r>
            <a:r>
              <a:rPr lang="uk-UA" dirty="0" err="1" smtClean="0"/>
              <a:t>кислот</a:t>
            </a:r>
            <a:r>
              <a:rPr lang="uk-UA" dirty="0" err="1"/>
              <a:t> з </a:t>
            </a:r>
            <a:r>
              <a:rPr lang="uk-UA" dirty="0" err="1" smtClean="0"/>
              <a:t>а</a:t>
            </a:r>
            <a:r>
              <a:rPr lang="uk-UA" dirty="0" smtClean="0"/>
              <a:t>моніяком</a:t>
            </a:r>
            <a:r>
              <a:rPr lang="uk-UA" dirty="0"/>
              <a:t> або розчином </a:t>
            </a:r>
            <a:r>
              <a:rPr lang="uk-UA" dirty="0" smtClean="0"/>
              <a:t>гідроксиду амонію. </a:t>
            </a:r>
            <a:r>
              <a:rPr lang="uk-UA" dirty="0" err="1"/>
              <a:t>Більшість </a:t>
            </a:r>
            <a:r>
              <a:rPr lang="uk-UA" dirty="0" err="1" smtClean="0"/>
              <a:t>со</a:t>
            </a:r>
            <a:r>
              <a:rPr lang="uk-UA" dirty="0" smtClean="0"/>
              <a:t>лей</a:t>
            </a:r>
            <a:r>
              <a:rPr lang="uk-UA" dirty="0"/>
              <a:t> амонію безбарвні. При взаємодії з сильними основами і нагріванні </a:t>
            </a:r>
            <a:r>
              <a:rPr lang="uk-UA" dirty="0" err="1"/>
              <a:t>солі </a:t>
            </a:r>
            <a:r>
              <a:rPr lang="uk-UA" dirty="0" err="1" smtClean="0"/>
              <a:t>амонію</a:t>
            </a:r>
            <a:r>
              <a:rPr lang="uk-UA" dirty="0" err="1"/>
              <a:t> </a:t>
            </a:r>
            <a:r>
              <a:rPr lang="uk-UA" dirty="0"/>
              <a:t>легко розкладаються з утворенням амоніаку. В термічному відношенні солі амонію нестійкі і при нагріванні порівняно легко розкладаються, наприклад:</a:t>
            </a:r>
          </a:p>
          <a:p>
            <a:r>
              <a:rPr lang="en-US" dirty="0"/>
              <a:t>NH</a:t>
            </a:r>
            <a:r>
              <a:rPr lang="en-US" baseline="-25000" dirty="0"/>
              <a:t>4</a:t>
            </a:r>
            <a:r>
              <a:rPr lang="en-US" dirty="0"/>
              <a:t>Cl = NH</a:t>
            </a:r>
            <a:r>
              <a:rPr lang="en-US" baseline="-25000" dirty="0"/>
              <a:t>3</a:t>
            </a:r>
            <a:r>
              <a:rPr lang="en-US" dirty="0"/>
              <a:t> + </a:t>
            </a:r>
            <a:r>
              <a:rPr lang="en-US" dirty="0" err="1"/>
              <a:t>HCl</a:t>
            </a:r>
            <a:endParaRPr lang="en-US" dirty="0"/>
          </a:p>
          <a:p>
            <a:r>
              <a:rPr lang="en-US" dirty="0"/>
              <a:t>NH</a:t>
            </a:r>
            <a:r>
              <a:rPr lang="en-US" baseline="-25000" dirty="0"/>
              <a:t>4</a:t>
            </a:r>
            <a:r>
              <a:rPr lang="en-US" dirty="0"/>
              <a:t>NO</a:t>
            </a:r>
            <a:r>
              <a:rPr lang="en-US" baseline="-25000" dirty="0"/>
              <a:t>2</a:t>
            </a:r>
            <a:r>
              <a:rPr lang="en-US" dirty="0"/>
              <a:t> = N</a:t>
            </a:r>
            <a:r>
              <a:rPr lang="en-US" baseline="-25000" dirty="0"/>
              <a:t>2</a:t>
            </a:r>
            <a:r>
              <a:rPr lang="en-US" dirty="0"/>
              <a:t> + 2H</a:t>
            </a:r>
            <a:r>
              <a:rPr lang="en-US" baseline="-25000" dirty="0"/>
              <a:t>2</a:t>
            </a:r>
            <a:r>
              <a:rPr lang="en-US" dirty="0"/>
              <a:t>O</a:t>
            </a:r>
          </a:p>
          <a:p>
            <a:r>
              <a:rPr lang="en-US" dirty="0"/>
              <a:t>NH</a:t>
            </a:r>
            <a:r>
              <a:rPr lang="en-US" baseline="-25000" dirty="0"/>
              <a:t>4</a:t>
            </a:r>
            <a:r>
              <a:rPr lang="en-US" dirty="0"/>
              <a:t>NO</a:t>
            </a:r>
            <a:r>
              <a:rPr lang="en-US" baseline="-25000" dirty="0"/>
              <a:t>3</a:t>
            </a:r>
            <a:r>
              <a:rPr lang="en-US" dirty="0"/>
              <a:t> = N</a:t>
            </a:r>
            <a:r>
              <a:rPr lang="en-US" baseline="-25000" dirty="0"/>
              <a:t>2</a:t>
            </a:r>
            <a:r>
              <a:rPr lang="en-US" dirty="0"/>
              <a:t>O + 2H</a:t>
            </a:r>
            <a:r>
              <a:rPr lang="en-US" baseline="-25000" dirty="0"/>
              <a:t>2</a:t>
            </a:r>
            <a:r>
              <a:rPr lang="en-US" dirty="0"/>
              <a:t>O</a:t>
            </a:r>
          </a:p>
          <a:p>
            <a:r>
              <a:rPr lang="en-US" dirty="0"/>
              <a:t>(NH</a:t>
            </a:r>
            <a:r>
              <a:rPr lang="en-US" baseline="-25000" dirty="0"/>
              <a:t>4</a:t>
            </a:r>
            <a:r>
              <a:rPr lang="en-US" dirty="0"/>
              <a:t>)</a:t>
            </a:r>
            <a:r>
              <a:rPr lang="en-US" baseline="-25000" dirty="0"/>
              <a:t>2</a:t>
            </a:r>
            <a:r>
              <a:rPr lang="en-US" dirty="0"/>
              <a:t>SO</a:t>
            </a:r>
            <a:r>
              <a:rPr lang="en-US" baseline="-25000" dirty="0"/>
              <a:t>4</a:t>
            </a:r>
            <a:r>
              <a:rPr lang="en-US" dirty="0"/>
              <a:t> = 2NH</a:t>
            </a:r>
            <a:r>
              <a:rPr lang="en-US" baseline="-25000" dirty="0"/>
              <a:t>3</a:t>
            </a:r>
            <a:r>
              <a:rPr lang="en-US" dirty="0"/>
              <a:t> + H</a:t>
            </a:r>
            <a:r>
              <a:rPr lang="en-US" baseline="-25000" dirty="0"/>
              <a:t>2</a:t>
            </a:r>
            <a:r>
              <a:rPr lang="en-US" dirty="0"/>
              <a:t>SO</a:t>
            </a:r>
            <a:r>
              <a:rPr lang="en-US" baseline="-25000" dirty="0"/>
              <a:t>4</a:t>
            </a:r>
            <a:endParaRPr lang="en-US" dirty="0"/>
          </a:p>
          <a:p>
            <a:endParaRPr lang="uk-UA" dirty="0"/>
          </a:p>
        </p:txBody>
      </p:sp>
      <p:pic>
        <p:nvPicPr>
          <p:cNvPr id="4" name="Рисунок 3" descr="211007_791106_1334927629.jpg"/>
          <p:cNvPicPr>
            <a:picLocks noChangeAspect="1"/>
          </p:cNvPicPr>
          <p:nvPr/>
        </p:nvPicPr>
        <p:blipFill>
          <a:blip r:embed="rId3"/>
          <a:stretch>
            <a:fillRect/>
          </a:stretch>
        </p:blipFill>
        <p:spPr>
          <a:xfrm>
            <a:off x="6643702" y="1928802"/>
            <a:ext cx="2381250"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5" name="Рисунок 4" descr="98747399.jpg"/>
          <p:cNvPicPr>
            <a:picLocks noChangeAspect="1"/>
          </p:cNvPicPr>
          <p:nvPr/>
        </p:nvPicPr>
        <p:blipFill>
          <a:blip r:embed="rId4"/>
          <a:stretch>
            <a:fillRect/>
          </a:stretch>
        </p:blipFill>
        <p:spPr>
          <a:xfrm>
            <a:off x="7286644" y="142852"/>
            <a:ext cx="1643074" cy="1643074"/>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sulfat-amoniu.jpg"/>
          <p:cNvPicPr>
            <a:picLocks noChangeAspect="1"/>
          </p:cNvPicPr>
          <p:nvPr/>
        </p:nvPicPr>
        <p:blipFill>
          <a:blip r:embed="rId5" cstate="print"/>
          <a:stretch>
            <a:fillRect/>
          </a:stretch>
        </p:blipFill>
        <p:spPr>
          <a:xfrm>
            <a:off x="5715008" y="357166"/>
            <a:ext cx="1500198" cy="112514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289464176"/>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mph" presetSubtype="1" grpId="0" nodeType="clickEffect">
                                  <p:stCondLst>
                                    <p:cond delay="0"/>
                                  </p:stCondLst>
                                  <p:childTnLst>
                                    <p:set>
                                      <p:cBhvr override="childStyle">
                                        <p:cTn id="6" dur="indefinite"/>
                                        <p:tgtEl>
                                          <p:spTgt spid="2"/>
                                        </p:tgtEl>
                                        <p:attrNameLst>
                                          <p:attrName>style.fontStyle</p:attrName>
                                        </p:attrNameLst>
                                      </p:cBhvr>
                                      <p:to>
                                        <p:strVal val="normal"/>
                                      </p:to>
                                    </p:set>
                                    <p:set>
                                      <p:cBhvr override="childStyle">
                                        <p:cTn id="7" dur="indefinite"/>
                                        <p:tgtEl>
                                          <p:spTgt spid="2"/>
                                        </p:tgtEl>
                                        <p:attrNameLst>
                                          <p:attrName>style.fontWeight</p:attrName>
                                        </p:attrNameLst>
                                      </p:cBhvr>
                                      <p:to>
                                        <p:strVal val="bold"/>
                                      </p:to>
                                    </p:set>
                                    <p:set>
                                      <p:cBhvr override="childStyle">
                                        <p:cTn id="8" dur="indefinite"/>
                                        <p:tgtEl>
                                          <p:spTgt spid="2"/>
                                        </p:tgtEl>
                                        <p:attrNameLst>
                                          <p:attrName>style.textDecorationUnderline</p:attrName>
                                        </p:attrNameLst>
                                      </p:cBhvr>
                                      <p:to>
                                        <p:strVal val="false"/>
                                      </p:to>
                                    </p:set>
                                  </p:childTnLst>
                                </p:cTn>
                              </p:par>
                              <p:par>
                                <p:cTn id="9" presetID="5" presetClass="emph" presetSubtype="1" grpId="0" nodeType="withEffect">
                                  <p:stCondLst>
                                    <p:cond delay="0"/>
                                  </p:stCondLst>
                                  <p:childTnLst>
                                    <p:set>
                                      <p:cBhvr override="childStyle">
                                        <p:cTn id="10" dur="indefinite"/>
                                        <p:tgtEl>
                                          <p:spTgt spid="3">
                                            <p:txEl>
                                              <p:pRg st="0" end="0"/>
                                            </p:txEl>
                                          </p:spTgt>
                                        </p:tgtEl>
                                        <p:attrNameLst>
                                          <p:attrName>style.fontStyle</p:attrName>
                                        </p:attrNameLst>
                                      </p:cBhvr>
                                      <p:to>
                                        <p:strVal val="normal"/>
                                      </p:to>
                                    </p:set>
                                    <p:set>
                                      <p:cBhvr override="childStyle">
                                        <p:cTn id="11" dur="indefinite"/>
                                        <p:tgtEl>
                                          <p:spTgt spid="3">
                                            <p:txEl>
                                              <p:pRg st="0" end="0"/>
                                            </p:txEl>
                                          </p:spTgt>
                                        </p:tgtEl>
                                        <p:attrNameLst>
                                          <p:attrName>style.fontWeight</p:attrName>
                                        </p:attrNameLst>
                                      </p:cBhvr>
                                      <p:to>
                                        <p:strVal val="bold"/>
                                      </p:to>
                                    </p:set>
                                    <p:set>
                                      <p:cBhvr override="childStyle">
                                        <p:cTn id="12" dur="indefinite"/>
                                        <p:tgtEl>
                                          <p:spTgt spid="3">
                                            <p:txEl>
                                              <p:pRg st="0" end="0"/>
                                            </p:txEl>
                                          </p:spTgt>
                                        </p:tgtEl>
                                        <p:attrNameLst>
                                          <p:attrName>style.textDecorationUnderline</p:attrName>
                                        </p:attrNameLst>
                                      </p:cBhvr>
                                      <p:to>
                                        <p:strVal val="false"/>
                                      </p:to>
                                    </p:set>
                                  </p:childTnLst>
                                </p:cTn>
                              </p:par>
                            </p:childTnLst>
                          </p:cTn>
                        </p:par>
                      </p:childTnLst>
                    </p:cTn>
                  </p:par>
                  <p:par>
                    <p:cTn id="13" fill="hold">
                      <p:stCondLst>
                        <p:cond delay="indefinite"/>
                      </p:stCondLst>
                      <p:childTnLst>
                        <p:par>
                          <p:cTn id="14" fill="hold">
                            <p:stCondLst>
                              <p:cond delay="0"/>
                            </p:stCondLst>
                            <p:childTnLst>
                              <p:par>
                                <p:cTn id="15" presetID="5" presetClass="emph" presetSubtype="1" grpId="0" nodeType="clickEffect">
                                  <p:stCondLst>
                                    <p:cond delay="0"/>
                                  </p:stCondLst>
                                  <p:childTnLst>
                                    <p:set>
                                      <p:cBhvr override="childStyle">
                                        <p:cTn id="16" dur="indefinite"/>
                                        <p:tgtEl>
                                          <p:spTgt spid="3">
                                            <p:txEl>
                                              <p:pRg st="1" end="1"/>
                                            </p:txEl>
                                          </p:spTgt>
                                        </p:tgtEl>
                                        <p:attrNameLst>
                                          <p:attrName>style.fontStyle</p:attrName>
                                        </p:attrNameLst>
                                      </p:cBhvr>
                                      <p:to>
                                        <p:strVal val="normal"/>
                                      </p:to>
                                    </p:set>
                                    <p:set>
                                      <p:cBhvr override="childStyle">
                                        <p:cTn id="17" dur="indefinite"/>
                                        <p:tgtEl>
                                          <p:spTgt spid="3">
                                            <p:txEl>
                                              <p:pRg st="1" end="1"/>
                                            </p:txEl>
                                          </p:spTgt>
                                        </p:tgtEl>
                                        <p:attrNameLst>
                                          <p:attrName>style.fontWeight</p:attrName>
                                        </p:attrNameLst>
                                      </p:cBhvr>
                                      <p:to>
                                        <p:strVal val="bold"/>
                                      </p:to>
                                    </p:set>
                                    <p:set>
                                      <p:cBhvr override="childStyle">
                                        <p:cTn id="18" dur="indefinite"/>
                                        <p:tgtEl>
                                          <p:spTgt spid="3">
                                            <p:txEl>
                                              <p:pRg st="1" end="1"/>
                                            </p:txEl>
                                          </p:spTgt>
                                        </p:tgtEl>
                                        <p:attrNameLst>
                                          <p:attrName>style.textDecorationUnderline</p:attrName>
                                        </p:attrNameLst>
                                      </p:cBhvr>
                                      <p:to>
                                        <p:strVal val="false"/>
                                      </p:to>
                                    </p:set>
                                  </p:childTnLst>
                                </p:cTn>
                              </p:par>
                            </p:childTnLst>
                          </p:cTn>
                        </p:par>
                      </p:childTnLst>
                    </p:cTn>
                  </p:par>
                  <p:par>
                    <p:cTn id="19" fill="hold">
                      <p:stCondLst>
                        <p:cond delay="indefinite"/>
                      </p:stCondLst>
                      <p:childTnLst>
                        <p:par>
                          <p:cTn id="20" fill="hold">
                            <p:stCondLst>
                              <p:cond delay="0"/>
                            </p:stCondLst>
                            <p:childTnLst>
                              <p:par>
                                <p:cTn id="21" presetID="5" presetClass="emph" presetSubtype="1" grpId="0" nodeType="clickEffect">
                                  <p:stCondLst>
                                    <p:cond delay="0"/>
                                  </p:stCondLst>
                                  <p:childTnLst>
                                    <p:set>
                                      <p:cBhvr override="childStyle">
                                        <p:cTn id="22" dur="indefinite"/>
                                        <p:tgtEl>
                                          <p:spTgt spid="3">
                                            <p:txEl>
                                              <p:pRg st="2" end="2"/>
                                            </p:txEl>
                                          </p:spTgt>
                                        </p:tgtEl>
                                        <p:attrNameLst>
                                          <p:attrName>style.fontStyle</p:attrName>
                                        </p:attrNameLst>
                                      </p:cBhvr>
                                      <p:to>
                                        <p:strVal val="normal"/>
                                      </p:to>
                                    </p:set>
                                    <p:set>
                                      <p:cBhvr override="childStyle">
                                        <p:cTn id="23" dur="indefinite"/>
                                        <p:tgtEl>
                                          <p:spTgt spid="3">
                                            <p:txEl>
                                              <p:pRg st="2" end="2"/>
                                            </p:txEl>
                                          </p:spTgt>
                                        </p:tgtEl>
                                        <p:attrNameLst>
                                          <p:attrName>style.fontWeight</p:attrName>
                                        </p:attrNameLst>
                                      </p:cBhvr>
                                      <p:to>
                                        <p:strVal val="bold"/>
                                      </p:to>
                                    </p:set>
                                    <p:set>
                                      <p:cBhvr override="childStyle">
                                        <p:cTn id="24" dur="indefinite"/>
                                        <p:tgtEl>
                                          <p:spTgt spid="3">
                                            <p:txEl>
                                              <p:pRg st="2" end="2"/>
                                            </p:txEl>
                                          </p:spTgt>
                                        </p:tgtEl>
                                        <p:attrNameLst>
                                          <p:attrName>style.textDecorationUnderline</p:attrName>
                                        </p:attrNameLst>
                                      </p:cBhvr>
                                      <p:to>
                                        <p:strVal val="false"/>
                                      </p:to>
                                    </p:set>
                                  </p:childTnLst>
                                </p:cTn>
                              </p:par>
                            </p:childTnLst>
                          </p:cTn>
                        </p:par>
                      </p:childTnLst>
                    </p:cTn>
                  </p:par>
                  <p:par>
                    <p:cTn id="25" fill="hold">
                      <p:stCondLst>
                        <p:cond delay="indefinite"/>
                      </p:stCondLst>
                      <p:childTnLst>
                        <p:par>
                          <p:cTn id="26" fill="hold">
                            <p:stCondLst>
                              <p:cond delay="0"/>
                            </p:stCondLst>
                            <p:childTnLst>
                              <p:par>
                                <p:cTn id="27" presetID="5" presetClass="emph" presetSubtype="1" grpId="0" nodeType="clickEffect">
                                  <p:stCondLst>
                                    <p:cond delay="0"/>
                                  </p:stCondLst>
                                  <p:childTnLst>
                                    <p:set>
                                      <p:cBhvr override="childStyle">
                                        <p:cTn id="28" dur="indefinite"/>
                                        <p:tgtEl>
                                          <p:spTgt spid="3">
                                            <p:txEl>
                                              <p:pRg st="3" end="3"/>
                                            </p:txEl>
                                          </p:spTgt>
                                        </p:tgtEl>
                                        <p:attrNameLst>
                                          <p:attrName>style.fontStyle</p:attrName>
                                        </p:attrNameLst>
                                      </p:cBhvr>
                                      <p:to>
                                        <p:strVal val="normal"/>
                                      </p:to>
                                    </p:set>
                                    <p:set>
                                      <p:cBhvr override="childStyle">
                                        <p:cTn id="29" dur="indefinite"/>
                                        <p:tgtEl>
                                          <p:spTgt spid="3">
                                            <p:txEl>
                                              <p:pRg st="3" end="3"/>
                                            </p:txEl>
                                          </p:spTgt>
                                        </p:tgtEl>
                                        <p:attrNameLst>
                                          <p:attrName>style.fontWeight</p:attrName>
                                        </p:attrNameLst>
                                      </p:cBhvr>
                                      <p:to>
                                        <p:strVal val="bold"/>
                                      </p:to>
                                    </p:set>
                                    <p:set>
                                      <p:cBhvr override="childStyle">
                                        <p:cTn id="30" dur="indefinite"/>
                                        <p:tgtEl>
                                          <p:spTgt spid="3">
                                            <p:txEl>
                                              <p:pRg st="3" end="3"/>
                                            </p:txEl>
                                          </p:spTgt>
                                        </p:tgtEl>
                                        <p:attrNameLst>
                                          <p:attrName>style.textDecorationUnderline</p:attrName>
                                        </p:attrNameLst>
                                      </p:cBhvr>
                                      <p:to>
                                        <p:strVal val="false"/>
                                      </p:to>
                                    </p:set>
                                  </p:childTnLst>
                                </p:cTn>
                              </p:par>
                            </p:childTnLst>
                          </p:cTn>
                        </p:par>
                      </p:childTnLst>
                    </p:cTn>
                  </p:par>
                  <p:par>
                    <p:cTn id="31" fill="hold">
                      <p:stCondLst>
                        <p:cond delay="indefinite"/>
                      </p:stCondLst>
                      <p:childTnLst>
                        <p:par>
                          <p:cTn id="32" fill="hold">
                            <p:stCondLst>
                              <p:cond delay="0"/>
                            </p:stCondLst>
                            <p:childTnLst>
                              <p:par>
                                <p:cTn id="33" presetID="5" presetClass="emph" presetSubtype="1" grpId="0" nodeType="clickEffect">
                                  <p:stCondLst>
                                    <p:cond delay="0"/>
                                  </p:stCondLst>
                                  <p:childTnLst>
                                    <p:set>
                                      <p:cBhvr override="childStyle">
                                        <p:cTn id="34" dur="indefinite"/>
                                        <p:tgtEl>
                                          <p:spTgt spid="3">
                                            <p:txEl>
                                              <p:pRg st="4" end="4"/>
                                            </p:txEl>
                                          </p:spTgt>
                                        </p:tgtEl>
                                        <p:attrNameLst>
                                          <p:attrName>style.fontStyle</p:attrName>
                                        </p:attrNameLst>
                                      </p:cBhvr>
                                      <p:to>
                                        <p:strVal val="normal"/>
                                      </p:to>
                                    </p:set>
                                    <p:set>
                                      <p:cBhvr override="childStyle">
                                        <p:cTn id="35" dur="indefinite"/>
                                        <p:tgtEl>
                                          <p:spTgt spid="3">
                                            <p:txEl>
                                              <p:pRg st="4" end="4"/>
                                            </p:txEl>
                                          </p:spTgt>
                                        </p:tgtEl>
                                        <p:attrNameLst>
                                          <p:attrName>style.fontWeight</p:attrName>
                                        </p:attrNameLst>
                                      </p:cBhvr>
                                      <p:to>
                                        <p:strVal val="bold"/>
                                      </p:to>
                                    </p:set>
                                    <p:set>
                                      <p:cBhvr override="childStyle">
                                        <p:cTn id="36" dur="indefinite"/>
                                        <p:tgtEl>
                                          <p:spTgt spid="3">
                                            <p:txEl>
                                              <p:pRg st="4" end="4"/>
                                            </p:txEl>
                                          </p:spTgt>
                                        </p:tgtEl>
                                        <p:attrNameLst>
                                          <p:attrName>style.textDecorationUnderline</p:attrName>
                                        </p:attrNameLst>
                                      </p:cBhvr>
                                      <p:to>
                                        <p:strVal val="false"/>
                                      </p:to>
                                    </p:set>
                                  </p:childTnLst>
                                </p:cTn>
                              </p:par>
                            </p:childTnLst>
                          </p:cTn>
                        </p:par>
                      </p:childTnLst>
                    </p:cTn>
                  </p:par>
                  <p:par>
                    <p:cTn id="37" fill="hold">
                      <p:stCondLst>
                        <p:cond delay="indefinite"/>
                      </p:stCondLst>
                      <p:childTnLst>
                        <p:par>
                          <p:cTn id="38" fill="hold">
                            <p:stCondLst>
                              <p:cond delay="0"/>
                            </p:stCondLst>
                            <p:childTnLst>
                              <p:par>
                                <p:cTn id="39" presetID="5" presetClass="emph" presetSubtype="1" grpId="0" nodeType="clickEffect">
                                  <p:stCondLst>
                                    <p:cond delay="0"/>
                                  </p:stCondLst>
                                  <p:childTnLst>
                                    <p:set>
                                      <p:cBhvr override="childStyle">
                                        <p:cTn id="40" dur="indefinite"/>
                                        <p:tgtEl>
                                          <p:spTgt spid="3">
                                            <p:txEl>
                                              <p:pRg st="5" end="5"/>
                                            </p:txEl>
                                          </p:spTgt>
                                        </p:tgtEl>
                                        <p:attrNameLst>
                                          <p:attrName>style.fontStyle</p:attrName>
                                        </p:attrNameLst>
                                      </p:cBhvr>
                                      <p:to>
                                        <p:strVal val="normal"/>
                                      </p:to>
                                    </p:set>
                                    <p:set>
                                      <p:cBhvr override="childStyle">
                                        <p:cTn id="41" dur="indefinite"/>
                                        <p:tgtEl>
                                          <p:spTgt spid="3">
                                            <p:txEl>
                                              <p:pRg st="5" end="5"/>
                                            </p:txEl>
                                          </p:spTgt>
                                        </p:tgtEl>
                                        <p:attrNameLst>
                                          <p:attrName>style.fontWeight</p:attrName>
                                        </p:attrNameLst>
                                      </p:cBhvr>
                                      <p:to>
                                        <p:strVal val="bold"/>
                                      </p:to>
                                    </p:set>
                                    <p:set>
                                      <p:cBhvr override="childStyle">
                                        <p:cTn id="42" dur="indefinite"/>
                                        <p:tgtEl>
                                          <p:spTgt spid="3">
                                            <p:txEl>
                                              <p:pRg st="5" end="5"/>
                                            </p:txEl>
                                          </p:spTgt>
                                        </p:tgtEl>
                                        <p:attrNameLst>
                                          <p:attrName>style.textDecorationUnderline</p:attrName>
                                        </p:attrNameLst>
                                      </p:cBhvr>
                                      <p:to>
                                        <p:strVal val="false"/>
                                      </p:to>
                                    </p:set>
                                  </p:childTnLst>
                                </p:cTn>
                              </p:par>
                            </p:childTnLst>
                          </p:cTn>
                        </p:par>
                      </p:childTnLst>
                    </p:cTn>
                  </p:par>
                  <p:par>
                    <p:cTn id="43" fill="hold">
                      <p:stCondLst>
                        <p:cond delay="indefinite"/>
                      </p:stCondLst>
                      <p:childTnLst>
                        <p:par>
                          <p:cTn id="44" fill="hold">
                            <p:stCondLst>
                              <p:cond delay="0"/>
                            </p:stCondLst>
                            <p:childTnLst>
                              <p:par>
                                <p:cTn id="45" presetID="8" presetClass="exit" presetSubtype="16" fill="hold" nodeType="clickEffect">
                                  <p:stCondLst>
                                    <p:cond delay="0"/>
                                  </p:stCondLst>
                                  <p:childTnLst>
                                    <p:animEffect transition="out" filter="diamond(in)">
                                      <p:cBhvr>
                                        <p:cTn id="46" dur="2000"/>
                                        <p:tgtEl>
                                          <p:spTgt spid="4"/>
                                        </p:tgtEl>
                                      </p:cBhvr>
                                    </p:animEffect>
                                    <p:set>
                                      <p:cBhvr>
                                        <p:cTn id="47" dur="1" fill="hold">
                                          <p:stCondLst>
                                            <p:cond delay="1999"/>
                                          </p:stCondLst>
                                        </p:cTn>
                                        <p:tgtEl>
                                          <p:spTgt spid="4"/>
                                        </p:tgtEl>
                                        <p:attrNameLst>
                                          <p:attrName>style.visibility</p:attrName>
                                        </p:attrNameLst>
                                      </p:cBhvr>
                                      <p:to>
                                        <p:strVal val="hidden"/>
                                      </p:to>
                                    </p:set>
                                  </p:childTnLst>
                                </p:cTn>
                              </p:par>
                              <p:par>
                                <p:cTn id="48" presetID="8" presetClass="exit" presetSubtype="16" fill="hold" nodeType="withEffect">
                                  <p:stCondLst>
                                    <p:cond delay="0"/>
                                  </p:stCondLst>
                                  <p:childTnLst>
                                    <p:animEffect transition="out" filter="diamond(in)">
                                      <p:cBhvr>
                                        <p:cTn id="49" dur="2000"/>
                                        <p:tgtEl>
                                          <p:spTgt spid="5"/>
                                        </p:tgtEl>
                                      </p:cBhvr>
                                    </p:animEffect>
                                    <p:set>
                                      <p:cBhvr>
                                        <p:cTn id="50" dur="1" fill="hold">
                                          <p:stCondLst>
                                            <p:cond delay="1999"/>
                                          </p:stCondLst>
                                        </p:cTn>
                                        <p:tgtEl>
                                          <p:spTgt spid="5"/>
                                        </p:tgtEl>
                                        <p:attrNameLst>
                                          <p:attrName>style.visibility</p:attrName>
                                        </p:attrNameLst>
                                      </p:cBhvr>
                                      <p:to>
                                        <p:strVal val="hidden"/>
                                      </p:to>
                                    </p:set>
                                  </p:childTnLst>
                                </p:cTn>
                              </p:par>
                              <p:par>
                                <p:cTn id="51" presetID="8" presetClass="exit" presetSubtype="16" fill="hold" nodeType="withEffect">
                                  <p:stCondLst>
                                    <p:cond delay="0"/>
                                  </p:stCondLst>
                                  <p:childTnLst>
                                    <p:animEffect transition="out" filter="diamond(in)">
                                      <p:cBhvr>
                                        <p:cTn id="52" dur="2000"/>
                                        <p:tgtEl>
                                          <p:spTgt spid="6"/>
                                        </p:tgtEl>
                                      </p:cBhvr>
                                    </p:animEffect>
                                    <p:set>
                                      <p:cBhvr>
                                        <p:cTn id="53" dur="1" fill="hold">
                                          <p:stCondLst>
                                            <p:cond delay="19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6000" b="-6000"/>
          </a:stretch>
        </a:blipFill>
        <a:effectLst/>
      </p:bgPr>
    </p:bg>
    <p:spTree>
      <p:nvGrpSpPr>
        <p:cNvPr id="1" name=""/>
        <p:cNvGrpSpPr/>
        <p:nvPr/>
      </p:nvGrpSpPr>
      <p:grpSpPr>
        <a:xfrm>
          <a:off x="0" y="0"/>
          <a:ext cx="0" cy="0"/>
          <a:chOff x="0" y="0"/>
          <a:chExt cx="0" cy="0"/>
        </a:xfrm>
      </p:grpSpPr>
      <p:sp>
        <p:nvSpPr>
          <p:cNvPr id="5" name="Заголовок 1"/>
          <p:cNvSpPr>
            <a:spLocks noGrp="1"/>
          </p:cNvSpPr>
          <p:nvPr>
            <p:ph idx="1"/>
          </p:nvPr>
        </p:nvSpPr>
        <p:spPr>
          <a:xfrm>
            <a:off x="1000100" y="214290"/>
            <a:ext cx="7697044" cy="6143668"/>
          </a:xfrm>
        </p:spPr>
        <p:txBody>
          <a:bodyPr>
            <a:normAutofit/>
          </a:bodyPr>
          <a:lstStyle/>
          <a:p>
            <a:pPr algn="ctr">
              <a:buNone/>
            </a:pPr>
            <a:r>
              <a:rPr lang="en-US" sz="2400" dirty="0" smtClean="0">
                <a:latin typeface="+mj-lt"/>
              </a:rPr>
              <a:t>    </a:t>
            </a:r>
            <a:r>
              <a:rPr lang="uk-UA" sz="2400" dirty="0" smtClean="0">
                <a:latin typeface="+mj-lt"/>
              </a:rPr>
              <a:t>Найважливішими </a:t>
            </a:r>
            <a:r>
              <a:rPr lang="uk-UA" sz="2400" dirty="0">
                <a:latin typeface="+mj-lt"/>
              </a:rPr>
              <a:t>солями амонію </a:t>
            </a:r>
            <a:endParaRPr lang="en-US" sz="2400" dirty="0" smtClean="0">
              <a:latin typeface="+mj-lt"/>
            </a:endParaRPr>
          </a:p>
          <a:p>
            <a:pPr algn="ctr">
              <a:buNone/>
            </a:pPr>
            <a:r>
              <a:rPr lang="uk-UA" sz="2400" u="sng" dirty="0" smtClean="0">
                <a:latin typeface="+mj-lt"/>
              </a:rPr>
              <a:t>є</a:t>
            </a:r>
            <a:r>
              <a:rPr lang="uk-UA" sz="2400" u="sng" dirty="0">
                <a:latin typeface="+mj-lt"/>
              </a:rPr>
              <a:t> </a:t>
            </a:r>
            <a:r>
              <a:rPr lang="uk-UA" sz="2400" u="sng" dirty="0" smtClean="0">
                <a:latin typeface="+mj-lt"/>
              </a:rPr>
              <a:t>нітрат</a:t>
            </a:r>
            <a:r>
              <a:rPr lang="en-US" sz="2400" u="sng" dirty="0" smtClean="0">
                <a:latin typeface="+mj-lt"/>
              </a:rPr>
              <a:t> </a:t>
            </a:r>
            <a:r>
              <a:rPr lang="uk-UA" sz="2400" u="sng" dirty="0" smtClean="0">
                <a:latin typeface="+mj-lt"/>
              </a:rPr>
              <a:t>амонію</a:t>
            </a:r>
            <a:r>
              <a:rPr lang="uk-UA" sz="2400" u="sng" dirty="0">
                <a:latin typeface="+mj-lt"/>
              </a:rPr>
              <a:t> </a:t>
            </a:r>
            <a:r>
              <a:rPr lang="en-US" sz="2400" u="sng" dirty="0">
                <a:latin typeface="+mj-lt"/>
              </a:rPr>
              <a:t>NH</a:t>
            </a:r>
            <a:r>
              <a:rPr lang="en-US" sz="2400" u="sng" baseline="-25000" dirty="0">
                <a:latin typeface="+mj-lt"/>
              </a:rPr>
              <a:t>4</a:t>
            </a:r>
            <a:r>
              <a:rPr lang="en-US" sz="2400" u="sng" dirty="0">
                <a:latin typeface="+mj-lt"/>
              </a:rPr>
              <a:t>NO</a:t>
            </a:r>
            <a:r>
              <a:rPr lang="en-US" sz="2400" u="sng" baseline="-25000" dirty="0">
                <a:latin typeface="+mj-lt"/>
              </a:rPr>
              <a:t>3</a:t>
            </a:r>
            <a:r>
              <a:rPr lang="en-US" sz="2400" u="sng" dirty="0" smtClean="0">
                <a:latin typeface="+mj-lt"/>
              </a:rPr>
              <a:t>,</a:t>
            </a:r>
          </a:p>
          <a:p>
            <a:pPr algn="ctr">
              <a:buNone/>
            </a:pPr>
            <a:r>
              <a:rPr lang="en-US" sz="2400" u="sng" dirty="0">
                <a:latin typeface="+mj-lt"/>
              </a:rPr>
              <a:t> </a:t>
            </a:r>
            <a:r>
              <a:rPr lang="uk-UA" sz="2400" u="sng" dirty="0" err="1" smtClean="0">
                <a:latin typeface="+mj-lt"/>
              </a:rPr>
              <a:t>сульфатамонію</a:t>
            </a:r>
            <a:r>
              <a:rPr lang="uk-UA" sz="2400" u="sng" dirty="0">
                <a:latin typeface="+mj-lt"/>
              </a:rPr>
              <a:t> (</a:t>
            </a:r>
            <a:r>
              <a:rPr lang="en-US" sz="2400" u="sng" dirty="0">
                <a:latin typeface="+mj-lt"/>
              </a:rPr>
              <a:t>NH</a:t>
            </a:r>
            <a:r>
              <a:rPr lang="en-US" sz="2400" u="sng" baseline="-25000" dirty="0">
                <a:latin typeface="+mj-lt"/>
              </a:rPr>
              <a:t>4</a:t>
            </a:r>
            <a:r>
              <a:rPr lang="en-US" sz="2400" u="sng" dirty="0">
                <a:latin typeface="+mj-lt"/>
              </a:rPr>
              <a:t>)</a:t>
            </a:r>
            <a:r>
              <a:rPr lang="en-US" sz="2400" u="sng" baseline="-25000" dirty="0">
                <a:latin typeface="+mj-lt"/>
              </a:rPr>
              <a:t>2</a:t>
            </a:r>
            <a:r>
              <a:rPr lang="en-US" sz="2400" u="sng" dirty="0">
                <a:latin typeface="+mj-lt"/>
              </a:rPr>
              <a:t>SO</a:t>
            </a:r>
            <a:r>
              <a:rPr lang="en-US" sz="2400" u="sng" baseline="-25000" dirty="0">
                <a:latin typeface="+mj-lt"/>
              </a:rPr>
              <a:t>4</a:t>
            </a:r>
            <a:r>
              <a:rPr lang="en-US" sz="2400" u="sng" dirty="0">
                <a:latin typeface="+mj-lt"/>
              </a:rPr>
              <a:t> </a:t>
            </a:r>
            <a:endParaRPr lang="en-US" sz="2400" u="sng" dirty="0" smtClean="0">
              <a:latin typeface="+mj-lt"/>
            </a:endParaRPr>
          </a:p>
          <a:p>
            <a:pPr algn="ctr">
              <a:buNone/>
            </a:pPr>
            <a:r>
              <a:rPr lang="uk-UA" sz="2400" u="sng" dirty="0" smtClean="0">
                <a:latin typeface="+mj-lt"/>
              </a:rPr>
              <a:t>і</a:t>
            </a:r>
            <a:r>
              <a:rPr lang="uk-UA" sz="2400" u="sng" dirty="0">
                <a:latin typeface="+mj-lt"/>
              </a:rPr>
              <a:t> </a:t>
            </a:r>
            <a:r>
              <a:rPr lang="uk-UA" sz="2400" u="sng" dirty="0" smtClean="0">
                <a:latin typeface="+mj-lt"/>
              </a:rPr>
              <a:t>хлорид </a:t>
            </a:r>
            <a:r>
              <a:rPr lang="uk-UA" sz="2400" u="sng" dirty="0" smtClean="0">
                <a:latin typeface="+mj-lt"/>
              </a:rPr>
              <a:t>амонію</a:t>
            </a:r>
            <a:r>
              <a:rPr lang="uk-UA" sz="2400" u="sng" dirty="0">
                <a:latin typeface="+mj-lt"/>
              </a:rPr>
              <a:t> </a:t>
            </a:r>
            <a:r>
              <a:rPr lang="en-US" sz="2400" u="sng" dirty="0">
                <a:latin typeface="+mj-lt"/>
              </a:rPr>
              <a:t>NH</a:t>
            </a:r>
            <a:r>
              <a:rPr lang="en-US" sz="2400" u="sng" baseline="-25000" dirty="0">
                <a:latin typeface="+mj-lt"/>
              </a:rPr>
              <a:t>4</a:t>
            </a:r>
            <a:r>
              <a:rPr lang="en-US" sz="2400" u="sng" dirty="0">
                <a:latin typeface="+mj-lt"/>
              </a:rPr>
              <a:t>Cl. </a:t>
            </a:r>
            <a:endParaRPr lang="en-US" sz="2400" u="sng" dirty="0" smtClean="0">
              <a:latin typeface="+mj-lt"/>
            </a:endParaRPr>
          </a:p>
          <a:p>
            <a:pPr algn="ctr">
              <a:buNone/>
            </a:pPr>
            <a:r>
              <a:rPr lang="uk-UA" sz="2400" dirty="0" smtClean="0">
                <a:latin typeface="+mj-lt"/>
              </a:rPr>
              <a:t>Вони </a:t>
            </a:r>
            <a:r>
              <a:rPr lang="uk-UA" sz="2400" dirty="0">
                <a:latin typeface="+mj-lt"/>
              </a:rPr>
              <a:t>застосовуються </a:t>
            </a:r>
            <a:r>
              <a:rPr lang="uk-UA" sz="2400" dirty="0" smtClean="0">
                <a:latin typeface="+mj-lt"/>
              </a:rPr>
              <a:t>головним</a:t>
            </a:r>
            <a:r>
              <a:rPr lang="en-US" sz="2400" dirty="0" smtClean="0">
                <a:latin typeface="+mj-lt"/>
              </a:rPr>
              <a:t> </a:t>
            </a:r>
            <a:r>
              <a:rPr lang="uk-UA" sz="2400" dirty="0" smtClean="0">
                <a:latin typeface="+mj-lt"/>
              </a:rPr>
              <a:t>чином </a:t>
            </a:r>
            <a:r>
              <a:rPr lang="uk-UA" sz="2400" dirty="0" smtClean="0">
                <a:latin typeface="+mj-lt"/>
              </a:rPr>
              <a:t>як </a:t>
            </a:r>
            <a:r>
              <a:rPr lang="uk-UA" sz="2400" dirty="0" smtClean="0">
                <a:latin typeface="+mj-lt"/>
              </a:rPr>
              <a:t>азотні</a:t>
            </a:r>
            <a:r>
              <a:rPr lang="en-US" sz="2400" dirty="0" smtClean="0">
                <a:latin typeface="+mj-lt"/>
              </a:rPr>
              <a:t> </a:t>
            </a:r>
            <a:r>
              <a:rPr lang="uk-UA" sz="2400" dirty="0" smtClean="0">
                <a:latin typeface="+mj-lt"/>
              </a:rPr>
              <a:t>добрива</a:t>
            </a:r>
            <a:r>
              <a:rPr lang="uk-UA" sz="2400" dirty="0" smtClean="0">
                <a:latin typeface="+mj-lt"/>
              </a:rPr>
              <a:t>.</a:t>
            </a:r>
            <a:r>
              <a:rPr lang="uk-UA" sz="2400" dirty="0">
                <a:latin typeface="+mj-lt"/>
              </a:rPr>
              <a:t> </a:t>
            </a:r>
            <a:endParaRPr lang="en-US" sz="2400" dirty="0">
              <a:latin typeface="+mj-lt"/>
            </a:endParaRPr>
          </a:p>
          <a:p>
            <a:pPr algn="ctr">
              <a:buNone/>
            </a:pPr>
            <a:endParaRPr lang="en-US" sz="2400" dirty="0" smtClean="0">
              <a:latin typeface="+mj-lt"/>
            </a:endParaRPr>
          </a:p>
          <a:p>
            <a:pPr algn="ctr">
              <a:buNone/>
            </a:pPr>
            <a:endParaRPr lang="en-US" sz="2400" dirty="0">
              <a:latin typeface="+mj-lt"/>
            </a:endParaRPr>
          </a:p>
        </p:txBody>
      </p:sp>
      <p:pic>
        <p:nvPicPr>
          <p:cNvPr id="3" name="Рисунок 2" descr="pravila-udobrenija-komnatnyh-rastenij_2.jpg"/>
          <p:cNvPicPr>
            <a:picLocks noChangeAspect="1"/>
          </p:cNvPicPr>
          <p:nvPr/>
        </p:nvPicPr>
        <p:blipFill>
          <a:blip r:embed="rId3"/>
          <a:stretch>
            <a:fillRect/>
          </a:stretch>
        </p:blipFill>
        <p:spPr>
          <a:xfrm>
            <a:off x="4500562" y="3071810"/>
            <a:ext cx="4286250" cy="3209925"/>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4" name="Рисунок 3" descr="vidy-mineralnih-udobrenij.jpg"/>
          <p:cNvPicPr>
            <a:picLocks noChangeAspect="1"/>
          </p:cNvPicPr>
          <p:nvPr/>
        </p:nvPicPr>
        <p:blipFill>
          <a:blip r:embed="rId4"/>
          <a:stretch>
            <a:fillRect/>
          </a:stretch>
        </p:blipFill>
        <p:spPr>
          <a:xfrm>
            <a:off x="2000232" y="4572008"/>
            <a:ext cx="2400300" cy="20574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339px-Pri6_15_5.jpg"/>
          <p:cNvPicPr>
            <a:picLocks noChangeAspect="1"/>
          </p:cNvPicPr>
          <p:nvPr/>
        </p:nvPicPr>
        <p:blipFill>
          <a:blip r:embed="rId5"/>
          <a:stretch>
            <a:fillRect/>
          </a:stretch>
        </p:blipFill>
        <p:spPr>
          <a:xfrm>
            <a:off x="285720" y="2500306"/>
            <a:ext cx="3228975" cy="1905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196108372"/>
      </p:ext>
    </p:extLst>
  </p:cSld>
  <p:clrMapOvr>
    <a:masterClrMapping/>
  </p:clrMapOvr>
  <p:transition spd="slow">
    <p:plu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ox(in)">
                                      <p:cBhvr>
                                        <p:cTn id="7" dur="500"/>
                                        <p:tgtEl>
                                          <p:spTgt spid="3"/>
                                        </p:tgtEl>
                                      </p:cBhvr>
                                    </p:animEffect>
                                  </p:childTnLst>
                                </p:cTn>
                              </p:par>
                              <p:par>
                                <p:cTn id="8" presetID="4" presetClass="entr" presetSubtype="16"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ox(in)">
                                      <p:cBhvr>
                                        <p:cTn id="10"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9000"/>
            <a:lum/>
          </a:blip>
          <a:srcRect/>
          <a:stretch>
            <a:fillRect l="-17000" r="-17000"/>
          </a:stretch>
        </a:blipFill>
        <a:effectLst/>
      </p:bgPr>
    </p:bg>
    <p:spTree>
      <p:nvGrpSpPr>
        <p:cNvPr id="1" name=""/>
        <p:cNvGrpSpPr/>
        <p:nvPr/>
      </p:nvGrpSpPr>
      <p:grpSpPr>
        <a:xfrm>
          <a:off x="0" y="0"/>
          <a:ext cx="0" cy="0"/>
          <a:chOff x="0" y="0"/>
          <a:chExt cx="0" cy="0"/>
        </a:xfrm>
      </p:grpSpPr>
      <p:sp>
        <p:nvSpPr>
          <p:cNvPr id="3" name="Содержимое 2"/>
          <p:cNvSpPr>
            <a:spLocks noGrp="1"/>
          </p:cNvSpPr>
          <p:nvPr>
            <p:ph idx="1"/>
          </p:nvPr>
        </p:nvSpPr>
        <p:spPr>
          <a:xfrm>
            <a:off x="357158" y="285729"/>
            <a:ext cx="7143800" cy="2786082"/>
          </a:xfrm>
        </p:spPr>
        <p:style>
          <a:lnRef idx="1">
            <a:schemeClr val="accent2"/>
          </a:lnRef>
          <a:fillRef idx="2">
            <a:schemeClr val="accent2"/>
          </a:fillRef>
          <a:effectRef idx="1">
            <a:schemeClr val="accent2"/>
          </a:effectRef>
          <a:fontRef idx="minor">
            <a:schemeClr val="dk1"/>
          </a:fontRef>
        </p:style>
        <p:txBody>
          <a:bodyPr/>
          <a:lstStyle/>
          <a:p>
            <a:pPr>
              <a:buNone/>
            </a:pPr>
            <a:r>
              <a:rPr lang="en-US" dirty="0" smtClean="0"/>
              <a:t>    </a:t>
            </a:r>
            <a:r>
              <a:rPr lang="uk-UA" b="1" u="sng" dirty="0" smtClean="0"/>
              <a:t>Гідрокарбонат</a:t>
            </a:r>
            <a:r>
              <a:rPr lang="en-US" b="1" u="sng" dirty="0" smtClean="0"/>
              <a:t> </a:t>
            </a:r>
            <a:r>
              <a:rPr lang="uk-UA" b="1" u="sng" dirty="0"/>
              <a:t>амонію</a:t>
            </a:r>
            <a:r>
              <a:rPr lang="uk-UA" dirty="0"/>
              <a:t> </a:t>
            </a:r>
            <a:r>
              <a:rPr lang="en-US" dirty="0"/>
              <a:t>NH</a:t>
            </a:r>
            <a:r>
              <a:rPr lang="en-US" baseline="-25000" dirty="0"/>
              <a:t>4</a:t>
            </a:r>
            <a:r>
              <a:rPr lang="en-US" dirty="0"/>
              <a:t>HCO</a:t>
            </a:r>
            <a:r>
              <a:rPr lang="en-US" baseline="-25000" dirty="0"/>
              <a:t>3</a:t>
            </a:r>
            <a:r>
              <a:rPr lang="en-US" dirty="0"/>
              <a:t> (</a:t>
            </a:r>
            <a:r>
              <a:rPr lang="uk-UA" dirty="0" err="1"/>
              <a:t>вуглеамонійна</a:t>
            </a:r>
            <a:r>
              <a:rPr lang="uk-UA" dirty="0"/>
              <a:t> сіль, побутова назва </a:t>
            </a:r>
            <a:r>
              <a:rPr lang="uk-UA" i="1" dirty="0" err="1"/>
              <a:t>амоняк</a:t>
            </a:r>
            <a:r>
              <a:rPr lang="uk-UA" dirty="0"/>
              <a:t>, індекс </a:t>
            </a:r>
            <a:r>
              <a:rPr lang="en-US" i="1" dirty="0"/>
              <a:t>E 503</a:t>
            </a:r>
            <a:r>
              <a:rPr lang="en-US" dirty="0"/>
              <a:t>) </a:t>
            </a:r>
            <a:r>
              <a:rPr lang="uk-UA" dirty="0"/>
              <a:t>використовують як розпушувач тіста.</a:t>
            </a:r>
          </a:p>
          <a:p>
            <a:pPr>
              <a:buNone/>
            </a:pPr>
            <a:endParaRPr lang="ru-RU" dirty="0"/>
          </a:p>
        </p:txBody>
      </p:sp>
      <p:pic>
        <p:nvPicPr>
          <p:cNvPr id="4" name="Рисунок 3" descr="04fc4d254994f0.jpg"/>
          <p:cNvPicPr>
            <a:picLocks noChangeAspect="1"/>
          </p:cNvPicPr>
          <p:nvPr/>
        </p:nvPicPr>
        <p:blipFill>
          <a:blip r:embed="rId3"/>
          <a:stretch>
            <a:fillRect/>
          </a:stretch>
        </p:blipFill>
        <p:spPr>
          <a:xfrm>
            <a:off x="214282" y="3429000"/>
            <a:ext cx="2227643" cy="2903891"/>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6" name="Рисунок 5" descr="yak-gotuvati-tisto-dlya-varenikiv.jpg"/>
          <p:cNvPicPr>
            <a:picLocks noChangeAspect="1"/>
          </p:cNvPicPr>
          <p:nvPr/>
        </p:nvPicPr>
        <p:blipFill>
          <a:blip r:embed="rId4"/>
          <a:stretch>
            <a:fillRect/>
          </a:stretch>
        </p:blipFill>
        <p:spPr>
          <a:xfrm>
            <a:off x="5286380" y="3286124"/>
            <a:ext cx="3524257" cy="2643193"/>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Рисунок 6" descr="8c896b_size.jpg"/>
          <p:cNvPicPr>
            <a:picLocks noChangeAspect="1"/>
          </p:cNvPicPr>
          <p:nvPr/>
        </p:nvPicPr>
        <p:blipFill>
          <a:blip r:embed="rId5"/>
          <a:stretch>
            <a:fillRect/>
          </a:stretch>
        </p:blipFill>
        <p:spPr>
          <a:xfrm>
            <a:off x="2571736" y="4214818"/>
            <a:ext cx="2659878" cy="1771479"/>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cSld>
  <p:clrMapOvr>
    <a:masterClrMapping/>
  </p:clrMapOvr>
  <p:transition spd="slow">
    <p:blinds/>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
                                            <p:bg/>
                                          </p:spTgt>
                                        </p:tgtEl>
                                        <p:attrNameLst>
                                          <p:attrName>r</p:attrName>
                                        </p:attrNameLst>
                                      </p:cBhvr>
                                    </p:animRot>
                                  </p:childTnLst>
                                </p:cTn>
                              </p:par>
                            </p:childTnLst>
                          </p:cTn>
                        </p:par>
                      </p:childTnLst>
                    </p:cTn>
                  </p:par>
                  <p:par>
                    <p:cTn id="7" fill="hold">
                      <p:stCondLst>
                        <p:cond delay="indefinite"/>
                      </p:stCondLst>
                      <p:childTnLst>
                        <p:par>
                          <p:cTn id="8" fill="hold">
                            <p:stCondLst>
                              <p:cond delay="0"/>
                            </p:stCondLst>
                            <p:childTnLst>
                              <p:par>
                                <p:cTn id="9" presetID="8" presetClass="emph" presetSubtype="0" fill="hold" grpId="0" nodeType="clickEffect">
                                  <p:stCondLst>
                                    <p:cond delay="0"/>
                                  </p:stCondLst>
                                  <p:childTnLst>
                                    <p:animRot by="21600000">
                                      <p:cBhvr>
                                        <p:cTn id="10" dur="2000" fill="hold"/>
                                        <p:tgtEl>
                                          <p:spTgt spid="3">
                                            <p:txEl>
                                              <p:pRg st="0" end="0"/>
                                            </p:txEl>
                                          </p:spTgt>
                                        </p:tgtEl>
                                        <p:attrNameLst>
                                          <p:attrName>r</p:attrName>
                                        </p:attrNameLst>
                                      </p:cBhvr>
                                    </p:animRot>
                                  </p:childTnLst>
                                </p:cTn>
                              </p:par>
                              <p:par>
                                <p:cTn id="11" presetID="8" presetClass="emph" presetSubtype="0" fill="hold" nodeType="withEffect">
                                  <p:stCondLst>
                                    <p:cond delay="0"/>
                                  </p:stCondLst>
                                  <p:childTnLst>
                                    <p:animRot by="21600000">
                                      <p:cBhvr>
                                        <p:cTn id="12" dur="2000" fill="hold"/>
                                        <p:tgtEl>
                                          <p:spTgt spid="4"/>
                                        </p:tgtEl>
                                        <p:attrNameLst>
                                          <p:attrName>r</p:attrName>
                                        </p:attrNameLst>
                                      </p:cBhvr>
                                    </p:animRot>
                                  </p:childTnLst>
                                </p:cTn>
                              </p:par>
                              <p:par>
                                <p:cTn id="13" presetID="8" presetClass="emph" presetSubtype="0" fill="hold" nodeType="withEffect">
                                  <p:stCondLst>
                                    <p:cond delay="0"/>
                                  </p:stCondLst>
                                  <p:childTnLst>
                                    <p:animRot by="21600000">
                                      <p:cBhvr>
                                        <p:cTn id="14" dur="2000" fill="hold"/>
                                        <p:tgtEl>
                                          <p:spTgt spid="6"/>
                                        </p:tgtEl>
                                        <p:attrNameLst>
                                          <p:attrName>r</p:attrName>
                                        </p:attrNameLst>
                                      </p:cBhvr>
                                    </p:animRot>
                                  </p:childTnLst>
                                </p:cTn>
                              </p:par>
                              <p:par>
                                <p:cTn id="15" presetID="8" presetClass="emph" presetSubtype="0" fill="hold" nodeType="withEffect">
                                  <p:stCondLst>
                                    <p:cond delay="0"/>
                                  </p:stCondLst>
                                  <p:childTnLst>
                                    <p:animRot by="21600000">
                                      <p:cBhvr>
                                        <p:cTn id="16" dur="2000" fill="hold"/>
                                        <p:tgtEl>
                                          <p:spTgt spid="7"/>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1000" r="-11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accent3"/>
          </a:lnRef>
          <a:fillRef idx="2">
            <a:schemeClr val="accent3"/>
          </a:fillRef>
          <a:effectRef idx="1">
            <a:schemeClr val="accent3"/>
          </a:effectRef>
          <a:fontRef idx="minor">
            <a:schemeClr val="dk1"/>
          </a:fontRef>
        </p:style>
        <p:txBody>
          <a:bodyPr/>
          <a:lstStyle/>
          <a:p>
            <a:r>
              <a:rPr lang="uk-UA" dirty="0"/>
              <a:t>ФІЗИЧНІ ВЛАСТИВОСТІ</a:t>
            </a:r>
          </a:p>
        </p:txBody>
      </p:sp>
      <p:sp>
        <p:nvSpPr>
          <p:cNvPr id="3" name="Объект 2"/>
          <p:cNvSpPr>
            <a:spLocks noGrp="1"/>
          </p:cNvSpPr>
          <p:nvPr>
            <p:ph idx="1"/>
          </p:nvPr>
        </p:nvSpPr>
        <p:spPr>
          <a:xfrm>
            <a:off x="457200" y="1600201"/>
            <a:ext cx="4686304" cy="3686187"/>
          </a:xfrm>
        </p:spPr>
        <p:style>
          <a:lnRef idx="1">
            <a:schemeClr val="accent3"/>
          </a:lnRef>
          <a:fillRef idx="2">
            <a:schemeClr val="accent3"/>
          </a:fillRef>
          <a:effectRef idx="1">
            <a:schemeClr val="accent3"/>
          </a:effectRef>
          <a:fontRef idx="minor">
            <a:schemeClr val="dk1"/>
          </a:fontRef>
        </p:style>
        <p:txBody>
          <a:bodyPr/>
          <a:lstStyle/>
          <a:p>
            <a:r>
              <a:rPr lang="uk-UA" dirty="0"/>
              <a:t>Солі амонію – тверді кристалічні речовини, що за зовнішнім виглядом нагадують солі лужних металів. У воді добре розчиняються.    </a:t>
            </a:r>
          </a:p>
        </p:txBody>
      </p:sp>
      <p:pic>
        <p:nvPicPr>
          <p:cNvPr id="4" name="Рисунок 3" descr="211007_791106_1334927629.jpg"/>
          <p:cNvPicPr>
            <a:picLocks noChangeAspect="1"/>
          </p:cNvPicPr>
          <p:nvPr/>
        </p:nvPicPr>
        <p:blipFill>
          <a:blip r:embed="rId3"/>
          <a:stretch>
            <a:fillRect/>
          </a:stretch>
        </p:blipFill>
        <p:spPr>
          <a:xfrm>
            <a:off x="5572132" y="2285992"/>
            <a:ext cx="3304008" cy="2643206"/>
          </a:xfrm>
          <a:prstGeom prst="rect">
            <a:avLst/>
          </a:prstGeom>
          <a:effectLst>
            <a:glow rad="228600">
              <a:schemeClr val="accent3">
                <a:satMod val="175000"/>
                <a:alpha val="40000"/>
              </a:schemeClr>
            </a:glow>
          </a:effectLst>
        </p:spPr>
      </p:pic>
    </p:spTree>
    <p:extLst>
      <p:ext uri="{BB962C8B-B14F-4D97-AF65-F5344CB8AC3E}">
        <p14:creationId xmlns:p14="http://schemas.microsoft.com/office/powerpoint/2010/main" xmlns="" val="261784631"/>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par>
                                <p:cTn id="8" presetID="5" presetClass="entr" presetSubtype="1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checkerboard(across)">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5"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checkerboard(across)">
                                      <p:cBhvr>
                                        <p:cTn id="15" dur="500"/>
                                        <p:tgtEl>
                                          <p:spTgt spid="3">
                                            <p:txEl>
                                              <p:pRg st="0" end="0"/>
                                            </p:txEl>
                                          </p:spTgt>
                                        </p:tgtEl>
                                      </p:cBhvr>
                                    </p:animEffect>
                                  </p:childTnLst>
                                </p:cTn>
                              </p:par>
                              <p:par>
                                <p:cTn id="16" presetID="5" presetClass="entr" presetSubtype="10" fill="hold" nodeType="with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checkerboard(across)">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85720" y="285728"/>
            <a:ext cx="8229600" cy="1143000"/>
          </a:xfrm>
        </p:spPr>
        <p:style>
          <a:lnRef idx="1">
            <a:schemeClr val="accent5"/>
          </a:lnRef>
          <a:fillRef idx="2">
            <a:schemeClr val="accent5"/>
          </a:fillRef>
          <a:effectRef idx="1">
            <a:schemeClr val="accent5"/>
          </a:effectRef>
          <a:fontRef idx="minor">
            <a:schemeClr val="dk1"/>
          </a:fontRef>
        </p:style>
        <p:txBody>
          <a:bodyPr/>
          <a:lstStyle/>
          <a:p>
            <a:r>
              <a:rPr lang="uk-UA" dirty="0"/>
              <a:t>ХІМІЧНІ ВЛАСТИВОСТІ </a:t>
            </a:r>
          </a:p>
        </p:txBody>
      </p:sp>
      <p:sp>
        <p:nvSpPr>
          <p:cNvPr id="3" name="Объект 2"/>
          <p:cNvSpPr>
            <a:spLocks noGrp="1"/>
          </p:cNvSpPr>
          <p:nvPr>
            <p:ph idx="1"/>
          </p:nvPr>
        </p:nvSpPr>
        <p:spPr>
          <a:xfrm>
            <a:off x="179512" y="1484784"/>
            <a:ext cx="8568952" cy="5112568"/>
          </a:xfrm>
        </p:spPr>
        <p:style>
          <a:lnRef idx="1">
            <a:schemeClr val="accent5"/>
          </a:lnRef>
          <a:fillRef idx="2">
            <a:schemeClr val="accent5"/>
          </a:fillRef>
          <a:effectRef idx="1">
            <a:schemeClr val="accent5"/>
          </a:effectRef>
          <a:fontRef idx="minor">
            <a:schemeClr val="dk1"/>
          </a:fontRef>
        </p:style>
        <p:txBody>
          <a:bodyPr>
            <a:normAutofit fontScale="92500" lnSpcReduction="20000"/>
          </a:bodyPr>
          <a:lstStyle/>
          <a:p>
            <a:r>
              <a:rPr lang="uk-UA" dirty="0"/>
              <a:t>Солі амонію виявляють типові для всіх солей властивості і деякі специфічні. Властивості солей амонію дуже схожі на властивості солей </a:t>
            </a:r>
            <a:r>
              <a:rPr lang="uk-UA" dirty="0" smtClean="0"/>
              <a:t>натрію </a:t>
            </a:r>
            <a:r>
              <a:rPr lang="uk-UA" dirty="0"/>
              <a:t>або калію. Усі вони — тверді речовини, гарні електроліти, в </a:t>
            </a:r>
            <a:r>
              <a:rPr lang="uk-UA" dirty="0" smtClean="0"/>
              <a:t>основному </a:t>
            </a:r>
            <a:r>
              <a:rPr lang="uk-UA" dirty="0"/>
              <a:t>добре розчинні у воді.</a:t>
            </a:r>
            <a:br>
              <a:rPr lang="uk-UA" dirty="0"/>
            </a:br>
            <a:r>
              <a:rPr lang="uk-UA" dirty="0"/>
              <a:t>1. Дисоціація на </a:t>
            </a:r>
            <a:r>
              <a:rPr lang="uk-UA" dirty="0" err="1"/>
              <a:t>йони</a:t>
            </a:r>
            <a:r>
              <a:rPr lang="uk-UA" dirty="0"/>
              <a:t>. Як сильні електроліти солі амонію у водному розчині добре дисоціюють на </a:t>
            </a:r>
            <a:r>
              <a:rPr lang="uk-UA" dirty="0" err="1" smtClean="0"/>
              <a:t>йони</a:t>
            </a:r>
            <a:r>
              <a:rPr lang="uk-UA" dirty="0"/>
              <a:t/>
            </a:r>
            <a:br>
              <a:rPr lang="uk-UA" dirty="0"/>
            </a:br>
            <a:r>
              <a:rPr lang="uk-UA" dirty="0"/>
              <a:t>2.    Взаємодія з іншими солями. Якщо в пробірку з </a:t>
            </a:r>
            <a:r>
              <a:rPr lang="uk-UA" dirty="0" smtClean="0"/>
              <a:t>розчином </a:t>
            </a:r>
            <a:r>
              <a:rPr lang="uk-UA" dirty="0"/>
              <a:t>хлориду амонію долити розчин нітрату </a:t>
            </a:r>
            <a:r>
              <a:rPr lang="uk-UA" dirty="0" err="1"/>
              <a:t>аргентуму</a:t>
            </a:r>
            <a:r>
              <a:rPr lang="uk-UA" dirty="0"/>
              <a:t>, то випадає сирнистий (схожий на зсіле молоко) білий </a:t>
            </a:r>
            <a:r>
              <a:rPr lang="uk-UA" dirty="0" smtClean="0"/>
              <a:t>осад</a:t>
            </a:r>
            <a:r>
              <a:rPr lang="uk-UA" dirty="0"/>
              <a:t/>
            </a:r>
            <a:br>
              <a:rPr lang="uk-UA" dirty="0"/>
            </a:br>
            <a:endParaRPr lang="uk-UA" dirty="0"/>
          </a:p>
        </p:txBody>
      </p:sp>
    </p:spTree>
    <p:extLst>
      <p:ext uri="{BB962C8B-B14F-4D97-AF65-F5344CB8AC3E}">
        <p14:creationId xmlns:p14="http://schemas.microsoft.com/office/powerpoint/2010/main" xmlns="" val="3371838866"/>
      </p:ext>
    </p:extLst>
  </p:cSld>
  <p:clrMapOvr>
    <a:masterClrMapping/>
  </p:clrMapOvr>
  <p:transition spd="slow">
    <p:comb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linds(horizontal)">
                                      <p:cBhvr>
                                        <p:cTn id="7" dur="500"/>
                                        <p:tgtEl>
                                          <p:spTgt spid="2"/>
                                        </p:tgtEl>
                                      </p:cBhvr>
                                    </p:animEffect>
                                  </p:childTnLst>
                                </p:cTn>
                              </p:par>
                              <p:par>
                                <p:cTn id="8" presetID="3" presetClass="entr" presetSubtype="10" fill="hold" grpId="0" nodeType="withEffect">
                                  <p:stCondLst>
                                    <p:cond delay="0"/>
                                  </p:stCondLst>
                                  <p:childTnLst>
                                    <p:set>
                                      <p:cBhvr>
                                        <p:cTn id="9" dur="1" fill="hold">
                                          <p:stCondLst>
                                            <p:cond delay="0"/>
                                          </p:stCondLst>
                                        </p:cTn>
                                        <p:tgtEl>
                                          <p:spTgt spid="3">
                                            <p:bg/>
                                          </p:spTgt>
                                        </p:tgtEl>
                                        <p:attrNameLst>
                                          <p:attrName>style.visibility</p:attrName>
                                        </p:attrNameLst>
                                      </p:cBhvr>
                                      <p:to>
                                        <p:strVal val="visible"/>
                                      </p:to>
                                    </p:set>
                                    <p:animEffect transition="in" filter="blinds(horizontal)">
                                      <p:cBhvr>
                                        <p:cTn id="10" dur="500"/>
                                        <p:tgtEl>
                                          <p:spTgt spid="3">
                                            <p:bg/>
                                          </p:spTgt>
                                        </p:tgtEl>
                                      </p:cBhvr>
                                    </p:animEffect>
                                  </p:childTnLst>
                                </p:cTn>
                              </p:par>
                            </p:childTnLst>
                          </p:cTn>
                        </p:par>
                      </p:childTnLst>
                    </p:cTn>
                  </p:par>
                  <p:par>
                    <p:cTn id="11" fill="hold">
                      <p:stCondLst>
                        <p:cond delay="indefinite"/>
                      </p:stCondLst>
                      <p:childTnLst>
                        <p:par>
                          <p:cTn id="12" fill="hold">
                            <p:stCondLst>
                              <p:cond delay="0"/>
                            </p:stCondLst>
                            <p:childTnLst>
                              <p:par>
                                <p:cTn id="13" presetID="3" presetClass="entr" presetSubtype="10" fill="hold" grpId="0" nodeType="clickEffect">
                                  <p:stCondLst>
                                    <p:cond delay="0"/>
                                  </p:stCondLst>
                                  <p:childTnLst>
                                    <p:set>
                                      <p:cBhvr>
                                        <p:cTn id="14" dur="1" fill="hold">
                                          <p:stCondLst>
                                            <p:cond delay="0"/>
                                          </p:stCondLst>
                                        </p:cTn>
                                        <p:tgtEl>
                                          <p:spTgt spid="3">
                                            <p:txEl>
                                              <p:pRg st="0" end="0"/>
                                            </p:txEl>
                                          </p:spTgt>
                                        </p:tgtEl>
                                        <p:attrNameLst>
                                          <p:attrName>style.visibility</p:attrName>
                                        </p:attrNameLst>
                                      </p:cBhvr>
                                      <p:to>
                                        <p:strVal val="visible"/>
                                      </p:to>
                                    </p:set>
                                    <p:animEffect transition="in" filter="blinds(horizontal)">
                                      <p:cBhvr>
                                        <p:cTn id="15"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style>
          <a:lnRef idx="1">
            <a:schemeClr val="dk1"/>
          </a:lnRef>
          <a:fillRef idx="2">
            <a:schemeClr val="dk1"/>
          </a:fillRef>
          <a:effectRef idx="1">
            <a:schemeClr val="dk1"/>
          </a:effectRef>
          <a:fontRef idx="minor">
            <a:schemeClr val="dk1"/>
          </a:fontRef>
        </p:style>
        <p:txBody>
          <a:bodyPr/>
          <a:lstStyle/>
          <a:p>
            <a:r>
              <a:rPr lang="uk-UA" dirty="0" smtClean="0"/>
              <a:t>ХІМІЧНІ ВЛАСТИВОСТІ</a:t>
            </a:r>
            <a:endParaRPr lang="uk-UA" dirty="0"/>
          </a:p>
        </p:txBody>
      </p:sp>
      <p:sp>
        <p:nvSpPr>
          <p:cNvPr id="3" name="Объект 2"/>
          <p:cNvSpPr>
            <a:spLocks noGrp="1"/>
          </p:cNvSpPr>
          <p:nvPr>
            <p:ph idx="1"/>
          </p:nvPr>
        </p:nvSpPr>
        <p:spPr>
          <a:xfrm>
            <a:off x="457200" y="1600200"/>
            <a:ext cx="8229600" cy="4900634"/>
          </a:xfrm>
        </p:spPr>
        <p:style>
          <a:lnRef idx="1">
            <a:schemeClr val="dk1"/>
          </a:lnRef>
          <a:fillRef idx="2">
            <a:schemeClr val="dk1"/>
          </a:fillRef>
          <a:effectRef idx="1">
            <a:schemeClr val="dk1"/>
          </a:effectRef>
          <a:fontRef idx="minor">
            <a:schemeClr val="dk1"/>
          </a:fontRef>
        </p:style>
        <p:txBody>
          <a:bodyPr>
            <a:normAutofit fontScale="55000" lnSpcReduction="20000"/>
          </a:bodyPr>
          <a:lstStyle/>
          <a:p>
            <a:r>
              <a:rPr lang="en-US" sz="3300" b="1" dirty="0"/>
              <a:t/>
            </a:r>
            <a:br>
              <a:rPr lang="en-US" sz="3300" b="1" dirty="0"/>
            </a:br>
            <a:r>
              <a:rPr lang="en-US" sz="3300" b="1" dirty="0"/>
              <a:t>3.    </a:t>
            </a:r>
            <a:r>
              <a:rPr lang="uk-UA" sz="3300" b="1" dirty="0"/>
              <a:t>Взаємодія з кислотами</a:t>
            </a:r>
            <a:r>
              <a:rPr lang="uk-UA" sz="3300" b="1" dirty="0" smtClean="0"/>
              <a:t>.</a:t>
            </a:r>
            <a:br>
              <a:rPr lang="uk-UA" sz="3300" b="1" dirty="0" smtClean="0"/>
            </a:br>
            <a:r>
              <a:rPr lang="uk-UA" sz="3300" b="1" dirty="0"/>
              <a:t>                       </a:t>
            </a:r>
            <a:r>
              <a:rPr lang="uk-UA" sz="3300" b="1" dirty="0" smtClean="0"/>
              <a:t>(</a:t>
            </a:r>
            <a:r>
              <a:rPr lang="en-US" sz="3300" b="1" dirty="0"/>
              <a:t>N</a:t>
            </a:r>
            <a:r>
              <a:rPr lang="uk-UA" sz="3300" b="1" dirty="0"/>
              <a:t>Н4)2СО3+ Н</a:t>
            </a:r>
            <a:r>
              <a:rPr lang="en-US" sz="3300" b="1" dirty="0" err="1"/>
              <a:t>Cl</a:t>
            </a:r>
            <a:r>
              <a:rPr lang="en-US" sz="3300" b="1" dirty="0"/>
              <a:t> → NH4Cl +</a:t>
            </a:r>
            <a:r>
              <a:rPr lang="uk-UA" sz="3300" b="1" dirty="0"/>
              <a:t>Н2СО3</a:t>
            </a:r>
            <a:br>
              <a:rPr lang="uk-UA" sz="3300" b="1" dirty="0"/>
            </a:br>
            <a:r>
              <a:rPr lang="uk-UA" sz="3300" b="1" dirty="0"/>
              <a:t>                                                                              ↓   ↓</a:t>
            </a:r>
            <a:br>
              <a:rPr lang="uk-UA" sz="3300" b="1" dirty="0"/>
            </a:br>
            <a:r>
              <a:rPr lang="uk-UA" sz="3300" b="1" dirty="0"/>
              <a:t>                                                                         СО2↑ + Н2О</a:t>
            </a:r>
            <a:br>
              <a:rPr lang="uk-UA" sz="3300" b="1" dirty="0"/>
            </a:br>
            <a:r>
              <a:rPr lang="uk-UA" sz="3300" b="1" dirty="0"/>
              <a:t/>
            </a:r>
            <a:br>
              <a:rPr lang="uk-UA" sz="3300" b="1" dirty="0"/>
            </a:br>
            <a:r>
              <a:rPr lang="uk-UA" sz="3300" b="1" dirty="0"/>
              <a:t/>
            </a:r>
            <a:br>
              <a:rPr lang="uk-UA" sz="3300" b="1" dirty="0"/>
            </a:br>
            <a:r>
              <a:rPr lang="uk-UA" sz="3300" b="1" dirty="0"/>
              <a:t>4. Взаємодія з лугами. В результаті взаємодії солей </a:t>
            </a:r>
            <a:r>
              <a:rPr lang="uk-UA" sz="3300" b="1" dirty="0" smtClean="0"/>
              <a:t>амонію </a:t>
            </a:r>
            <a:r>
              <a:rPr lang="uk-UA" sz="3300" b="1" dirty="0"/>
              <a:t>з лугами утворюється аміак, через що дану реакцію використовують як якісну на солі амонію:</a:t>
            </a:r>
            <a:br>
              <a:rPr lang="uk-UA" sz="3300" b="1" dirty="0"/>
            </a:br>
            <a:r>
              <a:rPr lang="en-US" sz="3300" b="1" dirty="0"/>
              <a:t>NH4 </a:t>
            </a:r>
            <a:r>
              <a:rPr lang="uk-UA" sz="3300" b="1" dirty="0"/>
              <a:t>СІ + </a:t>
            </a:r>
            <a:r>
              <a:rPr lang="en-US" sz="3300" b="1" dirty="0"/>
              <a:t>N</a:t>
            </a:r>
            <a:r>
              <a:rPr lang="uk-UA" sz="3300" b="1" dirty="0" err="1"/>
              <a:t>аОН</a:t>
            </a:r>
            <a:r>
              <a:rPr lang="uk-UA" sz="3300" b="1" dirty="0"/>
              <a:t> → </a:t>
            </a:r>
            <a:r>
              <a:rPr lang="en-US" sz="3300" b="1" dirty="0"/>
              <a:t>N</a:t>
            </a:r>
            <a:r>
              <a:rPr lang="uk-UA" sz="3300" b="1" dirty="0"/>
              <a:t>аС1 + </a:t>
            </a:r>
            <a:r>
              <a:rPr lang="en-US" sz="3300" b="1" dirty="0"/>
              <a:t>N</a:t>
            </a:r>
            <a:r>
              <a:rPr lang="uk-UA" sz="3300" b="1" dirty="0" err="1"/>
              <a:t>Нз</a:t>
            </a:r>
            <a:r>
              <a:rPr lang="uk-UA" sz="3300" b="1" dirty="0"/>
              <a:t> ↑ + Н20</a:t>
            </a:r>
            <a:br>
              <a:rPr lang="uk-UA" sz="3300" b="1" dirty="0"/>
            </a:br>
            <a:r>
              <a:rPr lang="uk-UA" sz="3300" b="1" dirty="0"/>
              <a:t>Виділення аміаку </a:t>
            </a:r>
            <a:r>
              <a:rPr lang="en-US" sz="3300" b="1" dirty="0"/>
              <a:t>N</a:t>
            </a:r>
            <a:r>
              <a:rPr lang="uk-UA" sz="3300" b="1" dirty="0"/>
              <a:t>Н3 </a:t>
            </a:r>
            <a:r>
              <a:rPr lang="uk-UA" sz="3300" b="1" dirty="0" err="1"/>
              <a:t>—характерна</a:t>
            </a:r>
            <a:r>
              <a:rPr lang="uk-UA" sz="3300" b="1" dirty="0"/>
              <a:t> ознака для </a:t>
            </a:r>
            <a:r>
              <a:rPr lang="uk-UA" sz="3300" b="1" dirty="0" smtClean="0"/>
              <a:t>розпізнавання </a:t>
            </a:r>
            <a:r>
              <a:rPr lang="uk-UA" sz="3300" b="1" dirty="0"/>
              <a:t>солей амонію.(Якісна реакція на солі амонію)</a:t>
            </a:r>
            <a:br>
              <a:rPr lang="uk-UA" sz="3300" b="1" dirty="0"/>
            </a:br>
            <a:r>
              <a:rPr lang="uk-UA" sz="3300" b="1" dirty="0"/>
              <a:t>5. Розклад під час нагрівання:</a:t>
            </a:r>
            <a:br>
              <a:rPr lang="uk-UA" sz="3300" b="1" dirty="0"/>
            </a:br>
            <a:r>
              <a:rPr lang="uk-UA" sz="3300" b="1" dirty="0"/>
              <a:t>              </a:t>
            </a:r>
            <a:r>
              <a:rPr lang="uk-UA" sz="3300" b="1" dirty="0" err="1"/>
              <a:t>Нагрівання</a:t>
            </a:r>
            <a:r>
              <a:rPr lang="uk-UA" sz="3300" b="1" dirty="0"/>
              <a:t/>
            </a:r>
            <a:br>
              <a:rPr lang="uk-UA" sz="3300" b="1" dirty="0"/>
            </a:br>
            <a:r>
              <a:rPr lang="uk-UA" sz="3300" b="1" dirty="0"/>
              <a:t>                          1)      </a:t>
            </a:r>
            <a:r>
              <a:rPr lang="en-US" sz="3300" b="1" dirty="0"/>
              <a:t>NH4 </a:t>
            </a:r>
            <a:r>
              <a:rPr lang="uk-UA" sz="3300" b="1" dirty="0"/>
              <a:t>СІ   ↔    </a:t>
            </a:r>
            <a:r>
              <a:rPr lang="en-US" sz="3300" b="1" dirty="0"/>
              <a:t>NH3 + </a:t>
            </a:r>
            <a:r>
              <a:rPr lang="uk-UA" sz="3300" b="1" dirty="0"/>
              <a:t>Н</a:t>
            </a:r>
            <a:r>
              <a:rPr lang="en-US" sz="3300" b="1" dirty="0" err="1"/>
              <a:t>Cl</a:t>
            </a:r>
            <a:r>
              <a:rPr lang="en-US" sz="3300" b="1" dirty="0"/>
              <a:t/>
            </a:r>
            <a:br>
              <a:rPr lang="en-US" sz="3300" b="1" dirty="0"/>
            </a:br>
            <a:r>
              <a:rPr lang="en-US" sz="3300" b="1" dirty="0"/>
              <a:t>             </a:t>
            </a:r>
            <a:r>
              <a:rPr lang="uk-UA" sz="3300" b="1" dirty="0"/>
              <a:t>Охолодження</a:t>
            </a:r>
            <a:br>
              <a:rPr lang="uk-UA" sz="3300" b="1" dirty="0"/>
            </a:br>
            <a:r>
              <a:rPr lang="uk-UA" sz="3300" b="1" dirty="0"/>
              <a:t/>
            </a:r>
            <a:br>
              <a:rPr lang="uk-UA" sz="3300" b="1" dirty="0"/>
            </a:br>
            <a:r>
              <a:rPr lang="uk-UA" sz="3300" b="1" dirty="0"/>
              <a:t>2) «ВИВЕРЖЕННЯ ВУЛКАНА»</a:t>
            </a:r>
            <a:br>
              <a:rPr lang="uk-UA" sz="3300" b="1" dirty="0"/>
            </a:br>
            <a:r>
              <a:rPr lang="uk-UA" sz="3300" b="1" dirty="0"/>
              <a:t>                        (</a:t>
            </a:r>
            <a:r>
              <a:rPr lang="en-US" sz="3300" b="1" dirty="0"/>
              <a:t>N</a:t>
            </a:r>
            <a:r>
              <a:rPr lang="uk-UA" sz="3300" b="1" dirty="0"/>
              <a:t>Н4)2С</a:t>
            </a:r>
            <a:r>
              <a:rPr lang="en-US" sz="3300" b="1" dirty="0"/>
              <a:t>r2</a:t>
            </a:r>
            <a:r>
              <a:rPr lang="uk-UA" sz="3300" b="1" dirty="0"/>
              <a:t>О7 → С</a:t>
            </a:r>
            <a:r>
              <a:rPr lang="en-US" sz="3300" b="1" dirty="0"/>
              <a:t>r2</a:t>
            </a:r>
            <a:r>
              <a:rPr lang="uk-UA" sz="3300" b="1" dirty="0"/>
              <a:t>О3 + </a:t>
            </a:r>
            <a:r>
              <a:rPr lang="en-US" sz="3300" b="1" dirty="0"/>
              <a:t>N2↑ + 4 </a:t>
            </a:r>
            <a:r>
              <a:rPr lang="uk-UA" sz="3300" b="1" dirty="0"/>
              <a:t>Н20</a:t>
            </a:r>
          </a:p>
          <a:p>
            <a:endParaRPr lang="uk-UA" dirty="0"/>
          </a:p>
        </p:txBody>
      </p:sp>
    </p:spTree>
    <p:extLst>
      <p:ext uri="{BB962C8B-B14F-4D97-AF65-F5344CB8AC3E}">
        <p14:creationId xmlns:p14="http://schemas.microsoft.com/office/powerpoint/2010/main" xmlns="" val="237106605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500"/>
                                        <p:tgtEl>
                                          <p:spTgt spid="2"/>
                                        </p:tgtEl>
                                        <p:attrNameLst>
                                          <p:attrName>ppt_x</p:attrName>
                                        </p:attrNameLst>
                                      </p:cBhvr>
                                      <p:tavLst>
                                        <p:tav tm="0">
                                          <p:val>
                                            <p:strVal val="ppt_x"/>
                                          </p:val>
                                        </p:tav>
                                        <p:tav tm="100000">
                                          <p:val>
                                            <p:strVal val="ppt_x"/>
                                          </p:val>
                                        </p:tav>
                                      </p:tavLst>
                                    </p:anim>
                                    <p:anim calcmode="lin" valueType="num">
                                      <p:cBhvr additive="base">
                                        <p:cTn id="7" dur="500"/>
                                        <p:tgtEl>
                                          <p:spTgt spid="2"/>
                                        </p:tgtEl>
                                        <p:attrNameLst>
                                          <p:attrName>ppt_y</p:attrName>
                                        </p:attrNameLst>
                                      </p:cBhvr>
                                      <p:tavLst>
                                        <p:tav tm="0">
                                          <p:val>
                                            <p:strVal val="ppt_y"/>
                                          </p:val>
                                        </p:tav>
                                        <p:tav tm="100000">
                                          <p:val>
                                            <p:strVal val="1+ppt_h/2"/>
                                          </p:val>
                                        </p:tav>
                                      </p:tavLst>
                                    </p:anim>
                                    <p:set>
                                      <p:cBhvr>
                                        <p:cTn id="8" dur="1" fill="hold">
                                          <p:stCondLst>
                                            <p:cond delay="499"/>
                                          </p:stCondLst>
                                        </p:cTn>
                                        <p:tgtEl>
                                          <p:spTgt spid="2"/>
                                        </p:tgtEl>
                                        <p:attrNameLst>
                                          <p:attrName>style.visibility</p:attrName>
                                        </p:attrNameLst>
                                      </p:cBhvr>
                                      <p:to>
                                        <p:strVal val="hidden"/>
                                      </p:to>
                                    </p:set>
                                  </p:childTnLst>
                                </p:cTn>
                              </p:par>
                              <p:par>
                                <p:cTn id="9" presetID="2" presetClass="exit" presetSubtype="4" fill="hold" grpId="0" nodeType="withEffect">
                                  <p:stCondLst>
                                    <p:cond delay="0"/>
                                  </p:stCondLst>
                                  <p:childTnLst>
                                    <p:anim calcmode="lin" valueType="num">
                                      <p:cBhvr additive="base">
                                        <p:cTn id="10" dur="500"/>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1" dur="500"/>
                                        <p:tgtEl>
                                          <p:spTgt spid="3">
                                            <p:txEl>
                                              <p:pRg st="0" end="0"/>
                                            </p:txEl>
                                          </p:spTgt>
                                        </p:tgtEl>
                                        <p:attrNameLst>
                                          <p:attrName>ppt_y</p:attrName>
                                        </p:attrNameLst>
                                      </p:cBhvr>
                                      <p:tavLst>
                                        <p:tav tm="0">
                                          <p:val>
                                            <p:strVal val="ppt_y"/>
                                          </p:val>
                                        </p:tav>
                                        <p:tav tm="100000">
                                          <p:val>
                                            <p:strVal val="1+ppt_h/2"/>
                                          </p:val>
                                        </p:tav>
                                      </p:tavLst>
                                    </p:anim>
                                    <p:set>
                                      <p:cBhvr>
                                        <p:cTn id="12"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3" fill="hold">
                      <p:stCondLst>
                        <p:cond delay="indefinite"/>
                      </p:stCondLst>
                      <p:childTnLst>
                        <p:par>
                          <p:cTn id="14" fill="hold">
                            <p:stCondLst>
                              <p:cond delay="0"/>
                            </p:stCondLst>
                            <p:childTnLst>
                              <p:par>
                                <p:cTn id="15" presetID="2" presetClass="exit" presetSubtype="4" fill="hold" grpId="0" nodeType="clickEffect">
                                  <p:stCondLst>
                                    <p:cond delay="0"/>
                                  </p:stCondLst>
                                  <p:childTnLst>
                                    <p:anim calcmode="lin" valueType="num">
                                      <p:cBhvr additive="base">
                                        <p:cTn id="16" dur="500"/>
                                        <p:tgtEl>
                                          <p:spTgt spid="3">
                                            <p:bg/>
                                          </p:spTgt>
                                        </p:tgtEl>
                                        <p:attrNameLst>
                                          <p:attrName>ppt_x</p:attrName>
                                        </p:attrNameLst>
                                      </p:cBhvr>
                                      <p:tavLst>
                                        <p:tav tm="0">
                                          <p:val>
                                            <p:strVal val="ppt_x"/>
                                          </p:val>
                                        </p:tav>
                                        <p:tav tm="100000">
                                          <p:val>
                                            <p:strVal val="ppt_x"/>
                                          </p:val>
                                        </p:tav>
                                      </p:tavLst>
                                    </p:anim>
                                    <p:anim calcmode="lin" valueType="num">
                                      <p:cBhvr additive="base">
                                        <p:cTn id="17" dur="500"/>
                                        <p:tgtEl>
                                          <p:spTgt spid="3">
                                            <p:bg/>
                                          </p:spTgt>
                                        </p:tgtEl>
                                        <p:attrNameLst>
                                          <p:attrName>ppt_y</p:attrName>
                                        </p:attrNameLst>
                                      </p:cBhvr>
                                      <p:tavLst>
                                        <p:tav tm="0">
                                          <p:val>
                                            <p:strVal val="ppt_y"/>
                                          </p:val>
                                        </p:tav>
                                        <p:tav tm="100000">
                                          <p:val>
                                            <p:strVal val="1+ppt_h/2"/>
                                          </p:val>
                                        </p:tav>
                                      </p:tavLst>
                                    </p:anim>
                                    <p:set>
                                      <p:cBhvr>
                                        <p:cTn id="18"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500034" y="357166"/>
            <a:ext cx="8229600" cy="1143000"/>
          </a:xfrm>
        </p:spPr>
        <p:style>
          <a:lnRef idx="1">
            <a:schemeClr val="accent2"/>
          </a:lnRef>
          <a:fillRef idx="2">
            <a:schemeClr val="accent2"/>
          </a:fillRef>
          <a:effectRef idx="1">
            <a:schemeClr val="accent2"/>
          </a:effectRef>
          <a:fontRef idx="minor">
            <a:schemeClr val="dk1"/>
          </a:fontRef>
        </p:style>
        <p:txBody>
          <a:bodyPr/>
          <a:lstStyle/>
          <a:p>
            <a:r>
              <a:rPr lang="uk-UA" dirty="0"/>
              <a:t>ОДЕРЖАННЯ СОЛЕЙ АМОНІЮ</a:t>
            </a:r>
          </a:p>
        </p:txBody>
      </p:sp>
      <p:sp>
        <p:nvSpPr>
          <p:cNvPr id="3" name="Объект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85000" lnSpcReduction="10000"/>
          </a:bodyPr>
          <a:lstStyle/>
          <a:p>
            <a:r>
              <a:rPr lang="uk-UA" dirty="0"/>
              <a:t>1)Дослід: « Дим без вогню».</a:t>
            </a:r>
            <a:br>
              <a:rPr lang="uk-UA" dirty="0"/>
            </a:br>
            <a:r>
              <a:rPr lang="uk-UA" dirty="0"/>
              <a:t>Одержання хлориду амонію.</a:t>
            </a:r>
            <a:br>
              <a:rPr lang="uk-UA" dirty="0"/>
            </a:br>
            <a:r>
              <a:rPr lang="uk-UA" dirty="0"/>
              <a:t>При одержуванні амонію хлориду одну скляну паличку змочують концентрованою </a:t>
            </a:r>
            <a:r>
              <a:rPr lang="uk-UA" dirty="0" err="1"/>
              <a:t>хлоридною</a:t>
            </a:r>
            <a:r>
              <a:rPr lang="uk-UA" dirty="0"/>
              <a:t> кислотою, іншу — концентрованим </a:t>
            </a:r>
            <a:r>
              <a:rPr lang="uk-UA" dirty="0" smtClean="0"/>
              <a:t>розчином </a:t>
            </a:r>
            <a:r>
              <a:rPr lang="uk-UA" dirty="0"/>
              <a:t>нашатирного спирту. Палички підносять одну до одної, і тут спостерігається поява білого диму, утвореного частками амоній хлориду </a:t>
            </a:r>
            <a:br>
              <a:rPr lang="uk-UA" dirty="0"/>
            </a:br>
            <a:r>
              <a:rPr lang="en-US" dirty="0"/>
              <a:t>NH4 </a:t>
            </a:r>
            <a:r>
              <a:rPr lang="uk-UA" dirty="0"/>
              <a:t>СІ . Таким чином, солі амонію утворюються при взаємодії аміаку (або його розчину) з кислотами.</a:t>
            </a:r>
            <a:br>
              <a:rPr lang="uk-UA" dirty="0"/>
            </a:br>
            <a:endParaRPr lang="uk-UA" dirty="0"/>
          </a:p>
        </p:txBody>
      </p:sp>
    </p:spTree>
    <p:extLst>
      <p:ext uri="{BB962C8B-B14F-4D97-AF65-F5344CB8AC3E}">
        <p14:creationId xmlns:p14="http://schemas.microsoft.com/office/powerpoint/2010/main" xmlns="" val="776014970"/>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xit" presetSubtype="10" fill="hold" grpId="0" nodeType="clickEffect">
                                  <p:stCondLst>
                                    <p:cond delay="0"/>
                                  </p:stCondLst>
                                  <p:childTnLst>
                                    <p:animEffect transition="out" filter="checkerboard(across)">
                                      <p:cBhvr>
                                        <p:cTn id="6" dur="500"/>
                                        <p:tgtEl>
                                          <p:spTgt spid="2"/>
                                        </p:tgtEl>
                                      </p:cBhvr>
                                    </p:animEffect>
                                    <p:set>
                                      <p:cBhvr>
                                        <p:cTn id="7" dur="1" fill="hold">
                                          <p:stCondLst>
                                            <p:cond delay="499"/>
                                          </p:stCondLst>
                                        </p:cTn>
                                        <p:tgtEl>
                                          <p:spTgt spid="2"/>
                                        </p:tgtEl>
                                        <p:attrNameLst>
                                          <p:attrName>style.visibility</p:attrName>
                                        </p:attrNameLst>
                                      </p:cBhvr>
                                      <p:to>
                                        <p:strVal val="hidden"/>
                                      </p:to>
                                    </p:set>
                                  </p:childTnLst>
                                </p:cTn>
                              </p:par>
                              <p:par>
                                <p:cTn id="8" presetID="5" presetClass="exit" presetSubtype="10" fill="hold" grpId="0" nodeType="withEffect">
                                  <p:stCondLst>
                                    <p:cond delay="0"/>
                                  </p:stCondLst>
                                  <p:childTnLst>
                                    <p:animEffect transition="out" filter="checkerboard(across)">
                                      <p:cBhvr>
                                        <p:cTn id="9" dur="500"/>
                                        <p:tgtEl>
                                          <p:spTgt spid="3">
                                            <p:txEl>
                                              <p:pRg st="0" end="0"/>
                                            </p:txEl>
                                          </p:spTgt>
                                        </p:tgtEl>
                                      </p:cBhvr>
                                    </p:animEffect>
                                    <p:set>
                                      <p:cBhvr>
                                        <p:cTn id="10" dur="1" fill="hold">
                                          <p:stCondLst>
                                            <p:cond delay="499"/>
                                          </p:stCondLst>
                                        </p:cTn>
                                        <p:tgtEl>
                                          <p:spTgt spid="3">
                                            <p:txEl>
                                              <p:pRg st="0" end="0"/>
                                            </p:txEl>
                                          </p:spTgt>
                                        </p:tgtEl>
                                        <p:attrNameLst>
                                          <p:attrName>style.visibility</p:attrName>
                                        </p:attrNameLst>
                                      </p:cBhvr>
                                      <p:to>
                                        <p:strVal val="hidden"/>
                                      </p:to>
                                    </p:set>
                                  </p:childTnLst>
                                </p:cTn>
                              </p:par>
                            </p:childTnLst>
                          </p:cTn>
                        </p:par>
                      </p:childTnLst>
                    </p:cTn>
                  </p:par>
                  <p:par>
                    <p:cTn id="11" fill="hold">
                      <p:stCondLst>
                        <p:cond delay="indefinite"/>
                      </p:stCondLst>
                      <p:childTnLst>
                        <p:par>
                          <p:cTn id="12" fill="hold">
                            <p:stCondLst>
                              <p:cond delay="0"/>
                            </p:stCondLst>
                            <p:childTnLst>
                              <p:par>
                                <p:cTn id="13" presetID="5" presetClass="exit" presetSubtype="10" fill="hold" grpId="0" nodeType="clickEffect">
                                  <p:stCondLst>
                                    <p:cond delay="0"/>
                                  </p:stCondLst>
                                  <p:childTnLst>
                                    <p:animEffect transition="out" filter="checkerboard(across)">
                                      <p:cBhvr>
                                        <p:cTn id="14" dur="500"/>
                                        <p:tgtEl>
                                          <p:spTgt spid="3">
                                            <p:bg/>
                                          </p:spTgt>
                                        </p:tgtEl>
                                      </p:cBhvr>
                                    </p:animEffect>
                                    <p:set>
                                      <p:cBhvr>
                                        <p:cTn id="15" dur="1" fill="hold">
                                          <p:stCondLst>
                                            <p:cond delay="499"/>
                                          </p:stCondLst>
                                        </p:cTn>
                                        <p:tgtEl>
                                          <p:spTgt spid="3">
                                            <p:bg/>
                                          </p:spTgt>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build="p"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r="-17000"/>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uk-UA" dirty="0" smtClean="0"/>
              <a:t>ХІМІЧНІ ВЛАСТИВОСТІ</a:t>
            </a:r>
            <a:endParaRPr lang="uk-UA" dirty="0"/>
          </a:p>
        </p:txBody>
      </p:sp>
      <p:sp>
        <p:nvSpPr>
          <p:cNvPr id="3" name="Объект 2"/>
          <p:cNvSpPr>
            <a:spLocks noGrp="1"/>
          </p:cNvSpPr>
          <p:nvPr>
            <p:ph idx="1"/>
          </p:nvPr>
        </p:nvSpPr>
        <p:spPr/>
        <p:style>
          <a:lnRef idx="1">
            <a:schemeClr val="accent3"/>
          </a:lnRef>
          <a:fillRef idx="2">
            <a:schemeClr val="accent3"/>
          </a:fillRef>
          <a:effectRef idx="1">
            <a:schemeClr val="accent3"/>
          </a:effectRef>
          <a:fontRef idx="minor">
            <a:schemeClr val="dk1"/>
          </a:fontRef>
        </p:style>
        <p:txBody>
          <a:bodyPr>
            <a:normAutofit fontScale="62500" lnSpcReduction="20000"/>
          </a:bodyPr>
          <a:lstStyle/>
          <a:p>
            <a:r>
              <a:rPr lang="uk-UA" dirty="0"/>
              <a:t>2) Дослід: «Чарівна баночка».</a:t>
            </a:r>
            <a:br>
              <a:rPr lang="uk-UA" dirty="0"/>
            </a:br>
            <a:r>
              <a:rPr lang="uk-UA" dirty="0"/>
              <a:t>Видатний художник І.Ю.Рєпін, який часто відвідував </a:t>
            </a:r>
            <a:r>
              <a:rPr lang="uk-UA" dirty="0" err="1"/>
              <a:t>менделєєвські</a:t>
            </a:r>
            <a:r>
              <a:rPr lang="uk-UA" dirty="0"/>
              <a:t> «середи», дуже багато курив. Одного разу Д.І.Менделєєв заявив, що збере в скляній закритій банці дим його цигарки. І.Ю.Рєпін закурив цигарку. Коли він випустив першу струминку диму,  Д.І.Менделєєв швидко накрив скляною кришкою банку, що стояла на столі. На превелике диво присутніх банка швидко наповнилась димом. Тоді  Д.І.Менделєєв запропонував Рєпіну понюхати зібраний ним тютюновий дим, що той не забарився зробити, але тут же відійшов. Замість тютюнового диму він вдихнув суміш амоніаку та хлороводню.</a:t>
            </a:r>
            <a:br>
              <a:rPr lang="uk-UA" dirty="0"/>
            </a:br>
            <a:r>
              <a:rPr lang="uk-UA" dirty="0"/>
              <a:t>Дослід поводиться так.</a:t>
            </a:r>
            <a:br>
              <a:rPr lang="uk-UA" dirty="0"/>
            </a:br>
            <a:r>
              <a:rPr lang="uk-UA" dirty="0"/>
              <a:t>Дно скляної банки змазують кількома краплинами міцної </a:t>
            </a:r>
            <a:r>
              <a:rPr lang="uk-UA" dirty="0" err="1"/>
              <a:t>хлоридної</a:t>
            </a:r>
            <a:r>
              <a:rPr lang="uk-UA" dirty="0"/>
              <a:t> кислоти. Кришку цієї банки змащують невеликою кількістю концентрованого нашатирного спирту. При взаємодії цих речовин утворюються найдрібніші часточки амоній хлориду у вигляді білого густого диму. Банку треба прибрати зі столу до того як часточки амоній хлориду осядуть, «дим» при цьому природно зникне.</a:t>
            </a:r>
          </a:p>
        </p:txBody>
      </p:sp>
    </p:spTree>
    <p:extLst>
      <p:ext uri="{BB962C8B-B14F-4D97-AF65-F5344CB8AC3E}">
        <p14:creationId xmlns:p14="http://schemas.microsoft.com/office/powerpoint/2010/main" xmlns="" val="365596807"/>
      </p:ext>
    </p:extLst>
  </p:cSld>
  <p:clrMapOvr>
    <a:masterClrMapping/>
  </p:clrMapOvr>
  <p:transition spd="slow">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3">
                                            <p:bg/>
                                          </p:spTgt>
                                        </p:tgtEl>
                                        <p:attrNameLst>
                                          <p:attrName>style.visibility</p:attrName>
                                        </p:attrNameLst>
                                      </p:cBhvr>
                                      <p:to>
                                        <p:strVal val="visible"/>
                                      </p:to>
                                    </p:set>
                                    <p:anim calcmode="lin" valueType="num">
                                      <p:cBhvr additive="base">
                                        <p:cTn id="11" dur="500" fill="hold"/>
                                        <p:tgtEl>
                                          <p:spTgt spid="3">
                                            <p:bg/>
                                          </p:spTgt>
                                        </p:tgtEl>
                                        <p:attrNameLst>
                                          <p:attrName>ppt_x</p:attrName>
                                        </p:attrNameLst>
                                      </p:cBhvr>
                                      <p:tavLst>
                                        <p:tav tm="0">
                                          <p:val>
                                            <p:strVal val="#ppt_x"/>
                                          </p:val>
                                        </p:tav>
                                        <p:tav tm="100000">
                                          <p:val>
                                            <p:strVal val="#ppt_x"/>
                                          </p:val>
                                        </p:tav>
                                      </p:tavLst>
                                    </p:anim>
                                    <p:anim calcmode="lin" valueType="num">
                                      <p:cBhvr additive="base">
                                        <p:cTn id="12" dur="500" fill="hold"/>
                                        <p:tgtEl>
                                          <p:spTgt spid="3">
                                            <p:bg/>
                                          </p:spTgt>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grpId="0" nodeType="clickEffect">
                                  <p:stCondLst>
                                    <p:cond delay="0"/>
                                  </p:stCondLst>
                                  <p:childTnLst>
                                    <p:set>
                                      <p:cBhvr>
                                        <p:cTn id="16" dur="1" fill="hold">
                                          <p:stCondLst>
                                            <p:cond delay="0"/>
                                          </p:stCondLst>
                                        </p:cTn>
                                        <p:tgtEl>
                                          <p:spTgt spid="3">
                                            <p:txEl>
                                              <p:pRg st="0" end="0"/>
                                            </p:txEl>
                                          </p:spTgt>
                                        </p:tgtEl>
                                        <p:attrNameLst>
                                          <p:attrName>style.visibility</p:attrName>
                                        </p:attrNameLst>
                                      </p:cBhvr>
                                      <p:to>
                                        <p:strVal val="visible"/>
                                      </p:to>
                                    </p:set>
                                    <p:anim calcmode="lin" valueType="num">
                                      <p:cBhvr additive="base">
                                        <p:cTn id="1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animBg="1"/>
    </p:bld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55</TotalTime>
  <Words>107</Words>
  <Application>Microsoft Office PowerPoint</Application>
  <PresentationFormat>Экран (4:3)</PresentationFormat>
  <Paragraphs>26</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Тема Office</vt:lpstr>
      <vt:lpstr>Слайд 1</vt:lpstr>
      <vt:lpstr>  Солі амонію</vt:lpstr>
      <vt:lpstr>Слайд 3</vt:lpstr>
      <vt:lpstr>Слайд 4</vt:lpstr>
      <vt:lpstr>ФІЗИЧНІ ВЛАСТИВОСТІ</vt:lpstr>
      <vt:lpstr>ХІМІЧНІ ВЛАСТИВОСТІ </vt:lpstr>
      <vt:lpstr>ХІМІЧНІ ВЛАСТИВОСТІ</vt:lpstr>
      <vt:lpstr>ОДЕРЖАННЯ СОЛЕЙ АМОНІЮ</vt:lpstr>
      <vt:lpstr>ХІМІЧНІ ВЛАСТИВОСТІ</vt:lpstr>
      <vt:lpstr>Слайд 10</vt:lpstr>
    </vt:vector>
  </TitlesOfParts>
  <Company>SPecialiST RePack</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Солі амонію</dc:title>
  <dc:creator>админ</dc:creator>
  <cp:lastModifiedBy>USER</cp:lastModifiedBy>
  <cp:revision>6</cp:revision>
  <dcterms:created xsi:type="dcterms:W3CDTF">2013-10-20T18:30:53Z</dcterms:created>
  <dcterms:modified xsi:type="dcterms:W3CDTF">2014-11-18T19:00:05Z</dcterms:modified>
</cp:coreProperties>
</file>