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642918"/>
            <a:ext cx="72152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solidFill>
                  <a:srgbClr val="7030A0"/>
                </a:solidFill>
              </a:rPr>
              <a:t>Что такое фосфор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solidFill>
                  <a:srgbClr val="7030A0"/>
                </a:solidFill>
              </a:rPr>
              <a:t>История происхождения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solidFill>
                  <a:srgbClr val="7030A0"/>
                </a:solidFill>
              </a:rPr>
              <a:t>Свойства и аллотропные изменения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/>
              <a:t>Белый фосфор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FFFF00"/>
                </a:solidFill>
              </a:rPr>
              <a:t>Желтый фосфор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C00000"/>
                </a:solidFill>
              </a:rPr>
              <a:t>Красный фосфор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>
                <a:solidFill>
                  <a:schemeClr val="bg1"/>
                </a:solidFill>
              </a:rPr>
              <a:t>Чёрный фосфор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solidFill>
                  <a:srgbClr val="7030A0"/>
                </a:solidFill>
              </a:rPr>
              <a:t>Фосфор в природе и его промышленная добыча</a:t>
            </a:r>
          </a:p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solidFill>
                  <a:srgbClr val="7030A0"/>
                </a:solidFill>
              </a:rPr>
              <a:t>Применение </a:t>
            </a:r>
          </a:p>
          <a:p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8143900" cy="689074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Химические Свойства Фосфора (Р)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642918"/>
            <a:ext cx="8286808" cy="6215082"/>
          </a:xfrm>
          <a:noFill/>
        </p:spPr>
        <p:txBody>
          <a:bodyPr>
            <a:normAutofit fontScale="85000" lnSpcReduction="20000"/>
          </a:bodyPr>
          <a:lstStyle/>
          <a:p>
            <a:pPr algn="l"/>
            <a:r>
              <a:rPr lang="ru-RU" sz="1400" b="1" i="1" dirty="0" smtClean="0"/>
              <a:t>В жидком и растворенном состоянии, а также в парах до 800 °С фосфор состоит из молекул Р4. При нагревании выше 800 °С молекулы </a:t>
            </a:r>
            <a:r>
              <a:rPr lang="ru-RU" sz="1400" b="1" i="1" dirty="0" err="1" smtClean="0"/>
              <a:t>диссоциируют</a:t>
            </a:r>
            <a:r>
              <a:rPr lang="ru-RU" sz="1400" b="1" i="1" dirty="0" smtClean="0"/>
              <a:t>: Р4 = 2Р2. При температуре выше 2000 °С молекулы распадаются на атомы</a:t>
            </a:r>
            <a:r>
              <a:rPr lang="ru-RU" sz="1400" b="1" i="1" dirty="0" smtClean="0"/>
              <a:t>.</a:t>
            </a:r>
          </a:p>
          <a:p>
            <a:pPr algn="l"/>
            <a:r>
              <a:rPr lang="ru-RU" sz="1400" b="1" i="1" dirty="0" smtClean="0"/>
              <a:t>            Взаимодействие </a:t>
            </a:r>
            <a:r>
              <a:rPr lang="ru-RU" sz="1400" b="1" i="1" dirty="0" smtClean="0"/>
              <a:t>с простыми веществами </a:t>
            </a:r>
            <a:r>
              <a:rPr lang="ru-RU" sz="1400" b="1" i="1" dirty="0" smtClean="0"/>
              <a:t>:</a:t>
            </a:r>
          </a:p>
          <a:p>
            <a:pPr algn="l"/>
            <a:r>
              <a:rPr lang="ru-RU" sz="1400" b="1" i="1" dirty="0" smtClean="0"/>
              <a:t>Фосфор легко окисляется кислородом: </a:t>
            </a:r>
            <a:br>
              <a:rPr lang="ru-RU" sz="1400" b="1" i="1" dirty="0" smtClean="0"/>
            </a:br>
            <a:r>
              <a:rPr lang="ru-RU" sz="1400" b="1" i="1" dirty="0" smtClean="0"/>
              <a:t>4P + 5O2 → 2P2O5 (с избытком кислорода), </a:t>
            </a:r>
            <a:br>
              <a:rPr lang="ru-RU" sz="1400" b="1" i="1" dirty="0" smtClean="0"/>
            </a:br>
            <a:r>
              <a:rPr lang="ru-RU" sz="1400" b="1" i="1" dirty="0" smtClean="0"/>
              <a:t>4P + 3O2 → 2P2O3 (при медленном окислении или при недостатке кислорода</a:t>
            </a:r>
            <a:r>
              <a:rPr lang="ru-RU" sz="1400" b="1" i="1" dirty="0" smtClean="0"/>
              <a:t>)</a:t>
            </a:r>
          </a:p>
          <a:p>
            <a:pPr algn="l"/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             Взаимодействует </a:t>
            </a:r>
            <a:r>
              <a:rPr lang="ru-RU" sz="1400" b="1" i="1" dirty="0" smtClean="0"/>
              <a:t>со многими простыми веществами — галогенами, серой, некоторыми металлами, проявляя окислительные и восстановительные свойства: </a:t>
            </a:r>
            <a:endParaRPr lang="ru-RU" sz="1400" b="1" i="1" dirty="0" smtClean="0"/>
          </a:p>
          <a:p>
            <a:pPr algn="l">
              <a:buFont typeface="Wingdings" pitchFamily="2" charset="2"/>
              <a:buChar char="ü"/>
            </a:pPr>
            <a:r>
              <a:rPr lang="ru-RU" sz="1400" b="1" i="1" dirty="0" smtClean="0"/>
              <a:t>с металлами — окислитель, образует фосфиды: </a:t>
            </a:r>
            <a:br>
              <a:rPr lang="ru-RU" sz="1400" b="1" i="1" dirty="0" smtClean="0"/>
            </a:br>
            <a:r>
              <a:rPr lang="ru-RU" sz="1400" b="1" i="1" dirty="0" smtClean="0"/>
              <a:t>2P + 3Ca → Ca3P2, </a:t>
            </a:r>
            <a:br>
              <a:rPr lang="ru-RU" sz="1400" b="1" i="1" dirty="0" smtClean="0"/>
            </a:br>
            <a:r>
              <a:rPr lang="ru-RU" sz="1400" b="1" i="1" dirty="0" smtClean="0"/>
              <a:t>2P + 3Mg → Mg3P2. </a:t>
            </a:r>
          </a:p>
          <a:p>
            <a:pPr algn="l">
              <a:buFont typeface="Wingdings" pitchFamily="2" charset="2"/>
              <a:buChar char="ü"/>
            </a:pPr>
            <a:r>
              <a:rPr lang="ru-RU" sz="1400" b="1" i="1" dirty="0" smtClean="0"/>
              <a:t>с неметаллами — восстановитель: </a:t>
            </a:r>
            <a:br>
              <a:rPr lang="ru-RU" sz="1400" b="1" i="1" dirty="0" smtClean="0"/>
            </a:br>
            <a:r>
              <a:rPr lang="ru-RU" sz="1400" b="1" i="1" dirty="0" smtClean="0"/>
              <a:t>2P + 3S → P2S3, </a:t>
            </a:r>
            <a:br>
              <a:rPr lang="ru-RU" sz="1400" b="1" i="1" dirty="0" smtClean="0"/>
            </a:br>
            <a:r>
              <a:rPr lang="ru-RU" sz="1400" b="1" i="1" dirty="0" smtClean="0"/>
              <a:t>2P + 3Cl2 → 2PCl3.</a:t>
            </a:r>
          </a:p>
          <a:p>
            <a:pPr algn="l">
              <a:buFont typeface="Wingdings" pitchFamily="2" charset="2"/>
              <a:buChar char="ü"/>
            </a:pPr>
            <a:r>
              <a:rPr lang="ru-RU" sz="1400" b="1" i="1" dirty="0" smtClean="0"/>
              <a:t>Не взаимодействует с водородом. </a:t>
            </a:r>
          </a:p>
          <a:p>
            <a:pPr algn="l"/>
            <a:r>
              <a:rPr lang="ru-RU" sz="1400" b="1" i="1" dirty="0" smtClean="0"/>
              <a:t>                Взаимодействие </a:t>
            </a:r>
            <a:r>
              <a:rPr lang="ru-RU" sz="1400" b="1" i="1" dirty="0" smtClean="0"/>
              <a:t>с водой </a:t>
            </a:r>
            <a:r>
              <a:rPr lang="ru-RU" sz="1400" b="1" i="1" dirty="0" smtClean="0"/>
              <a:t>:</a:t>
            </a:r>
          </a:p>
          <a:p>
            <a:pPr algn="l"/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Взаимодействует с водой, при этом </a:t>
            </a:r>
            <a:r>
              <a:rPr lang="ru-RU" sz="1400" b="1" i="1" dirty="0" err="1" smtClean="0"/>
              <a:t>диспропорционирует</a:t>
            </a:r>
            <a:r>
              <a:rPr lang="ru-RU" sz="1400" b="1" i="1" dirty="0" smtClean="0"/>
              <a:t>: </a:t>
            </a:r>
            <a:br>
              <a:rPr lang="ru-RU" sz="1400" b="1" i="1" dirty="0" smtClean="0"/>
            </a:br>
            <a:r>
              <a:rPr lang="ru-RU" sz="1400" b="1" i="1" dirty="0" smtClean="0"/>
              <a:t>4Р + 6Н2О → РН3 + 3Н3РО2 (фосфатная кислота). </a:t>
            </a:r>
            <a:endParaRPr lang="ru-RU" sz="1400" b="1" i="1" dirty="0" smtClean="0"/>
          </a:p>
          <a:p>
            <a:pPr algn="l"/>
            <a:r>
              <a:rPr lang="ru-RU" sz="1400" b="1" i="1" dirty="0" smtClean="0"/>
              <a:t>                 Взаимодействие </a:t>
            </a:r>
            <a:r>
              <a:rPr lang="ru-RU" sz="1400" b="1" i="1" dirty="0" smtClean="0"/>
              <a:t>со щелочами </a:t>
            </a:r>
            <a:r>
              <a:rPr lang="ru-RU" sz="1400" b="1" i="1" dirty="0" smtClean="0"/>
              <a:t>:</a:t>
            </a:r>
          </a:p>
          <a:p>
            <a:pPr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i="1" dirty="0" smtClean="0"/>
              <a:t>В растворах щелочей </a:t>
            </a:r>
            <a:r>
              <a:rPr lang="ru-RU" sz="1400" b="1" i="1" dirty="0" err="1" smtClean="0"/>
              <a:t>диспропорционирование</a:t>
            </a:r>
            <a:r>
              <a:rPr lang="ru-RU" sz="1400" b="1" i="1" dirty="0" smtClean="0"/>
              <a:t> происходит в большей степени: </a:t>
            </a:r>
            <a:br>
              <a:rPr lang="ru-RU" sz="1400" b="1" i="1" dirty="0" smtClean="0"/>
            </a:br>
            <a:r>
              <a:rPr lang="ru-RU" sz="1400" b="1" i="1" dirty="0" smtClean="0"/>
              <a:t>4Р + 3KOH + 3Н2О → РН3 + 3KН2РО2. </a:t>
            </a:r>
            <a:br>
              <a:rPr lang="ru-RU" sz="1400" b="1" i="1" dirty="0" smtClean="0"/>
            </a:br>
            <a:r>
              <a:rPr lang="ru-RU" sz="1400" b="1" i="1" dirty="0" smtClean="0"/>
              <a:t>                 Восстановительные </a:t>
            </a:r>
            <a:r>
              <a:rPr lang="ru-RU" sz="1400" b="1" i="1" dirty="0" smtClean="0"/>
              <a:t>свойства </a:t>
            </a:r>
            <a:r>
              <a:rPr lang="ru-RU" sz="1400" b="1" i="1" dirty="0" smtClean="0"/>
              <a:t>:</a:t>
            </a:r>
          </a:p>
          <a:p>
            <a:pPr algn="l"/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Сильные окислители превращают фосфор в фосфорную кислоту: </a:t>
            </a:r>
            <a:br>
              <a:rPr lang="ru-RU" sz="1400" b="1" i="1" dirty="0" smtClean="0"/>
            </a:br>
            <a:r>
              <a:rPr lang="ru-RU" sz="1400" b="1" i="1" dirty="0" smtClean="0"/>
              <a:t>3P + 5HNO3 + 2H2O → 3H3PO4 + 5NO; </a:t>
            </a:r>
            <a:br>
              <a:rPr lang="ru-RU" sz="1400" b="1" i="1" dirty="0" smtClean="0"/>
            </a:br>
            <a:r>
              <a:rPr lang="ru-RU" sz="1400" b="1" i="1" dirty="0" smtClean="0"/>
              <a:t>2P + 5H2SO4 → 2H3PO4 + 5SO2 + 2H2O. </a:t>
            </a:r>
            <a:endParaRPr lang="ru-RU" sz="1400" b="1" i="1" dirty="0" smtClean="0"/>
          </a:p>
          <a:p>
            <a:pPr algn="l"/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Реакция окисления также происходит при поджигании спичек, в качестве окислителя выступает бертолетова соль: </a:t>
            </a:r>
            <a:br>
              <a:rPr lang="ru-RU" sz="1400" b="1" i="1" dirty="0" smtClean="0"/>
            </a:br>
            <a:r>
              <a:rPr lang="ru-RU" sz="1400" b="1" i="1" dirty="0" smtClean="0"/>
              <a:t>6P + 5KClO3 → 5KCl + 3P2O5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14290"/>
            <a:ext cx="6211274" cy="1403478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Фосфор в природе </a:t>
            </a:r>
            <a:r>
              <a:rPr lang="ru-RU" i="1" dirty="0" smtClean="0">
                <a:solidFill>
                  <a:schemeClr val="tx1"/>
                </a:solidFill>
              </a:rPr>
              <a:t>.Его </a:t>
            </a:r>
            <a:r>
              <a:rPr lang="ru-RU" i="1" dirty="0" smtClean="0">
                <a:solidFill>
                  <a:schemeClr val="tx1"/>
                </a:solidFill>
              </a:rPr>
              <a:t>промышленная добыча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85786" y="1428736"/>
            <a:ext cx="7407275" cy="5143513"/>
          </a:xfrm>
          <a:noFill/>
        </p:spPr>
        <p:txBody>
          <a:bodyPr/>
          <a:lstStyle/>
          <a:p>
            <a:pPr algn="l"/>
            <a:r>
              <a:rPr lang="ru-RU" sz="1200" b="1" i="1" dirty="0" smtClean="0"/>
              <a:t>Содержание фосфора в земной коре оценивается в 8 10-2% по массе. Фосфор – одиннадцатый по распространенности элемент на Земле и входит в двадцатку наиболее распространенных элементов Солнечной системы. Элемент №15 обнаружен во многих типах метеоритов и на луне. Например, в железных метеоритах содержание фосфора колеблется в диапазоне 0,02-0,94% (масс.), а в различных образцах лунного грунта оно составляет 0,05-0,32% (масс.) В свободном состоянии фосфор на земле не встречается и существует в литосфере почти в высшей степени окисления, в виде </a:t>
            </a:r>
            <a:r>
              <a:rPr lang="ru-RU" sz="1200" b="1" i="1" dirty="0" err="1" smtClean="0"/>
              <a:t>ортофосфат-иона</a:t>
            </a:r>
            <a:r>
              <a:rPr lang="ru-RU" sz="1200" b="1" i="1" dirty="0" smtClean="0"/>
              <a:t> PO45-. Известно более двухсот минералов, содержащих фосфор в значительных (более 1%) количествах. </a:t>
            </a:r>
            <a:endParaRPr lang="ru-RU" sz="1200" b="1" i="1" dirty="0" smtClean="0"/>
          </a:p>
          <a:p>
            <a:pPr marL="313182" indent="-285750" algn="l">
              <a:buFont typeface="+mj-lt"/>
              <a:buAutoNum type="romanUcPeriod"/>
            </a:pPr>
            <a:r>
              <a:rPr lang="ru-RU" sz="1200" b="1" i="1" dirty="0" smtClean="0"/>
              <a:t>Апатит </a:t>
            </a:r>
            <a:r>
              <a:rPr lang="ru-RU" sz="1200" dirty="0" smtClean="0"/>
              <a:t>(с </a:t>
            </a:r>
            <a:r>
              <a:rPr lang="ru-RU" sz="1200" dirty="0" err="1" smtClean="0"/>
              <a:t>др.-греч</a:t>
            </a:r>
            <a:r>
              <a:rPr lang="ru-RU" sz="1200" dirty="0" smtClean="0"/>
              <a:t>. </a:t>
            </a:r>
            <a:r>
              <a:rPr lang="ru-RU" sz="1200" dirty="0" err="1" smtClean="0"/>
              <a:t>ἀπατάω </a:t>
            </a:r>
            <a:r>
              <a:rPr lang="ru-RU" sz="1200" dirty="0" smtClean="0"/>
              <a:t>«обманываю») – минерал из группы фосфатов: фосфат кальция. </a:t>
            </a:r>
            <a:endParaRPr lang="ru-RU" sz="1200" dirty="0" smtClean="0"/>
          </a:p>
          <a:p>
            <a:pPr marL="313182" indent="-285750" algn="l">
              <a:buFont typeface="Arial" pitchFamily="34" charset="0"/>
              <a:buChar char="•"/>
            </a:pPr>
            <a:r>
              <a:rPr lang="ru-RU" sz="1200" dirty="0" smtClean="0"/>
              <a:t>Химическая </a:t>
            </a:r>
            <a:r>
              <a:rPr lang="ru-RU" sz="1200" dirty="0" smtClean="0"/>
              <a:t>формула: Ca</a:t>
            </a:r>
            <a:r>
              <a:rPr lang="ru-RU" sz="1200" baseline="-25000" dirty="0" smtClean="0"/>
              <a:t>5</a:t>
            </a:r>
            <a:r>
              <a:rPr lang="ru-RU" sz="1200" dirty="0" smtClean="0"/>
              <a:t>[PO</a:t>
            </a:r>
            <a:r>
              <a:rPr lang="ru-RU" sz="1200" baseline="-25000" dirty="0" smtClean="0"/>
              <a:t>4</a:t>
            </a:r>
            <a:r>
              <a:rPr lang="ru-RU" sz="1200" dirty="0" smtClean="0"/>
              <a:t>]</a:t>
            </a:r>
            <a:r>
              <a:rPr lang="ru-RU" sz="1200" baseline="-25000" dirty="0" smtClean="0"/>
              <a:t>3</a:t>
            </a:r>
            <a:r>
              <a:rPr lang="ru-RU" sz="1200" dirty="0" smtClean="0"/>
              <a:t>(OH, F, </a:t>
            </a:r>
            <a:r>
              <a:rPr lang="ru-RU" sz="1200" dirty="0" err="1" smtClean="0"/>
              <a:t>Cl</a:t>
            </a:r>
            <a:r>
              <a:rPr lang="ru-RU" sz="1200" dirty="0" smtClean="0"/>
              <a:t>).</a:t>
            </a:r>
          </a:p>
          <a:p>
            <a:pPr marL="313182" indent="-285750" algn="l">
              <a:buFont typeface="Arial" pitchFamily="34" charset="0"/>
              <a:buChar char="•"/>
            </a:pPr>
            <a:r>
              <a:rPr lang="ru-RU" sz="1200" dirty="0" smtClean="0"/>
              <a:t>Блеск стеклянный, иногда жирноватый</a:t>
            </a:r>
            <a:r>
              <a:rPr lang="ru-RU" sz="1200" dirty="0" smtClean="0"/>
              <a:t>.</a:t>
            </a:r>
          </a:p>
          <a:p>
            <a:pPr marL="313182" indent="-285750" algn="l">
              <a:buFont typeface="Arial" pitchFamily="34" charset="0"/>
              <a:buChar char="•"/>
            </a:pPr>
            <a:r>
              <a:rPr lang="ru-RU" sz="1200" dirty="0" smtClean="0"/>
              <a:t>Очень хрупкий</a:t>
            </a:r>
            <a:r>
              <a:rPr lang="ru-RU" sz="1200" dirty="0" smtClean="0"/>
              <a:t>.</a:t>
            </a:r>
          </a:p>
          <a:p>
            <a:pPr marL="313182" indent="-285750" algn="l">
              <a:buFont typeface="Arial" pitchFamily="34" charset="0"/>
              <a:buChar char="•"/>
            </a:pPr>
            <a:r>
              <a:rPr lang="ru-RU" sz="1200" dirty="0" smtClean="0"/>
              <a:t>Удельный </a:t>
            </a:r>
            <a:r>
              <a:rPr lang="ru-RU" sz="1200" dirty="0" smtClean="0"/>
              <a:t>вес 3,2-3,4 </a:t>
            </a:r>
            <a:r>
              <a:rPr lang="ru-RU" sz="1200" dirty="0" smtClean="0"/>
              <a:t>г/см</a:t>
            </a:r>
            <a:r>
              <a:rPr lang="ru-RU" sz="1200" baseline="30000" dirty="0" smtClean="0"/>
              <a:t>3</a:t>
            </a:r>
          </a:p>
          <a:p>
            <a:pPr marL="313182" indent="-285750" algn="l">
              <a:buFont typeface="Arial" pitchFamily="34" charset="0"/>
              <a:buChar char="•"/>
            </a:pPr>
            <a:r>
              <a:rPr lang="ru-RU" sz="1200" dirty="0" smtClean="0"/>
              <a:t>Цвет зеленый, голубовато-зеленый, синевато-зеленый, также бурый, </a:t>
            </a:r>
            <a:r>
              <a:rPr lang="ru-RU" sz="1200" dirty="0" err="1" smtClean="0"/>
              <a:t>голубой</a:t>
            </a:r>
            <a:r>
              <a:rPr lang="ru-RU" sz="1200" dirty="0" smtClean="0"/>
              <a:t>, фиолетовый, редко бесцветный, белый, иногда зеленый с серыми пятнами </a:t>
            </a:r>
            <a:r>
              <a:rPr lang="ru-RU" sz="1200" dirty="0" smtClean="0"/>
              <a:t>.</a:t>
            </a:r>
          </a:p>
          <a:p>
            <a:pPr marL="313182" indent="-285750" algn="l">
              <a:buFont typeface="+mj-lt"/>
              <a:buAutoNum type="romanUcPeriod"/>
            </a:pPr>
            <a:r>
              <a:rPr lang="ru-RU" sz="1200" dirty="0" smtClean="0"/>
              <a:t>Растворяется </a:t>
            </a:r>
            <a:r>
              <a:rPr lang="ru-RU" sz="1200" dirty="0" smtClean="0"/>
              <a:t>в соляной и азотной кислотах. Солянокислый раствор при прибавлении аммиака дает белый студневидный осадок</a:t>
            </a:r>
            <a:r>
              <a:rPr lang="ru-RU" sz="1200" dirty="0" smtClean="0"/>
              <a:t>.</a:t>
            </a:r>
          </a:p>
          <a:p>
            <a:pPr marL="313182" indent="-285750" algn="l">
              <a:buFont typeface="+mj-lt"/>
              <a:buAutoNum type="romanUcPeriod"/>
            </a:pPr>
            <a:r>
              <a:rPr lang="ru-RU" sz="1400" b="1" i="1" dirty="0" smtClean="0"/>
              <a:t>Гуано</a:t>
            </a:r>
          </a:p>
          <a:p>
            <a:pPr marL="313182" indent="-285750" algn="l"/>
            <a:endParaRPr lang="ru-RU" sz="1400" b="1" i="1" dirty="0" smtClean="0"/>
          </a:p>
          <a:p>
            <a:pPr marL="313182" indent="-285750" algn="l">
              <a:buFont typeface="Arial" pitchFamily="34" charset="0"/>
              <a:buChar char="•"/>
            </a:pPr>
            <a:r>
              <a:rPr lang="ru-RU" sz="1200" dirty="0" smtClean="0"/>
              <a:t>Сильно разложившееся гуано состоит преимущественно из </a:t>
            </a:r>
            <a:r>
              <a:rPr lang="ru-RU" sz="1200" dirty="0" err="1" smtClean="0"/>
              <a:t>мометита</a:t>
            </a:r>
            <a:r>
              <a:rPr lang="ru-RU" sz="1200" dirty="0" smtClean="0"/>
              <a:t> CaHPO4 и </a:t>
            </a:r>
            <a:r>
              <a:rPr lang="ru-RU" sz="1200" dirty="0" err="1" smtClean="0"/>
              <a:t>витлокита</a:t>
            </a:r>
            <a:r>
              <a:rPr lang="ru-RU" sz="1200" dirty="0" smtClean="0"/>
              <a:t> </a:t>
            </a:r>
            <a:r>
              <a:rPr lang="ru-RU" sz="1200" dirty="0" err="1" smtClean="0"/>
              <a:t>b</a:t>
            </a:r>
            <a:r>
              <a:rPr lang="ru-RU" sz="1200" dirty="0" smtClean="0"/>
              <a:t> - Ca3(PO4)2</a:t>
            </a:r>
          </a:p>
          <a:p>
            <a:pPr marL="313182" indent="-285750" algn="just">
              <a:buFont typeface="Arial" pitchFamily="34" charset="0"/>
              <a:buChar char="•"/>
            </a:pPr>
            <a:endParaRPr lang="ru-RU" sz="1200" b="1" i="1" dirty="0" smtClean="0"/>
          </a:p>
          <a:p>
            <a:pPr algn="just"/>
            <a:endParaRPr lang="ru-RU" sz="1200" i="1" dirty="0" smtClean="0"/>
          </a:p>
          <a:p>
            <a:pPr algn="just"/>
            <a:endParaRPr lang="ru-RU" sz="1200" i="1" dirty="0" smtClean="0"/>
          </a:p>
          <a:p>
            <a:pPr algn="just"/>
            <a:endParaRPr lang="ru-RU" sz="12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28596" y="928670"/>
            <a:ext cx="8305800" cy="3071834"/>
          </a:xfrm>
        </p:spPr>
        <p:txBody>
          <a:bodyPr/>
          <a:lstStyle/>
          <a:p>
            <a:pPr algn="l"/>
            <a:r>
              <a:rPr lang="ru-RU" sz="1100" dirty="0" smtClean="0"/>
              <a:t>Обычно промышленным считается такое месторождение, которое дает не менее 6000 тонн фосфатной породы с 1 га. В открытых карьерах фосфат добывается скребковыми экскаваторами. Сначала удаляются наносы песков и пустая порода, а затем извлекают фосфатную руду. От карьеров до обогатительных фабрик руда может подаваться (на расстояния в несколько км) по стальным трубам в виде водной пульпы.  морской воде весьма неорганический фосфор находится только в виде </a:t>
            </a:r>
            <a:r>
              <a:rPr lang="ru-RU" sz="1100" dirty="0" err="1" smtClean="0"/>
              <a:t>ортофосфат-аниона</a:t>
            </a:r>
            <a:r>
              <a:rPr lang="ru-RU" sz="1100" dirty="0" smtClean="0"/>
              <a:t>. Средняя концентрация фосфора в морской воде очень мала и составляет 0,07 мг3/литр. Высоко содержание фосфора в районе </a:t>
            </a:r>
            <a:r>
              <a:rPr lang="ru-RU" sz="1100" dirty="0" err="1" smtClean="0"/>
              <a:t>Андаманских</a:t>
            </a:r>
            <a:r>
              <a:rPr lang="ru-RU" sz="1100" dirty="0" smtClean="0"/>
              <a:t> островов (около 12 </a:t>
            </a:r>
            <a:r>
              <a:rPr lang="ru-RU" sz="1100" dirty="0" err="1" smtClean="0"/>
              <a:t>мкмоль</a:t>
            </a:r>
            <a:r>
              <a:rPr lang="ru-RU" sz="1100" dirty="0" smtClean="0"/>
              <a:t>/л). Общее океаническое количество фосфора оценивается в 9,8·1010 тонн</a:t>
            </a:r>
            <a:endParaRPr lang="ru-RU" sz="11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71736" y="0"/>
            <a:ext cx="4000528" cy="1000108"/>
          </a:xfrm>
        </p:spPr>
        <p:txBody>
          <a:bodyPr/>
          <a:lstStyle/>
          <a:p>
            <a:r>
              <a:rPr lang="ru-RU" sz="3200" i="1" dirty="0" smtClean="0"/>
              <a:t>Использование в  промышленности</a:t>
            </a:r>
            <a:endParaRPr lang="ru-RU" sz="3200" i="1" dirty="0"/>
          </a:p>
        </p:txBody>
      </p:sp>
      <p:pic>
        <p:nvPicPr>
          <p:cNvPr id="4" name="Рисунок 3" descr="primeneni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500306"/>
            <a:ext cx="5746354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305800" cy="6143668"/>
          </a:xfrm>
        </p:spPr>
        <p:txBody>
          <a:bodyPr/>
          <a:lstStyle/>
          <a:p>
            <a:pPr algn="just"/>
            <a:r>
              <a:rPr lang="ru-RU" sz="1100" dirty="0" smtClean="0"/>
              <a:t>   </a:t>
            </a:r>
            <a:r>
              <a:rPr lang="ru-RU" sz="1100" dirty="0" smtClean="0">
                <a:solidFill>
                  <a:schemeClr val="bg1"/>
                </a:solidFill>
              </a:rPr>
              <a:t>Вследствие ядовитых свойств белого фосфора применение его ограничено; его используют, например, как отраву для грызунов и в фармацевтических препаратах.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   Красный фосфор применяют в больших количествах при производстве спичек; светло-красный фосфор «</a:t>
            </a:r>
            <a:r>
              <a:rPr lang="ru-RU" sz="1100" dirty="0" err="1" smtClean="0">
                <a:solidFill>
                  <a:schemeClr val="bg1"/>
                </a:solidFill>
              </a:rPr>
              <a:t>Шенка</a:t>
            </a:r>
            <a:r>
              <a:rPr lang="ru-RU" sz="1100" dirty="0" smtClean="0">
                <a:solidFill>
                  <a:schemeClr val="bg1"/>
                </a:solidFill>
              </a:rPr>
              <a:t>» находит такое же применение. Далее, красный фосфор служит исходным продуктом для получения других соединений фосфора, например хлоридов, а также </a:t>
            </a:r>
            <a:r>
              <a:rPr lang="ru-RU" sz="1100" dirty="0" err="1" smtClean="0">
                <a:solidFill>
                  <a:schemeClr val="bg1"/>
                </a:solidFill>
              </a:rPr>
              <a:t>вкачестве</a:t>
            </a:r>
            <a:r>
              <a:rPr lang="ru-RU" sz="1100" dirty="0" smtClean="0">
                <a:solidFill>
                  <a:schemeClr val="bg1"/>
                </a:solidFill>
              </a:rPr>
              <a:t> </a:t>
            </a:r>
            <a:r>
              <a:rPr lang="ru-RU" sz="1100" dirty="0" err="1" smtClean="0">
                <a:solidFill>
                  <a:schemeClr val="bg1"/>
                </a:solidFill>
              </a:rPr>
              <a:t>галогенирующего</a:t>
            </a:r>
            <a:r>
              <a:rPr lang="ru-RU" sz="1100" dirty="0" smtClean="0">
                <a:solidFill>
                  <a:schemeClr val="bg1"/>
                </a:solidFill>
              </a:rPr>
              <a:t> агента, например, при получении </a:t>
            </a:r>
            <a:r>
              <a:rPr lang="ru-RU" sz="1100" dirty="0" err="1" smtClean="0">
                <a:solidFill>
                  <a:schemeClr val="bg1"/>
                </a:solidFill>
              </a:rPr>
              <a:t>бромистоводородной</a:t>
            </a:r>
            <a:r>
              <a:rPr lang="ru-RU" sz="1100" dirty="0" smtClean="0">
                <a:solidFill>
                  <a:schemeClr val="bg1"/>
                </a:solidFill>
              </a:rPr>
              <a:t> кислоты.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   Из соединений фосфора наиболее важны фосфаты, прежде всего, в качестве удобрений. Если для обработки фосфата кальция вместо серной кислоты используют фосфорную, то в продукте реакции гипс не содержится и получается двойной суперфосфат. 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   Другое важное фосфорное удобрение — </a:t>
            </a:r>
            <a:r>
              <a:rPr lang="ru-RU" sz="1100" dirty="0" err="1" smtClean="0">
                <a:solidFill>
                  <a:schemeClr val="bg1"/>
                </a:solidFill>
              </a:rPr>
              <a:t>томасовая</a:t>
            </a:r>
            <a:r>
              <a:rPr lang="ru-RU" sz="1100" dirty="0" smtClean="0">
                <a:solidFill>
                  <a:schemeClr val="bg1"/>
                </a:solidFill>
              </a:rPr>
              <a:t> мука. Получается при тонком помоле томас-шлака − побочного продукта при производстве стали. </a:t>
            </a:r>
            <a:r>
              <a:rPr lang="ru-RU" sz="1100" dirty="0" err="1" smtClean="0">
                <a:solidFill>
                  <a:schemeClr val="bg1"/>
                </a:solidFill>
              </a:rPr>
              <a:t>Томасовая</a:t>
            </a:r>
            <a:r>
              <a:rPr lang="ru-RU" sz="1100" dirty="0" smtClean="0">
                <a:solidFill>
                  <a:schemeClr val="bg1"/>
                </a:solidFill>
              </a:rPr>
              <a:t> мука содержит фосфорную кислоту, хотя и не в растворимой форме, однако в такой, которая усваивается растениями, главным образом в виде двойной соли Са3(РО4)2 и Са2SiO4.</a:t>
            </a:r>
          </a:p>
          <a:p>
            <a:pPr algn="just"/>
            <a:endParaRPr lang="ru-RU" sz="1100" dirty="0" smtClean="0">
              <a:solidFill>
                <a:schemeClr val="bg1"/>
              </a:solidFill>
            </a:endParaRPr>
          </a:p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  Из удобрений, наряду с фосфорной кислотой, содержащих также и азотистые соединения кроме гуано, следует упомянуть костяную муку, а также рыбную и мясную муку. Последние получают из отбросов при производстве рыбных консервов и т.д. </a:t>
            </a:r>
          </a:p>
          <a:p>
            <a:pPr algn="just"/>
            <a:endParaRPr lang="ru-RU" sz="11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285984" y="0"/>
            <a:ext cx="4714908" cy="642942"/>
          </a:xfrm>
        </p:spPr>
        <p:txBody>
          <a:bodyPr/>
          <a:lstStyle/>
          <a:p>
            <a:r>
              <a:rPr lang="ru-RU" i="1" dirty="0" smtClean="0"/>
              <a:t>Применение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928670"/>
            <a:ext cx="5715040" cy="1600210"/>
          </a:xfrm>
        </p:spPr>
        <p:txBody>
          <a:bodyPr>
            <a:normAutofit/>
          </a:bodyPr>
          <a:lstStyle/>
          <a:p>
            <a:pPr algn="ctr"/>
            <a:r>
              <a:rPr lang="ru-RU" sz="8800" b="1" i="1" dirty="0" err="1" smtClean="0"/>
              <a:t>Проэкт</a:t>
            </a:r>
            <a:endParaRPr lang="ru-RU" sz="8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643182"/>
            <a:ext cx="6129358" cy="68580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6500" b="1" i="1" dirty="0" smtClean="0">
                <a:solidFill>
                  <a:srgbClr val="FFC000"/>
                </a:solidFill>
              </a:rPr>
              <a:t>Фосфор</a:t>
            </a:r>
          </a:p>
          <a:p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3643314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Выполнили ученики 10 класса</a:t>
            </a:r>
            <a:br>
              <a:rPr lang="ru-RU" sz="2800" dirty="0" smtClean="0"/>
            </a:br>
            <a:r>
              <a:rPr lang="ru-RU" sz="2800" dirty="0" smtClean="0"/>
              <a:t>Бурдюк ,Власенко ,Черненко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305800" cy="1143000"/>
          </a:xfrm>
        </p:spPr>
        <p:txBody>
          <a:bodyPr/>
          <a:lstStyle/>
          <a:p>
            <a:r>
              <a:rPr lang="ru-RU" sz="1800" i="1" dirty="0" smtClean="0"/>
              <a:t>Фосфор (P) – довольно распространённый химический элемент на нашей планете, но несмотря на это в природе в свободном виде практически не встречается. Всё дело в том, что фосфор обладает высокой химической активностью и вступает в реакции практически со всеми химическими элементами, образуя сто девяносто минералов, самым важным из которых является апатит. Своё название он получил от двух греческих слов – «свет» и «несу», то есть «светоносный». А вот латинское название этого элемента звучит как Phosphorus. Однако есть и ещё одна теория, по которой этот химический элемент получил своё название в честь Фосфора – стража Утренней звезды</a:t>
            </a:r>
            <a:endParaRPr lang="ru-RU" sz="1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286808" cy="785818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Что такое «Фосфор»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ontent.foto.mail.ru/mail/bmv075/_answers/i-18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785818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3000372"/>
            <a:ext cx="8305800" cy="1143000"/>
          </a:xfrm>
        </p:spPr>
        <p:txBody>
          <a:bodyPr/>
          <a:lstStyle/>
          <a:p>
            <a:r>
              <a:rPr lang="ru-RU" sz="1600" i="1" dirty="0" smtClean="0"/>
              <a:t>Фосфор открыт гамбургским алхимиком Хеннигом Брандом в 1669 году. Подобно другим алхимикам, Бранд пытался отыскать философский камень, а получил светящееся вещество. Бранд сфокусировался на опытах с человеческой мочой, так как полагал, что она, обладая золотистым цветом, может содержать золото или нечто нужное для добычи. Первоначально его способ заключался в том, что сначала моча отстаивалась в течение нескольких дней, пока не исчезнет неприятный запах, а затем кипятилась до клейкого состояния. Нагревая эту пасту до высоких температур и доводя до появления пузырьков, он надеялся, что, сконденсировавшись, они будут содержать золото. После нескольких часов интенсивных кипячений получались крупицы белого воскоподобного вещества, которое очень ярко горело и к тому же мерцало в темноте. Бранд назвал это вещество phosphorus mirabilis (лат. «чудотворный носитель света»). Открытие фосфора Брандом стало первым открытием нового элемента со времён античности. </a:t>
            </a:r>
            <a:br>
              <a:rPr lang="ru-RU" sz="1600" i="1" dirty="0" smtClean="0"/>
            </a:br>
            <a:endParaRPr lang="ru-RU" sz="16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305800" cy="843188"/>
          </a:xfrm>
        </p:spPr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История происхождения</a:t>
            </a:r>
            <a:endParaRPr lang="ru-RU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305800" cy="1143000"/>
          </a:xfrm>
        </p:spPr>
        <p:txBody>
          <a:bodyPr/>
          <a:lstStyle/>
          <a:p>
            <a:r>
              <a:rPr lang="ru-RU" sz="1600" i="1" dirty="0" smtClean="0">
                <a:solidFill>
                  <a:schemeClr val="tx1"/>
                </a:solidFill>
              </a:rPr>
              <a:t>Свойство простого вещества и промышленное получение фосфора. Вопрос 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аллотропии фосфора сложен и до конца не решен. Обычно выделяют три 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модификации простого вещества – белую, красную и черную. Иногда их ещё 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называют главными аллотропными модификациями, Существует 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аморфный фосфор различных цветов и оттенков – от ярко-красного до 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фиолетового и коричневого.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358246" cy="928694"/>
          </a:xfrm>
        </p:spPr>
        <p:txBody>
          <a:bodyPr/>
          <a:lstStyle/>
          <a:p>
            <a:r>
              <a:rPr lang="ru-RU" sz="6000" dirty="0" smtClean="0"/>
              <a:t>Свойства</a:t>
            </a:r>
            <a:endParaRPr lang="ru-RU" sz="6000" dirty="0"/>
          </a:p>
        </p:txBody>
      </p:sp>
      <p:pic>
        <p:nvPicPr>
          <p:cNvPr id="1026" name="Picture 2" descr="http://epruveticaki.files.wordpress.com/2009/11/crvenifosfor.jpg?w=424&amp;h=3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714752"/>
            <a:ext cx="3500462" cy="2571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_p_bel_fosf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143116"/>
            <a:ext cx="3714776" cy="4006309"/>
          </a:xfrm>
          <a:prstGeom prst="rect">
            <a:avLst/>
          </a:prstGeo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572560" cy="5429264"/>
          </a:xfrm>
        </p:spPr>
        <p:txBody>
          <a:bodyPr/>
          <a:lstStyle/>
          <a:p>
            <a:pPr algn="just"/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Белый фосфор (P4), наиболее активная, летучая, форма    простого вещества. В чистом виде это бесцветное стекловидное вещество, сильно преломляющее свет.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Обладает специфическим чесночным запахом.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Жирный на ощупь.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Мягкий ,легко режется ножом.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Температура плавления чистого вещества 44,1°С.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Температура кипения 280°С 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Плотность 1823 кг/м3 (293К). 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Промышленный продукт может быть от соломенно- желтого  до коричнево-красного или коричневого.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Практически нерастворим в воде(но растворим при комнатной температуре в неполярных органических </a:t>
            </a:r>
            <a:r>
              <a:rPr lang="ru-RU" sz="105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растворителях:бензоле</a:t>
            </a: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3,7 г на 100 г C6H6), тетрахлорметане (1,27 г на 100 г CCl4), </a:t>
            </a:r>
            <a:r>
              <a:rPr lang="ru-RU" sz="105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диэтиловом</a:t>
            </a: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эфире (1,39 г на 100 г Et2O).Хорошими растворителями для него считаются жидкие аммиак и диоксид серы, а наилучшими – сероуглерод.)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Фосфор загорается в атмосфере хлора с образованием смеси хлоридов:</a:t>
            </a:r>
          </a:p>
          <a:p>
            <a:pPr algn="just">
              <a:buFont typeface="Arial" pitchFamily="34" charset="0"/>
              <a:buChar char="•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P4 +10Cl2 =4PCl3</a:t>
            </a:r>
            <a:endParaRPr lang="ru-RU" sz="1050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P4 +10Cl2 =4PCl5</a:t>
            </a:r>
            <a:endParaRPr lang="ru-RU" sz="1050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Белый фосфор довольно сильный восстановитель – вытесняет медь, свинец, ртуть и серебро из растворов солей(</a:t>
            </a:r>
            <a:r>
              <a:rPr lang="en-US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P4 +10CuSO4 +16H2O=4H3PO4 +10Cu+10H2SO4</a:t>
            </a: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)Именно поэтому при отравлении белым фосфором рекомендуется выпить сильно разбавленный раствор медного купороса.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 слабом нагревании фосфор окисляется серой,  а взаимодействие его с твердыми KClO3 , KMnO4 , KlO3 может приобретать взрывной характер.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 темноте можно наблюдать холодное зеленоватое свечение белого фосфора, </a:t>
            </a:r>
          </a:p>
          <a:p>
            <a:pPr algn="just"/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обусловленное протекающей разветвленной цепной реакцией окисления паров </a:t>
            </a:r>
          </a:p>
          <a:p>
            <a:pPr algn="just"/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фосфора. </a:t>
            </a:r>
          </a:p>
          <a:p>
            <a:pPr algn="just">
              <a:buFont typeface="Wingdings" pitchFamily="2" charset="2"/>
              <a:buChar char="v"/>
            </a:pPr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Белый фосфор чрезвычайно ядовит, доза в 0,05-0,1 г смертельна для </a:t>
            </a:r>
          </a:p>
          <a:p>
            <a:pPr algn="just"/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человека. Он способен аккумулироваться в организме и вызывать некроз </a:t>
            </a:r>
          </a:p>
          <a:p>
            <a:pPr algn="just"/>
            <a:r>
              <a:rPr lang="ru-RU" sz="105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костных тканей (особенно челюстей).</a:t>
            </a:r>
          </a:p>
          <a:p>
            <a:pPr algn="just"/>
            <a:endParaRPr lang="ru-RU" sz="1100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sz="1200" i="1" dirty="0" smtClean="0"/>
          </a:p>
          <a:p>
            <a:pPr algn="just">
              <a:buFont typeface="Wingdings" pitchFamily="2" charset="2"/>
              <a:buChar char="v"/>
            </a:pPr>
            <a:endParaRPr lang="ru-RU" sz="1200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ru-RU" sz="1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ru-RU" sz="1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ru-RU" sz="1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ru-RU" sz="1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ru-RU" sz="16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1538" y="285728"/>
            <a:ext cx="6686568" cy="771750"/>
          </a:xfrm>
        </p:spPr>
        <p:txBody>
          <a:bodyPr/>
          <a:lstStyle/>
          <a:p>
            <a:r>
              <a:rPr lang="ru-RU" sz="4000" i="1" dirty="0" smtClean="0"/>
              <a:t>Белый фосфор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ariupol-prodam_krasnyy_fosfor_99__9_i_zhelezo_hlornoe_486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000108"/>
            <a:ext cx="5715000" cy="4838700"/>
          </a:xfrm>
          <a:prstGeom prst="rect">
            <a:avLst/>
          </a:prstGeo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305800" cy="5500726"/>
          </a:xfrm>
        </p:spPr>
        <p:txBody>
          <a:bodyPr/>
          <a:lstStyle/>
          <a:p>
            <a:pPr algn="just"/>
            <a:r>
              <a:rPr lang="ru-RU" sz="1400" i="1" dirty="0" smtClean="0">
                <a:solidFill>
                  <a:srgbClr val="FFFF00"/>
                </a:solidFill>
              </a:rPr>
              <a:t>Черный фосфор –Впервые получен в 1914 в виде кристаллической модификации высокой плотности (2690 кг/м3) американским физиком Перси Уильямом </a:t>
            </a:r>
            <a:r>
              <a:rPr lang="ru-RU" sz="1400" i="1" dirty="0" err="1" smtClean="0">
                <a:solidFill>
                  <a:srgbClr val="FFFF00"/>
                </a:solidFill>
              </a:rPr>
              <a:t>Бриджменом</a:t>
            </a:r>
            <a:r>
              <a:rPr lang="ru-RU" sz="1400" i="1" dirty="0" smtClean="0">
                <a:solidFill>
                  <a:srgbClr val="FFFF00"/>
                </a:solidFill>
              </a:rPr>
              <a:t> из белого фосфора при давлении 2·109 Па (20 тысяч атмосфер) и температура 200°С. Это черное полимерное вещество, нерастворимое ни в одном из растворителе. В отличие от белого фосфора черный фосфор практически невозможно поджечь. По некоторым своим характеристикам он напоминает графит, например, является проводником. Есть данные о существовании трех кристаллических модификаций черного фосфора. Кроме того описан аморфный черный фосфор. При температуре 220-230°С и давлении 13 000 атмосфер белый фосфор практически мгновенно превращается в черную кристаллическую форму. В более мягких условиях образуется аморфное вещество.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85918" y="214290"/>
            <a:ext cx="5357850" cy="571504"/>
          </a:xfrm>
        </p:spPr>
        <p:txBody>
          <a:bodyPr/>
          <a:lstStyle/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Чёрный фосфор</a:t>
            </a:r>
            <a:endParaRPr lang="ru-RU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00042"/>
            <a:ext cx="8286808" cy="5786478"/>
          </a:xfrm>
          <a:prstGeom prst="rect">
            <a:avLst/>
          </a:prstGeo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8305800" cy="5786478"/>
          </a:xfrm>
        </p:spPr>
        <p:txBody>
          <a:bodyPr/>
          <a:lstStyle/>
          <a:p>
            <a:r>
              <a:rPr lang="ru-RU" sz="2800" i="1" dirty="0" smtClean="0">
                <a:solidFill>
                  <a:schemeClr val="bg1"/>
                </a:solidFill>
              </a:rPr>
              <a:t>Жёлтый фосфор – это тот же самый белый фосфор, но только не подвергшийся очистке. Сильно ядовит, огнеопасен, может воспламениться при контакте с воздухом, в воде не растворим. Именно поэтому в целях безопасности транспортируется в контейнерах под слоем воды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85918" y="142852"/>
            <a:ext cx="5143536" cy="700312"/>
          </a:xfrm>
        </p:spPr>
        <p:txBody>
          <a:bodyPr/>
          <a:lstStyle/>
          <a:p>
            <a:r>
              <a:rPr lang="ru-RU" sz="4000" i="1" dirty="0" smtClean="0">
                <a:solidFill>
                  <a:srgbClr val="FFFF00"/>
                </a:solidFill>
              </a:rPr>
              <a:t>Жёлтый фосфор</a:t>
            </a:r>
            <a:endParaRPr lang="ru-RU" sz="40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5556-ajcajh3-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4071942"/>
            <a:ext cx="3714776" cy="2561914"/>
          </a:xfrm>
          <a:prstGeom prst="rect">
            <a:avLst/>
          </a:prstGeo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28596" y="1000108"/>
            <a:ext cx="8305800" cy="1143000"/>
          </a:xfrm>
        </p:spPr>
        <p:txBody>
          <a:bodyPr/>
          <a:lstStyle/>
          <a:p>
            <a:pPr algn="just"/>
            <a:r>
              <a:rPr lang="ru-RU" sz="1100" i="1" dirty="0" smtClean="0">
                <a:solidFill>
                  <a:schemeClr val="bg1"/>
                </a:solidFill>
              </a:rPr>
              <a:t>Аморфный красный фосфор был открыт в 1847 в Швеции профессором химии Антоном </a:t>
            </a:r>
            <a:r>
              <a:rPr lang="ru-RU" sz="1100" i="1" dirty="0" err="1" smtClean="0">
                <a:solidFill>
                  <a:schemeClr val="bg1"/>
                </a:solidFill>
              </a:rPr>
              <a:t>Риттером</a:t>
            </a:r>
            <a:r>
              <a:rPr lang="ru-RU" sz="1100" i="1" dirty="0" smtClean="0">
                <a:solidFill>
                  <a:schemeClr val="bg1"/>
                </a:solidFill>
              </a:rPr>
              <a:t> фон </a:t>
            </a:r>
            <a:r>
              <a:rPr lang="ru-RU" sz="1100" i="1" dirty="0" err="1" smtClean="0">
                <a:solidFill>
                  <a:schemeClr val="bg1"/>
                </a:solidFill>
              </a:rPr>
              <a:t>Кристелли</a:t>
            </a:r>
            <a:r>
              <a:rPr lang="ru-RU" sz="1100" i="1" dirty="0" smtClean="0">
                <a:solidFill>
                  <a:schemeClr val="bg1"/>
                </a:solidFill>
              </a:rPr>
              <a:t> </a:t>
            </a:r>
            <a:r>
              <a:rPr lang="ru-RU" sz="1100" i="1" dirty="0" err="1" smtClean="0">
                <a:solidFill>
                  <a:schemeClr val="bg1"/>
                </a:solidFill>
              </a:rPr>
              <a:t>Шреттером</a:t>
            </a:r>
            <a:r>
              <a:rPr lang="ru-RU" sz="1100" i="1" dirty="0" smtClean="0">
                <a:solidFill>
                  <a:schemeClr val="bg1"/>
                </a:solidFill>
              </a:rPr>
              <a:t> – он нагревал белый фосфор в запаянной ампуле в атмосфере оксида углерода(II) при 500°С. Обычный продажный препарат </a:t>
            </a:r>
            <a:r>
              <a:rPr lang="ru-RU" sz="1100" i="1" dirty="0" err="1" smtClean="0">
                <a:solidFill>
                  <a:schemeClr val="bg1"/>
                </a:solidFill>
              </a:rPr>
              <a:t>грубодисперсен</a:t>
            </a:r>
            <a:r>
              <a:rPr lang="ru-RU" sz="1100" i="1" dirty="0" smtClean="0">
                <a:solidFill>
                  <a:schemeClr val="bg1"/>
                </a:solidFill>
              </a:rPr>
              <a:t> и окрашен в пурпурный цвет. Значения плотности красного фосфора, а в зависимости от способа получения, лежат в интервале 2000-240 кг/м3. По своей реакционной способности аморфный фосфор значительно уступает белому: воспламеняется при более высоких температурах, не светится в темноте, не взаимодействует с растворами </a:t>
            </a:r>
            <a:r>
              <a:rPr lang="ru-RU" sz="1100" i="1" dirty="0" err="1" smtClean="0">
                <a:solidFill>
                  <a:schemeClr val="bg1"/>
                </a:solidFill>
              </a:rPr>
              <a:t>Щелочей.Красный</a:t>
            </a:r>
            <a:r>
              <a:rPr lang="ru-RU" sz="1100" i="1" dirty="0" smtClean="0">
                <a:solidFill>
                  <a:schemeClr val="bg1"/>
                </a:solidFill>
              </a:rPr>
              <a:t> фосфор </a:t>
            </a:r>
            <a:r>
              <a:rPr lang="ru-RU" sz="1100" i="1" dirty="0" err="1" smtClean="0">
                <a:solidFill>
                  <a:schemeClr val="bg1"/>
                </a:solidFill>
              </a:rPr>
              <a:t>нелетуч</a:t>
            </a:r>
            <a:r>
              <a:rPr lang="ru-RU" sz="1100" i="1" dirty="0" smtClean="0">
                <a:solidFill>
                  <a:schemeClr val="bg1"/>
                </a:solidFill>
              </a:rPr>
              <a:t>, не растворяется ни в одном растворителе, а только в расплавах свинца и висмута. В отличии от белого он </a:t>
            </a:r>
            <a:r>
              <a:rPr lang="ru-RU" sz="1100" i="1" dirty="0" err="1" smtClean="0">
                <a:solidFill>
                  <a:schemeClr val="bg1"/>
                </a:solidFill>
              </a:rPr>
              <a:t>неядовит</a:t>
            </a:r>
            <a:r>
              <a:rPr lang="ru-RU" sz="1100" i="1" dirty="0" smtClean="0">
                <a:solidFill>
                  <a:schemeClr val="bg1"/>
                </a:solidFill>
              </a:rPr>
              <a:t>, во влажном воздухе постепенно окисляется с образованием смеси фосфорных кислот. Медленным окислением красного фосфора объясняется его кажущая </a:t>
            </a:r>
            <a:r>
              <a:rPr lang="ru-RU" sz="1100" i="1" dirty="0" err="1" smtClean="0">
                <a:solidFill>
                  <a:schemeClr val="bg1"/>
                </a:solidFill>
              </a:rPr>
              <a:t>Гидроскопичность</a:t>
            </a:r>
            <a:r>
              <a:rPr lang="ru-RU" sz="1100" i="1" dirty="0" smtClean="0">
                <a:solidFill>
                  <a:schemeClr val="bg1"/>
                </a:solidFill>
              </a:rPr>
              <a:t>. При кристаллизации фосфора из расплавленного свинца в 1865 немецкий физик Иоганн Вильгельм </a:t>
            </a:r>
            <a:r>
              <a:rPr lang="ru-RU" sz="1100" i="1" dirty="0" err="1" smtClean="0">
                <a:solidFill>
                  <a:schemeClr val="bg1"/>
                </a:solidFill>
              </a:rPr>
              <a:t>Гитторф</a:t>
            </a:r>
            <a:r>
              <a:rPr lang="ru-RU" sz="1100" i="1" dirty="0" smtClean="0">
                <a:solidFill>
                  <a:schemeClr val="bg1"/>
                </a:solidFill>
              </a:rPr>
              <a:t> получил кристаллы фиолетового фосфора (фосфор </a:t>
            </a:r>
            <a:r>
              <a:rPr lang="ru-RU" sz="1100" i="1" dirty="0" err="1" smtClean="0">
                <a:solidFill>
                  <a:schemeClr val="bg1"/>
                </a:solidFill>
              </a:rPr>
              <a:t>Гитторфа</a:t>
            </a:r>
            <a:r>
              <a:rPr lang="ru-RU" sz="1100" i="1" dirty="0" smtClean="0">
                <a:solidFill>
                  <a:schemeClr val="bg1"/>
                </a:solidFill>
              </a:rPr>
              <a:t>). Сейчас точно установлена его структура. На основании косвенных данных предполагают, что фосфор </a:t>
            </a:r>
            <a:r>
              <a:rPr lang="ru-RU" sz="1100" i="1" dirty="0" err="1" smtClean="0">
                <a:solidFill>
                  <a:schemeClr val="bg1"/>
                </a:solidFill>
              </a:rPr>
              <a:t>Гиттофа</a:t>
            </a:r>
            <a:r>
              <a:rPr lang="ru-RU" sz="1100" i="1" dirty="0" smtClean="0">
                <a:solidFill>
                  <a:schemeClr val="bg1"/>
                </a:solidFill>
              </a:rPr>
              <a:t> – крупнокристаллическая модификация красного </a:t>
            </a:r>
            <a:r>
              <a:rPr lang="ru-RU" sz="1100" i="1" dirty="0" err="1" smtClean="0">
                <a:solidFill>
                  <a:schemeClr val="bg1"/>
                </a:solidFill>
              </a:rPr>
              <a:t>фосфора.В</a:t>
            </a:r>
            <a:r>
              <a:rPr lang="ru-RU" sz="1100" i="1" dirty="0" smtClean="0">
                <a:solidFill>
                  <a:schemeClr val="bg1"/>
                </a:solidFill>
              </a:rPr>
              <a:t> результате нагревания любой модификации фосфора при атмосферном давлении получается пар, состоящий из тетраэдрических молекул P4. При температурах выше 800°С начинается заметная диссоциация </a:t>
            </a:r>
            <a:r>
              <a:rPr lang="ru-RU" sz="1100" i="1" dirty="0" err="1" smtClean="0">
                <a:solidFill>
                  <a:schemeClr val="bg1"/>
                </a:solidFill>
              </a:rPr>
              <a:t>тетрафосфора</a:t>
            </a:r>
            <a:r>
              <a:rPr lang="ru-RU" sz="1100" i="1" dirty="0" smtClean="0">
                <a:solidFill>
                  <a:schemeClr val="bg1"/>
                </a:solidFill>
              </a:rPr>
              <a:t> с образованием молекул P2. Степень дальнейшего распада с образованием атомного пара даже при температурах порядка 2000°С не превышает нескольких процентов. При конденсации паров фосфора или затвердевании его расплава всегда образуется метастабильная белая модификация. </a:t>
            </a:r>
          </a:p>
          <a:p>
            <a:r>
              <a:rPr lang="ru-RU" sz="1400" i="1" dirty="0" smtClean="0">
                <a:solidFill>
                  <a:srgbClr val="FF0000"/>
                </a:solidFill>
              </a:rPr>
              <a:t> </a:t>
            </a:r>
          </a:p>
          <a:p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43042" y="0"/>
            <a:ext cx="5500726" cy="928694"/>
          </a:xfrm>
        </p:spPr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Красный фосфор</a:t>
            </a:r>
            <a:endParaRPr lang="ru-RU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1355</Words>
  <PresentationFormat>Экран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Слайд 1</vt:lpstr>
      <vt:lpstr>Проэкт</vt:lpstr>
      <vt:lpstr>Что такое «Фосфор»</vt:lpstr>
      <vt:lpstr>История происхождения</vt:lpstr>
      <vt:lpstr>Свойства</vt:lpstr>
      <vt:lpstr>Белый фосфор</vt:lpstr>
      <vt:lpstr>Чёрный фосфор</vt:lpstr>
      <vt:lpstr>Жёлтый фосфор</vt:lpstr>
      <vt:lpstr>Красный фосфор</vt:lpstr>
      <vt:lpstr>Химические Свойства Фосфора (Р)</vt:lpstr>
      <vt:lpstr>Фосфор в природе .Его промышленная добыча</vt:lpstr>
      <vt:lpstr>Использование в  промышленности</vt:lpstr>
      <vt:lpstr>Применение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Liss</cp:lastModifiedBy>
  <cp:revision>11</cp:revision>
  <dcterms:modified xsi:type="dcterms:W3CDTF">2013-10-29T16:01:38Z</dcterms:modified>
</cp:coreProperties>
</file>