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9144000" cy="6858000" type="screen4x3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9" autoAdjust="0"/>
    <p:restoredTop sz="95071" autoAdjust="0"/>
  </p:normalViewPr>
  <p:slideViewPr>
    <p:cSldViewPr snapToGrid="0">
      <p:cViewPr varScale="1">
        <p:scale>
          <a:sx n="70" d="100"/>
          <a:sy n="70" d="100"/>
        </p:scale>
        <p:origin x="38" y="216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28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E009397F-383D-43CA-90C9-BBC5D3FC8934}" type="datetime1">
              <a:rPr lang="ru-RU" smtClean="0"/>
              <a:pPr algn="r" rtl="0"/>
              <a:t>23.09.2014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818806C2-9806-424B-ADA2-614891BA61EF}" type="datetime1">
              <a:rPr lang="ru-RU" smtClean="0"/>
              <a:pPr/>
              <a:t>23.09.2014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986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162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sz="135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102352"/>
            <a:ext cx="9141620" cy="17556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sz="135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550" y="2286000"/>
            <a:ext cx="7200900" cy="1517904"/>
          </a:xfrm>
        </p:spPr>
        <p:txBody>
          <a:bodyPr rtlCol="0" anchor="b"/>
          <a:lstStyle>
            <a:lvl1pPr algn="ctr" rtl="0">
              <a:defRPr sz="4050"/>
            </a:lvl1pPr>
          </a:lstStyle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0" y="3959352"/>
            <a:ext cx="7200900" cy="9144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1500" cap="all" baseline="0"/>
            </a:lvl1pPr>
            <a:lvl2pPr marL="342900" indent="0" algn="ctr" rtl="0">
              <a:buNone/>
              <a:defRPr sz="2100"/>
            </a:lvl2pPr>
            <a:lvl3pPr marL="685800" indent="0" algn="ctr" rtl="0">
              <a:buNone/>
              <a:defRPr sz="1800"/>
            </a:lvl3pPr>
            <a:lvl4pPr marL="1028700" indent="0" algn="ctr" rtl="0">
              <a:buNone/>
              <a:defRPr sz="1500"/>
            </a:lvl4pPr>
            <a:lvl5pPr marL="1371600" indent="0" algn="ctr" rtl="0">
              <a:buNone/>
              <a:defRPr sz="1500"/>
            </a:lvl5pPr>
            <a:lvl6pPr marL="1714500" indent="0" algn="ctr" rtl="0">
              <a:buNone/>
              <a:defRPr sz="1500"/>
            </a:lvl6pPr>
            <a:lvl7pPr marL="2057400" indent="0" algn="ctr" rtl="0">
              <a:buNone/>
              <a:defRPr sz="1500"/>
            </a:lvl7pPr>
            <a:lvl8pPr marL="2400300" indent="0" algn="ctr" rtl="0">
              <a:buNone/>
              <a:defRPr sz="1500"/>
            </a:lvl8pPr>
            <a:lvl9pPr marL="2743200" indent="0" algn="ctr" rtl="0">
              <a:buNone/>
              <a:defRPr sz="1500"/>
            </a:lvl9pPr>
          </a:lstStyle>
          <a:p>
            <a:pPr rtl="0"/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AAEE16-C588-4A93-9A51-9E6FAEE02D49}" type="datetime1">
              <a:rPr lang="ru-RU" smtClean="0"/>
              <a:t>23.09.2014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 rtlCol="0"/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306788-E5E0-4D5E-B84D-C2D89054704A}" type="datetime1">
              <a:rPr lang="ru-RU" smtClean="0"/>
              <a:t>23.09.2014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6D9F94-88B7-4B38-BB16-85BF1BB176D1}" type="datetime1">
              <a:rPr lang="ru-RU" smtClean="0"/>
              <a:t>23.09.2014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74320"/>
            <a:ext cx="9144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130552"/>
            <a:ext cx="7200900" cy="2359152"/>
          </a:xfrm>
        </p:spPr>
        <p:txBody>
          <a:bodyPr rtlCol="0" anchor="b">
            <a:normAutofit/>
          </a:bodyPr>
          <a:lstStyle>
            <a:lvl1pPr algn="ctr" rtl="0">
              <a:defRPr sz="4050" b="0"/>
            </a:lvl1pPr>
          </a:lstStyle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4572000"/>
            <a:ext cx="7200900" cy="841248"/>
          </a:xfrm>
        </p:spPr>
        <p:txBody>
          <a:bodyPr rtlCol="0" anchor="t"/>
          <a:lstStyle>
            <a:lvl1pPr marL="0" indent="0" algn="ctr" rtl="0">
              <a:spcBef>
                <a:spcPts val="0"/>
              </a:spcBef>
              <a:buNone/>
              <a:defRPr sz="15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l" rtl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l" rtl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l" rtl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l" rtl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l" rtl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l" rtl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l" rtl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66FE99-367D-45A8-941C-51C9381A0EC6}" type="datetime1">
              <a:rPr lang="ru-RU" smtClean="0"/>
              <a:t>23.09.2014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901952"/>
            <a:ext cx="3429000" cy="4123944"/>
          </a:xfrm>
        </p:spPr>
        <p:txBody>
          <a:bodyPr rtlCol="0">
            <a:normAutofit/>
          </a:bodyPr>
          <a:lstStyle>
            <a:lvl1pPr algn="l" rtl="0">
              <a:defRPr sz="1500"/>
            </a:lvl1pPr>
            <a:lvl2pPr algn="l" rtl="0">
              <a:defRPr sz="1350"/>
            </a:lvl2pPr>
            <a:lvl3pPr algn="l" rtl="0">
              <a:defRPr sz="1200"/>
            </a:lvl3pPr>
            <a:lvl4pPr algn="l" rtl="0">
              <a:defRPr sz="1050"/>
            </a:lvl4pPr>
            <a:lvl5pPr algn="l" rtl="0">
              <a:defRPr sz="1050"/>
            </a:lvl5pPr>
            <a:lvl6pPr algn="l" rtl="0">
              <a:defRPr sz="1050"/>
            </a:lvl6pPr>
            <a:lvl7pPr algn="l" rtl="0">
              <a:defRPr sz="1050"/>
            </a:lvl7pPr>
            <a:lvl8pPr algn="l" rtl="0">
              <a:defRPr sz="1050"/>
            </a:lvl8pPr>
            <a:lvl9pPr algn="l" rtl="0">
              <a:defRPr sz="105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901952"/>
            <a:ext cx="3429000" cy="4123944"/>
          </a:xfrm>
        </p:spPr>
        <p:txBody>
          <a:bodyPr rtlCol="0">
            <a:normAutofit/>
          </a:bodyPr>
          <a:lstStyle>
            <a:lvl1pPr algn="l" rtl="0">
              <a:defRPr sz="1500"/>
            </a:lvl1pPr>
            <a:lvl2pPr algn="l" rtl="0">
              <a:defRPr sz="1350"/>
            </a:lvl2pPr>
            <a:lvl3pPr algn="l" rtl="0">
              <a:defRPr sz="1200"/>
            </a:lvl3pPr>
            <a:lvl4pPr algn="l" rtl="0">
              <a:defRPr sz="1050"/>
            </a:lvl4pPr>
            <a:lvl5pPr algn="l" rtl="0">
              <a:defRPr sz="1050"/>
            </a:lvl5pPr>
            <a:lvl6pPr algn="l" rtl="0">
              <a:defRPr sz="1050"/>
            </a:lvl6pPr>
            <a:lvl7pPr algn="l" rtl="0">
              <a:defRPr sz="1050"/>
            </a:lvl7pPr>
            <a:lvl8pPr algn="l" rtl="0">
              <a:defRPr sz="1050"/>
            </a:lvl8pPr>
            <a:lvl9pPr algn="l" rtl="0">
              <a:defRPr sz="105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21EBF9-77E7-426D-BC8D-267D47106A3F}" type="datetime1">
              <a:rPr lang="ru-RU" smtClean="0"/>
              <a:t>23.09.2014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837464"/>
            <a:ext cx="3429000" cy="766588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500" b="0" cap="all" baseline="0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740733"/>
            <a:ext cx="3429000" cy="3288847"/>
          </a:xfrm>
        </p:spPr>
        <p:txBody>
          <a:bodyPr rtlCol="0">
            <a:normAutofit/>
          </a:bodyPr>
          <a:lstStyle>
            <a:lvl1pPr algn="l" rtl="0">
              <a:defRPr sz="1350"/>
            </a:lvl1pPr>
            <a:lvl2pPr algn="l" rtl="0">
              <a:defRPr sz="1200"/>
            </a:lvl2pPr>
            <a:lvl3pPr algn="l" rtl="0">
              <a:defRPr sz="1050"/>
            </a:lvl3pPr>
            <a:lvl4pPr algn="l" rtl="0">
              <a:defRPr sz="900"/>
            </a:lvl4pPr>
            <a:lvl5pPr algn="l" rtl="0">
              <a:defRPr sz="900"/>
            </a:lvl5pPr>
            <a:lvl6pPr algn="l" rtl="0">
              <a:defRPr sz="900"/>
            </a:lvl6pPr>
            <a:lvl7pPr algn="l" rtl="0">
              <a:defRPr sz="900"/>
            </a:lvl7pPr>
            <a:lvl8pPr algn="l" rtl="0">
              <a:defRPr sz="900"/>
            </a:lvl8pPr>
            <a:lvl9pPr algn="l" rtl="0">
              <a:defRPr sz="9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837464"/>
            <a:ext cx="3429000" cy="766588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500" b="0" cap="all" baseline="0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740733"/>
            <a:ext cx="3429000" cy="3288847"/>
          </a:xfrm>
        </p:spPr>
        <p:txBody>
          <a:bodyPr rtlCol="0">
            <a:normAutofit/>
          </a:bodyPr>
          <a:lstStyle>
            <a:lvl1pPr algn="l" rtl="0">
              <a:defRPr sz="1350"/>
            </a:lvl1pPr>
            <a:lvl2pPr algn="l" rtl="0">
              <a:defRPr sz="1200"/>
            </a:lvl2pPr>
            <a:lvl3pPr algn="l" rtl="0">
              <a:defRPr sz="1050"/>
            </a:lvl3pPr>
            <a:lvl4pPr algn="l" rtl="0">
              <a:defRPr sz="900"/>
            </a:lvl4pPr>
            <a:lvl5pPr algn="l" rtl="0">
              <a:defRPr sz="900"/>
            </a:lvl5pPr>
            <a:lvl6pPr algn="l" rtl="0">
              <a:defRPr sz="900"/>
            </a:lvl6pPr>
            <a:lvl7pPr algn="l" rtl="0">
              <a:defRPr sz="900"/>
            </a:lvl7pPr>
            <a:lvl8pPr algn="l" rtl="0">
              <a:defRPr sz="900"/>
            </a:lvl8pPr>
            <a:lvl9pPr algn="l" rtl="0">
              <a:defRPr sz="9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1807A2-1636-4A41-8382-824097E95F6C}" type="datetime1">
              <a:rPr lang="ru-RU" smtClean="0"/>
              <a:t>23.09.2014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39F169-06A7-4A23-B83B-818ED9CE190C}" type="datetime1">
              <a:rPr lang="ru-RU" smtClean="0"/>
              <a:t>23.09.2014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1620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sz="135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11188C-143B-4A30-80D6-79EBB339AD38}" type="datetime1">
              <a:rPr lang="ru-RU" smtClean="0"/>
              <a:t>23.09.2014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2986" y="2350008"/>
            <a:ext cx="3154680" cy="1993392"/>
          </a:xfrm>
        </p:spPr>
        <p:txBody>
          <a:bodyPr rtlCol="0" anchor="b">
            <a:normAutofit/>
          </a:bodyPr>
          <a:lstStyle>
            <a:lvl1pPr algn="l" rtl="0">
              <a:defRPr sz="2550" b="0"/>
            </a:lvl1pPr>
          </a:lstStyle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758952"/>
            <a:ext cx="4972050" cy="5330952"/>
          </a:xfrm>
        </p:spPr>
        <p:txBody>
          <a:bodyPr rtlCol="0">
            <a:normAutofit/>
          </a:bodyPr>
          <a:lstStyle>
            <a:lvl1pPr algn="l" rtl="0">
              <a:defRPr sz="1500"/>
            </a:lvl1pPr>
            <a:lvl2pPr algn="l" rtl="0">
              <a:defRPr sz="1350"/>
            </a:lvl2pPr>
            <a:lvl3pPr algn="l" rtl="0">
              <a:defRPr sz="1200"/>
            </a:lvl3pPr>
            <a:lvl4pPr algn="l" rtl="0">
              <a:defRPr sz="1050"/>
            </a:lvl4pPr>
            <a:lvl5pPr algn="l" rtl="0">
              <a:defRPr sz="1050"/>
            </a:lvl5pPr>
            <a:lvl6pPr algn="l" rtl="0">
              <a:defRPr sz="1050"/>
            </a:lvl6pPr>
            <a:lvl7pPr algn="l" rtl="0">
              <a:defRPr sz="1050"/>
            </a:lvl7pPr>
            <a:lvl8pPr algn="l" rtl="0">
              <a:defRPr sz="1050"/>
            </a:lvl8pPr>
            <a:lvl9pPr algn="l" rtl="0">
              <a:defRPr sz="105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</a:p>
          <a:p>
            <a:pPr lvl="5" rtl="0"/>
            <a:r>
              <a:rPr lang="ru-RU" dirty="0" smtClean="0"/>
              <a:t>Шестой уровень</a:t>
            </a:r>
          </a:p>
          <a:p>
            <a:pPr lvl="6" rtl="0"/>
            <a:r>
              <a:rPr lang="ru-RU" dirty="0" smtClean="0"/>
              <a:t>Седьмой уровень</a:t>
            </a:r>
          </a:p>
          <a:p>
            <a:pPr lvl="7" rtl="0"/>
            <a:r>
              <a:rPr lang="ru-RU" dirty="0" smtClean="0"/>
              <a:t>Восьмой уровень</a:t>
            </a:r>
          </a:p>
          <a:p>
            <a:pPr lvl="8" rtl="0"/>
            <a:r>
              <a:rPr lang="ru-RU" dirty="0" smtClean="0"/>
              <a:t>Девятый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02986" y="4361688"/>
            <a:ext cx="3154680" cy="1728216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1200"/>
            </a:lvl1pPr>
            <a:lvl2pPr marL="342900" indent="0" algn="l" rtl="0">
              <a:buNone/>
              <a:defRPr sz="900"/>
            </a:lvl2pPr>
            <a:lvl3pPr marL="685800" indent="0" algn="l" rtl="0">
              <a:buNone/>
              <a:defRPr sz="750"/>
            </a:lvl3pPr>
            <a:lvl4pPr marL="1028700" indent="0" algn="l" rtl="0">
              <a:buNone/>
              <a:defRPr sz="675"/>
            </a:lvl4pPr>
            <a:lvl5pPr marL="1371600" indent="0" algn="l" rtl="0">
              <a:buNone/>
              <a:defRPr sz="675"/>
            </a:lvl5pPr>
            <a:lvl6pPr marL="1714500" indent="0" algn="l" rtl="0">
              <a:buNone/>
              <a:defRPr sz="675"/>
            </a:lvl6pPr>
            <a:lvl7pPr marL="2057400" indent="0" algn="l" rtl="0">
              <a:buNone/>
              <a:defRPr sz="675"/>
            </a:lvl7pPr>
            <a:lvl8pPr marL="2400300" indent="0" algn="l" rtl="0">
              <a:buNone/>
              <a:defRPr sz="675"/>
            </a:lvl8pPr>
            <a:lvl9pPr marL="2743200" indent="0" algn="l" rtl="0">
              <a:buNone/>
              <a:defRPr sz="675"/>
            </a:lvl9pPr>
          </a:lstStyle>
          <a:p>
            <a:pPr lvl="0" rt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71BD57-B2BC-43D6-9911-7E93DE8900B9}" type="datetime1">
              <a:rPr lang="ru-RU" smtClean="0"/>
              <a:t>23.09.2014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2986" y="2350008"/>
            <a:ext cx="3154680" cy="1993392"/>
          </a:xfrm>
        </p:spPr>
        <p:txBody>
          <a:bodyPr rtlCol="0" anchor="b">
            <a:normAutofit/>
          </a:bodyPr>
          <a:lstStyle>
            <a:lvl1pPr algn="l" rtl="0">
              <a:defRPr sz="2550" b="0"/>
            </a:lvl1pPr>
          </a:lstStyle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314" y="502920"/>
            <a:ext cx="5026914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/>
          <a:lstStyle>
            <a:lvl1pPr marL="0" indent="0" algn="ctr" rtl="0">
              <a:buNone/>
              <a:defRPr sz="2400">
                <a:solidFill>
                  <a:schemeClr val="bg1"/>
                </a:solidFill>
              </a:defRPr>
            </a:lvl1pPr>
            <a:lvl2pPr marL="342900" indent="0" algn="l" rtl="0">
              <a:buNone/>
              <a:defRPr sz="2100"/>
            </a:lvl2pPr>
            <a:lvl3pPr marL="685800" indent="0" algn="l" rtl="0">
              <a:buNone/>
              <a:defRPr sz="1800"/>
            </a:lvl3pPr>
            <a:lvl4pPr marL="1028700" indent="0" algn="l" rtl="0">
              <a:buNone/>
              <a:defRPr sz="1500"/>
            </a:lvl4pPr>
            <a:lvl5pPr marL="1371600" indent="0" algn="l" rtl="0">
              <a:buNone/>
              <a:defRPr sz="1500"/>
            </a:lvl5pPr>
            <a:lvl6pPr marL="1714500" indent="0" algn="l" rtl="0">
              <a:buNone/>
              <a:defRPr sz="1500"/>
            </a:lvl6pPr>
            <a:lvl7pPr marL="2057400" indent="0" algn="l" rtl="0">
              <a:buNone/>
              <a:defRPr sz="1500"/>
            </a:lvl7pPr>
            <a:lvl8pPr marL="2400300" indent="0" algn="l" rtl="0">
              <a:buNone/>
              <a:defRPr sz="1500"/>
            </a:lvl8pPr>
            <a:lvl9pPr marL="2743200" indent="0" algn="l" rtl="0">
              <a:buNone/>
              <a:defRPr sz="1500"/>
            </a:lvl9pPr>
          </a:lstStyle>
          <a:p>
            <a:pPr rtl="0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02986" y="4361688"/>
            <a:ext cx="3154680" cy="1728216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1200"/>
            </a:lvl1pPr>
            <a:lvl2pPr marL="342900" indent="0" algn="l" rtl="0">
              <a:buNone/>
              <a:defRPr sz="900"/>
            </a:lvl2pPr>
            <a:lvl3pPr marL="685800" indent="0" algn="l" rtl="0">
              <a:buNone/>
              <a:defRPr sz="750"/>
            </a:lvl3pPr>
            <a:lvl4pPr marL="1028700" indent="0" algn="l" rtl="0">
              <a:buNone/>
              <a:defRPr sz="675"/>
            </a:lvl4pPr>
            <a:lvl5pPr marL="1371600" indent="0" algn="l" rtl="0">
              <a:buNone/>
              <a:defRPr sz="675"/>
            </a:lvl5pPr>
            <a:lvl6pPr marL="1714500" indent="0" algn="l" rtl="0">
              <a:buNone/>
              <a:defRPr sz="675"/>
            </a:lvl6pPr>
            <a:lvl7pPr marL="2057400" indent="0" algn="l" rtl="0">
              <a:buNone/>
              <a:defRPr sz="675"/>
            </a:lvl7pPr>
            <a:lvl8pPr marL="2400300" indent="0" algn="l" rtl="0">
              <a:buNone/>
              <a:defRPr sz="675"/>
            </a:lvl8pPr>
            <a:lvl9pPr marL="2743200" indent="0" algn="l" rtl="0">
              <a:buNone/>
              <a:defRPr sz="675"/>
            </a:lvl9pPr>
          </a:lstStyle>
          <a:p>
            <a:pPr lvl="0" rt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46DCCA-3F9F-401A-91A2-A36F193FD0DB}" type="datetime1">
              <a:rPr lang="ru-RU" smtClean="0"/>
              <a:t>23.09.2014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583680"/>
            <a:ext cx="9141620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sz="135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901953"/>
            <a:ext cx="713232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E1568-D524-4C89-9726-CB24E90CD76A}" type="datetime1">
              <a:rPr lang="ru-RU" smtClean="0"/>
              <a:pPr/>
              <a:t>23.09.2014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6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25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60"/>
          <a:stretch/>
        </p:blipFill>
        <p:spPr>
          <a:xfrm>
            <a:off x="0" y="0"/>
            <a:ext cx="9144000" cy="19376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172" y="2408028"/>
            <a:ext cx="9144000" cy="1517904"/>
          </a:xfrm>
        </p:spPr>
        <p:txBody>
          <a:bodyPr rtlCol="0">
            <a:noAutofit/>
          </a:bodyPr>
          <a:lstStyle/>
          <a:p>
            <a:pPr rtl="0"/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Тема. Міфи та легенди зоряного неба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99465" y="4396304"/>
            <a:ext cx="2544535" cy="914400"/>
          </a:xfrm>
        </p:spPr>
        <p:txBody>
          <a:bodyPr rtlCol="0">
            <a:normAutofit/>
          </a:bodyPr>
          <a:lstStyle/>
          <a:p>
            <a:pPr rtl="0"/>
            <a:r>
              <a:rPr lang="uk-UA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Виконали</a:t>
            </a:r>
            <a:br>
              <a:rPr lang="uk-UA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чениці 11-А </a:t>
            </a:r>
            <a:r>
              <a:rPr lang="uk-UA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ласу</a:t>
            </a:r>
            <a:br>
              <a:rPr lang="uk-UA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Окулічева Ольга та Малишева Юлія</a:t>
            </a:r>
            <a:endParaRPr lang="uk-UA" sz="12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2"/>
          <a:stretch/>
        </p:blipFill>
        <p:spPr>
          <a:xfrm>
            <a:off x="0" y="5029200"/>
            <a:ext cx="9144000" cy="1828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4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3076"/>
            <a:ext cx="9144000" cy="631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6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29" y="2825877"/>
            <a:ext cx="5127171" cy="2359152"/>
          </a:xfrm>
        </p:spPr>
        <p:txBody>
          <a:bodyPr>
            <a:noAutofit/>
          </a:bodyPr>
          <a:lstStyle/>
          <a:p>
            <a:pPr indent="358775" algn="l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світі існує безліч легенд про найменування найвідоміших сузір'їв. Здавна спостерігачі неба об'єднували найбільш яскраві та помітні зірки в сузір'я, яким давали різноманітні найменування. На перший погляд назви багатьох сузір'їв здаються дивними. Часто в розташуванні зірок дуже важко або й неможливо роздивитися те, на що вказує назва сузір'я.  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0442"/>
            <a:ext cx="3837214" cy="26384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1" y="3328737"/>
            <a:ext cx="3858286" cy="2638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19148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" y="244602"/>
            <a:ext cx="9258300" cy="2359152"/>
          </a:xfrm>
        </p:spPr>
        <p:txBody>
          <a:bodyPr>
            <a:noAutofit/>
          </a:bodyPr>
          <a:lstStyle/>
          <a:p>
            <a:pPr indent="361950" algn="l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Різні народи створювали своєю уявою різні сузір'я, а якщо й існували «інтернаціональні» сузір'я, вони іменувалися по-різному в різних країнах. Джерелами назв сузір'їв зазвичай були міфи про богів, перекази про героїв і пов'язані з ними події, назви різних тварин і знарядь виробництва, що їх люди використовували в повсякденному житті.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2808684"/>
            <a:ext cx="6724649" cy="34587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53884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9175" y="70360"/>
            <a:ext cx="7200900" cy="736854"/>
          </a:xfrm>
        </p:spPr>
        <p:txBody>
          <a:bodyPr>
            <a:normAutofit/>
          </a:bodyPr>
          <a:lstStyle/>
          <a:p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СУЗІР'Я ОРІОНА</a:t>
            </a:r>
            <a:endParaRPr lang="uk-U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25" y="807214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/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Найкрасивішим південним сузір'ям є сузір'я Оріон. Так звали сина бога морів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Посейдона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Якось за дорученням богів він очистив острів Хіос від диких звірів. Вдячні жителі острова влаштували пишне вшанування героя, під час якого його увінчали лавровим вінком і піднесли дорогі подарунки. Свято супроводжувалося виконанням гімнів і танцями дівчат. Серед них Оріон побачив красуню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Меропу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дочку місцевого царя.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3181350"/>
            <a:ext cx="2857500" cy="32670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4" y="3179625"/>
            <a:ext cx="2857501" cy="32688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/>
          <p:cNvSpPr/>
          <p:nvPr/>
        </p:nvSpPr>
        <p:spPr>
          <a:xfrm>
            <a:off x="-96104" y="317303"/>
            <a:ext cx="94314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Молоді люди сподобалися одне одному, і Оріон став просити у царя руки його дочки. Однак він відмовив герою. Тоді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Оріон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викрав красуню. Цар пішов на хитрість: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зробив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вигляд, що дає згоду на їх шлюб. Але вночі, обпоївши героя,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осліпив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його. </a:t>
            </a:r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Посейдон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розгнівався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 попросив </a:t>
            </a:r>
            <a:r>
              <a:rPr lang="uk-UA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Геліоса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повернути синові зір. Питання про весілля після всіх пригод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було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вирішене, але в справу втрутилася Гера. Колись Оріон випадково убив улюбленого бика богині. Знаючи, що Оріон - хоробрий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мисливець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вона напустила на нього Скорпіона, укус якого був смертельним. Оріон загинув, але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проханням </a:t>
            </a:r>
            <a:r>
              <a:rPr lang="uk-UA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Посейдона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Зевс помістив його на небо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туди, де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він не міг зустрітися з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Скорпіоном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08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370" y="186813"/>
            <a:ext cx="7200900" cy="605962"/>
          </a:xfrm>
        </p:spPr>
        <p:txBody>
          <a:bodyPr>
            <a:normAutofit/>
          </a:bodyPr>
          <a:lstStyle/>
          <a:p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СУЗІР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КОЗЕРОГА</a:t>
            </a:r>
            <a:endParaRPr lang="uk-U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806496"/>
            <a:ext cx="926198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 виноробства та свят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Діоніс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весело простує по землі, підкоряючи всіх життєлюбством і чарівністю. Він вчить людей вирощувати виноград і робити з його спілих </a:t>
            </a:r>
            <a:r>
              <a:rPr lang="uk-U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грон 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зігріваючий душу і серце напій - іскристе вино. Під звуки флейт і сопілок він йде через ліси і гори, його оточує весела свита: прикрашені вінками красиві дівчата -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менади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які вміють повеселити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Діоніса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своїми танцями,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харіти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богині жіночих чар, Єфросина - богиня радості, козлоногі сатири, що змагаються в веселих римах, і їх бог Пан, якого древні римляни називали Фавном.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5" y="3609340"/>
            <a:ext cx="3648696" cy="28809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441" y="3607263"/>
            <a:ext cx="3650400" cy="28829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Прямоугольник 7"/>
          <p:cNvSpPr/>
          <p:nvPr/>
        </p:nvSpPr>
        <p:spPr>
          <a:xfrm>
            <a:off x="127820" y="997204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/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разу Пан, сидячи під деревом в </a:t>
            </a:r>
            <a:r>
              <a:rPr lang="uk-UA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парнасському</a:t>
            </a:r>
            <a:r>
              <a:rPr lang="uk-U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лісі, грав на сопілці. Раптом на нього напав розбуджений музикою дракон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Пифон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З переляку Пан кинувся в глибокий струмок, який біжить поруч.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Діоніс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щоб заховати його від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Пифона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перетворив Пана в козла, але з великим риб'ячим хвостом замість ніг. Так замість Пана з'явився Козеріг, якого пізніше боги помістили на небо як сузір'я з тією ж назвою.</a:t>
            </a:r>
          </a:p>
        </p:txBody>
      </p:sp>
    </p:spTree>
    <p:extLst>
      <p:ext uri="{BB962C8B-B14F-4D97-AF65-F5344CB8AC3E}">
        <p14:creationId xmlns:p14="http://schemas.microsoft.com/office/powerpoint/2010/main" val="337963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9872" y="87086"/>
            <a:ext cx="9263743" cy="745018"/>
          </a:xfrm>
        </p:spPr>
        <p:txBody>
          <a:bodyPr>
            <a:normAutofit/>
          </a:bodyPr>
          <a:lstStyle/>
          <a:p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СУЗІР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ВЕЛИКОЇ ТА МАЛОЇ ВЕДМЕДИЦІ</a:t>
            </a:r>
            <a:endParaRPr lang="uk-U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11" y="3636563"/>
            <a:ext cx="3805918" cy="285880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728" y="3636563"/>
            <a:ext cx="3805200" cy="285880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Прямоугольник 5"/>
          <p:cNvSpPr/>
          <p:nvPr/>
        </p:nvSpPr>
        <p:spPr>
          <a:xfrm>
            <a:off x="-1" y="1059038"/>
            <a:ext cx="93943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/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царя Аркадії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Ликаона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була дочка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Каллісто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Дівчина була дуже красива, але по велінню Оракула зберігала обітницю безшлюбності, так як їй в чоловіки був обіцяний бог. І дійсно, Зевс звернув увагу на прекрасну дівчину. </a:t>
            </a:r>
            <a:r>
              <a:rPr lang="uk-U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Після 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закінчення року у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Каллісто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народився син Аркас. Гера дізналася про неї. Вона розлучила матір з сином, перетворивши її в ведмедицю, але не зупинилася на цьому. Помста Гери виявилася жахливою.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59872" y="832104"/>
            <a:ext cx="9144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/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Аркас виріс і став хоробрим і сильним юнаком, чудовим мисливцем. Одного разу він полював в лісі, і Гера наслала на нього велику ведмедицю. Аркас вже націлився на неї, але щось зупинило його - думка про матір змусила опустити лук. Це Зевс вчасно підоспів на допомогу і не допустив смерті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Каллісто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від рук сина. Пізніше Зевс перетворив і Аркаса в ведмедя. З того часу загорілися на небі два дуже яскравих сузір'я: Велика Ведмедиця -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Каллісто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Мала Ведмедиця - її син Аркас.</a:t>
            </a:r>
          </a:p>
        </p:txBody>
      </p:sp>
    </p:spTree>
    <p:extLst>
      <p:ext uri="{BB962C8B-B14F-4D97-AF65-F5344CB8AC3E}">
        <p14:creationId xmlns:p14="http://schemas.microsoft.com/office/powerpoint/2010/main" val="50094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379" y="563423"/>
            <a:ext cx="7200900" cy="647047"/>
          </a:xfrm>
        </p:spPr>
        <p:txBody>
          <a:bodyPr>
            <a:noAutofit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</a:t>
            </a:r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ВІР СЕБЕ!</a:t>
            </a:r>
            <a:endParaRPr lang="uk-UA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254124"/>
            <a:ext cx="1186543" cy="12656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303" y="257789"/>
            <a:ext cx="1188823" cy="1261981"/>
          </a:xfrm>
          <a:prstGeom prst="rect">
            <a:avLst/>
          </a:prstGeom>
        </p:spPr>
      </p:pic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0" y="1516104"/>
            <a:ext cx="9144000" cy="841248"/>
          </a:xfrm>
        </p:spPr>
        <p:txBody>
          <a:bodyPr>
            <a:noAutofit/>
          </a:bodyPr>
          <a:lstStyle/>
          <a:p>
            <a:r>
              <a:rPr lang="uk-UA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Буквами якого алфавіту позначають найяскравіші зірки сузір'я?</a:t>
            </a:r>
            <a:endParaRPr lang="uk-UA" sz="24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115" y="2035629"/>
            <a:ext cx="186852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а) грецького;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3314" y="2035629"/>
            <a:ext cx="2253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б) латинського; 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8817" y="2035628"/>
            <a:ext cx="2275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в) українського.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295" y="2662986"/>
            <a:ext cx="6762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Яку назву має найяскравіша зірка нічного неба?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0115" y="3290343"/>
            <a:ext cx="2426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а) Полярна зірка;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13314" y="3290342"/>
            <a:ext cx="2074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б) Андромеда;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8817" y="3290342"/>
            <a:ext cx="140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Сіріус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295" y="3917698"/>
            <a:ext cx="707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Як звали дівчину, з якою хотів одружитися Оріон?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0115" y="4545053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а) Єлена;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13314" y="4545053"/>
            <a:ext cx="1701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Еврідіка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31880" y="4545053"/>
            <a:ext cx="160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Меропа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0295" y="5172408"/>
            <a:ext cx="611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Кого розбудив Пан своєю грою на сопілці?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0115" y="5799763"/>
            <a:ext cx="1891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а) мінотавра;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13314" y="5799763"/>
            <a:ext cx="1642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б) дракона;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10491" y="5799762"/>
            <a:ext cx="144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в) сатира.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32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p"/>
      <p:bldP spid="14" grpId="0"/>
      <p:bldP spid="14" grpId="1"/>
      <p:bldP spid="15" grpId="0"/>
      <p:bldP spid="16" grpId="0"/>
      <p:bldP spid="17" grpId="0"/>
      <p:bldP spid="19" grpId="0"/>
      <p:bldP spid="22" grpId="0"/>
      <p:bldP spid="24" grpId="0" build="allAtOnce"/>
      <p:bldP spid="27" grpId="0" build="allAtOnce"/>
      <p:bldP spid="28" grpId="0"/>
    </p:bldLst>
  </p:timing>
</p:sld>
</file>

<file path=ppt/theme/theme1.xml><?xml version="1.0" encoding="utf-8"?>
<a:theme xmlns:a="http://schemas.openxmlformats.org/drawingml/2006/main" name="Макет с полосой, сине-зеленый: 16 x 9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6C857B-E52C-4200-9223-45EEE86CA2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A69BF48-D9C3-4DE0-818A-0C2EC431B649}">
  <ds:schemaRefs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3DE0ED7-AE8B-4CE1-892D-805FE0D473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757</Words>
  <Application>Microsoft Office PowerPoint</Application>
  <PresentationFormat>Экран (4:3)</PresentationFormat>
  <Paragraphs>31</Paragraphs>
  <Slides>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Макет с полосой, сине-зеленый: 16 x 9</vt:lpstr>
      <vt:lpstr>Тема. Міфи та легенди зоряного неба</vt:lpstr>
      <vt:lpstr>Презентация PowerPoint</vt:lpstr>
      <vt:lpstr>У світі існує безліч легенд про найменування найвідоміших сузір'їв. Здавна спостерігачі неба об'єднували найбільш яскраві та помітні зірки в сузір'я, яким давали різноманітні найменування. На перший погляд назви багатьох сузір'їв здаються дивними. Часто в розташуванні зірок дуже важко або й неможливо роздивитися те, на що вказує назва сузір'я.  </vt:lpstr>
      <vt:lpstr>Різні народи створювали своєю уявою різні сузір'я, а якщо й існували «інтернаціональні» сузір'я, вони іменувалися по-різному в різних країнах. Джерелами назв сузір'їв зазвичай були міфи про богів, перекази про героїв і пов'язані з ними події, назви різних тварин і знарядь виробництва, що їх люди використовували в повсякденному житті.</vt:lpstr>
      <vt:lpstr>СУЗІР'Я ОРІОНА</vt:lpstr>
      <vt:lpstr>СУЗІР'Я КОЗЕРОГА</vt:lpstr>
      <vt:lpstr>СУЗІР'Я ВЕЛИКОЇ ТА МАЛОЇ ВЕДМЕДИЦІ</vt:lpstr>
      <vt:lpstr>ПЕРЕВІР СЕБЕ!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/>
  <cp:lastModifiedBy/>
  <cp:revision>1</cp:revision>
  <dcterms:created xsi:type="dcterms:W3CDTF">2013-07-31T01:42:57Z</dcterms:created>
  <dcterms:modified xsi:type="dcterms:W3CDTF">2014-09-23T14:12:51Z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