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7" d="100"/>
          <a:sy n="57" d="100"/>
        </p:scale>
        <p:origin x="-1926" y="-6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7CE9E-CE08-43F5-8C5C-68B496115243}" type="datetimeFigureOut">
              <a:rPr lang="uk-UA" smtClean="0"/>
              <a:pPr/>
              <a:t>02.04.2014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51822-498C-4F2F-8558-07CBB6808DB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721906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7CE9E-CE08-43F5-8C5C-68B496115243}" type="datetimeFigureOut">
              <a:rPr lang="uk-UA" smtClean="0"/>
              <a:pPr/>
              <a:t>02.04.2014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51822-498C-4F2F-8558-07CBB6808DB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86030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7CE9E-CE08-43F5-8C5C-68B496115243}" type="datetimeFigureOut">
              <a:rPr lang="uk-UA" smtClean="0"/>
              <a:pPr/>
              <a:t>02.04.2014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51822-498C-4F2F-8558-07CBB6808DB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523520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7CE9E-CE08-43F5-8C5C-68B496115243}" type="datetimeFigureOut">
              <a:rPr lang="uk-UA" smtClean="0"/>
              <a:pPr/>
              <a:t>02.04.2014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51822-498C-4F2F-8558-07CBB6808DB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836870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7CE9E-CE08-43F5-8C5C-68B496115243}" type="datetimeFigureOut">
              <a:rPr lang="uk-UA" smtClean="0"/>
              <a:pPr/>
              <a:t>02.04.2014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51822-498C-4F2F-8558-07CBB6808DB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850014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7CE9E-CE08-43F5-8C5C-68B496115243}" type="datetimeFigureOut">
              <a:rPr lang="uk-UA" smtClean="0"/>
              <a:pPr/>
              <a:t>02.04.2014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51822-498C-4F2F-8558-07CBB6808DB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942933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7CE9E-CE08-43F5-8C5C-68B496115243}" type="datetimeFigureOut">
              <a:rPr lang="uk-UA" smtClean="0"/>
              <a:pPr/>
              <a:t>02.04.2014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51822-498C-4F2F-8558-07CBB6808DB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33226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7CE9E-CE08-43F5-8C5C-68B496115243}" type="datetimeFigureOut">
              <a:rPr lang="uk-UA" smtClean="0"/>
              <a:pPr/>
              <a:t>02.04.2014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51822-498C-4F2F-8558-07CBB6808DB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013020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7CE9E-CE08-43F5-8C5C-68B496115243}" type="datetimeFigureOut">
              <a:rPr lang="uk-UA" smtClean="0"/>
              <a:pPr/>
              <a:t>02.04.2014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51822-498C-4F2F-8558-07CBB6808DB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906328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7CE9E-CE08-43F5-8C5C-68B496115243}" type="datetimeFigureOut">
              <a:rPr lang="uk-UA" smtClean="0"/>
              <a:pPr/>
              <a:t>02.04.2014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51822-498C-4F2F-8558-07CBB6808DB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79838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7CE9E-CE08-43F5-8C5C-68B496115243}" type="datetimeFigureOut">
              <a:rPr lang="uk-UA" smtClean="0"/>
              <a:pPr/>
              <a:t>02.04.2014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51822-498C-4F2F-8558-07CBB6808DB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581256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7CE9E-CE08-43F5-8C5C-68B496115243}" type="datetimeFigureOut">
              <a:rPr lang="uk-UA" smtClean="0"/>
              <a:pPr/>
              <a:t>02.04.2014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51822-498C-4F2F-8558-07CBB6808DB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634566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7000"/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6000" dirty="0" smtClean="0">
                <a:gradFill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7005D4"/>
                    </a:gs>
                    <a:gs pos="100000">
                      <a:srgbClr val="8C3D91"/>
                    </a:gs>
                  </a:gsLst>
                  <a:lin ang="5400000" scaled="0"/>
                </a:gradFill>
                <a:latin typeface="GothicE" pitchFamily="2" charset="0"/>
                <a:cs typeface="GothicE" pitchFamily="2" charset="0"/>
              </a:rPr>
              <a:t>Харчові добавки в напоях</a:t>
            </a:r>
            <a:endParaRPr lang="uk-UA" sz="6000" dirty="0">
              <a:gradFill>
                <a:gsLst>
                  <a:gs pos="0">
                    <a:srgbClr val="000000"/>
                  </a:gs>
                  <a:gs pos="39999">
                    <a:srgbClr val="0A128C"/>
                  </a:gs>
                  <a:gs pos="70000">
                    <a:srgbClr val="181CC7"/>
                  </a:gs>
                  <a:gs pos="88000">
                    <a:srgbClr val="7005D4"/>
                  </a:gs>
                  <a:gs pos="100000">
                    <a:srgbClr val="8C3D91"/>
                  </a:gs>
                </a:gsLst>
                <a:lin ang="5400000" scaled="0"/>
              </a:gradFill>
              <a:latin typeface="GothicE" pitchFamily="2" charset="0"/>
              <a:cs typeface="Gothic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979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60648"/>
            <a:ext cx="7560840" cy="1512168"/>
          </a:xfrm>
        </p:spPr>
        <p:txBody>
          <a:bodyPr>
            <a:normAutofit fontScale="90000"/>
          </a:bodyPr>
          <a:lstStyle/>
          <a:p>
            <a:r>
              <a:rPr lang="ru-RU" sz="2800" dirty="0"/>
              <a:t> </a:t>
            </a:r>
            <a:r>
              <a:rPr lang="ru-RU" sz="2800" dirty="0" err="1" smtClean="0"/>
              <a:t>Шипучі</a:t>
            </a:r>
            <a:r>
              <a:rPr lang="ru-RU" sz="2800" dirty="0" smtClean="0"/>
              <a:t> </a:t>
            </a:r>
            <a:r>
              <a:rPr lang="ru-RU" sz="2800" dirty="0" err="1"/>
              <a:t>газовані</a:t>
            </a:r>
            <a:r>
              <a:rPr lang="ru-RU" sz="2800" dirty="0"/>
              <a:t> </a:t>
            </a:r>
            <a:r>
              <a:rPr lang="ru-RU" sz="2800" dirty="0" err="1"/>
              <a:t>підсолоджені</a:t>
            </a:r>
            <a:r>
              <a:rPr lang="ru-RU" sz="2800" dirty="0"/>
              <a:t> </a:t>
            </a:r>
            <a:r>
              <a:rPr lang="ru-RU" sz="2800" dirty="0" err="1"/>
              <a:t>безалкогольні</a:t>
            </a:r>
            <a:r>
              <a:rPr lang="ru-RU" sz="2800" dirty="0"/>
              <a:t> </a:t>
            </a:r>
            <a:r>
              <a:rPr lang="ru-RU" sz="2800" dirty="0" err="1"/>
              <a:t>напої</a:t>
            </a:r>
            <a:r>
              <a:rPr lang="ru-RU" sz="2800" dirty="0"/>
              <a:t>, широко </a:t>
            </a:r>
            <a:r>
              <a:rPr lang="ru-RU" sz="2800" dirty="0" err="1"/>
              <a:t>популярні</a:t>
            </a:r>
            <a:r>
              <a:rPr lang="ru-RU" sz="2800" dirty="0"/>
              <a:t> в </a:t>
            </a:r>
            <a:r>
              <a:rPr lang="ru-RU" sz="2800" dirty="0" err="1"/>
              <a:t>Україні</a:t>
            </a:r>
            <a:r>
              <a:rPr lang="ru-RU" sz="2800" dirty="0" smtClean="0"/>
              <a:t>. </a:t>
            </a:r>
            <a:r>
              <a:rPr lang="ru-RU" sz="2800" dirty="0" err="1" smtClean="0"/>
              <a:t>Найкращі</a:t>
            </a:r>
            <a:r>
              <a:rPr lang="ru-RU" sz="2800" dirty="0" smtClean="0"/>
              <a:t> часто </a:t>
            </a:r>
            <a:r>
              <a:rPr lang="ru-RU" sz="2800" dirty="0" err="1" smtClean="0"/>
              <a:t>вживані</a:t>
            </a:r>
            <a:r>
              <a:rPr lang="ru-RU" sz="2800" dirty="0" smtClean="0"/>
              <a:t> </a:t>
            </a:r>
            <a:r>
              <a:rPr lang="ru-RU" sz="2800" dirty="0" err="1" smtClean="0"/>
              <a:t>напої</a:t>
            </a:r>
            <a:r>
              <a:rPr lang="ru-RU" sz="2800" dirty="0" smtClean="0"/>
              <a:t> - </a:t>
            </a:r>
            <a:r>
              <a:rPr lang="ru-RU" sz="2800" dirty="0" err="1" smtClean="0"/>
              <a:t>це</a:t>
            </a:r>
            <a:r>
              <a:rPr lang="ru-RU" sz="2800" dirty="0" smtClean="0"/>
              <a:t> кола , </a:t>
            </a:r>
            <a:r>
              <a:rPr lang="ru-RU" sz="2800" dirty="0" err="1" smtClean="0"/>
              <a:t>газована</a:t>
            </a:r>
            <a:r>
              <a:rPr lang="ru-RU" sz="2800" dirty="0" smtClean="0"/>
              <a:t> вода , </a:t>
            </a:r>
            <a:r>
              <a:rPr lang="ru-RU" sz="2800" dirty="0" err="1" smtClean="0"/>
              <a:t>холодний</a:t>
            </a:r>
            <a:r>
              <a:rPr lang="ru-RU" sz="2800" dirty="0" smtClean="0"/>
              <a:t> чай , </a:t>
            </a:r>
            <a:r>
              <a:rPr lang="ru-RU" sz="2800" dirty="0" err="1" smtClean="0"/>
              <a:t>солодкий</a:t>
            </a:r>
            <a:r>
              <a:rPr lang="ru-RU" sz="2800" dirty="0" smtClean="0"/>
              <a:t> чай , лимонад і пунш .</a:t>
            </a:r>
            <a:endParaRPr lang="uk-UA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04048" y="1988840"/>
            <a:ext cx="3834748" cy="26124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2807786"/>
            <a:ext cx="4516890" cy="29974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549586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3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5400600"/>
          </a:xfrm>
        </p:spPr>
        <p:txBody>
          <a:bodyPr>
            <a:normAutofit lnSpcReduction="10000"/>
          </a:bodyPr>
          <a:lstStyle/>
          <a:p>
            <a:r>
              <a:rPr lang="uk-UA" sz="1800" dirty="0" smtClean="0">
                <a:solidFill>
                  <a:srgbClr val="00B0F0"/>
                </a:solidFill>
              </a:rPr>
              <a:t>Барвники</a:t>
            </a:r>
            <a:r>
              <a:rPr lang="uk-UA" sz="1800" dirty="0" smtClean="0"/>
              <a:t> - речовини , що відновлюють природне забарвлення , втрачену в процесі обробки і зберігання , що підвищують інтенсивність природного забарвлення , що забарвлюють безбарвні продукти. Області застосування: напої та ін.</a:t>
            </a:r>
          </a:p>
          <a:p>
            <a:r>
              <a:rPr lang="uk-UA" sz="1800" dirty="0" err="1" smtClean="0">
                <a:solidFill>
                  <a:srgbClr val="00B0F0"/>
                </a:solidFill>
              </a:rPr>
              <a:t>Цукрозамінники</a:t>
            </a:r>
            <a:r>
              <a:rPr lang="uk-UA" sz="1800" dirty="0" smtClean="0">
                <a:solidFill>
                  <a:srgbClr val="00B0F0"/>
                </a:solidFill>
              </a:rPr>
              <a:t> ( замінники цукру) </a:t>
            </a:r>
            <a:r>
              <a:rPr lang="uk-UA" sz="1800" dirty="0" smtClean="0"/>
              <a:t>- надають харчовим продуктам і готовій їжі солодкий смак , а також виконують інші технологічні функції цукру. </a:t>
            </a:r>
          </a:p>
          <a:p>
            <a:r>
              <a:rPr lang="uk-UA" sz="1800" dirty="0" smtClean="0">
                <a:solidFill>
                  <a:srgbClr val="00B0F0"/>
                </a:solidFill>
              </a:rPr>
              <a:t>Антиокислювачі ( антиоксиданти , інгібітори окислення) </a:t>
            </a:r>
            <a:r>
              <a:rPr lang="uk-UA" sz="1800" dirty="0" smtClean="0"/>
              <a:t>- уповільнюють процес окислення харчових продуктів , захищаючи таким чином продукти від </a:t>
            </a:r>
            <a:r>
              <a:rPr lang="uk-UA" sz="1800" dirty="0" err="1" smtClean="0"/>
              <a:t>прогоркания</a:t>
            </a:r>
            <a:r>
              <a:rPr lang="uk-UA" sz="1800" dirty="0" smtClean="0"/>
              <a:t> , оберігаючи фрукти , овочі та продукти їх переробки від потемніння , сповільнюючи ферментативне окислення вина , пива та безалкогольних напоїв. У результаті терміни придатності цих продуктів збільшуються в кілька разів.</a:t>
            </a:r>
          </a:p>
          <a:p>
            <a:r>
              <a:rPr lang="ru-RU" sz="1800" dirty="0" err="1" smtClean="0">
                <a:solidFill>
                  <a:srgbClr val="00B0F0"/>
                </a:solidFill>
              </a:rPr>
              <a:t>Харчовий</a:t>
            </a:r>
            <a:r>
              <a:rPr lang="ru-RU" sz="1800" dirty="0" smtClean="0">
                <a:solidFill>
                  <a:srgbClr val="00B0F0"/>
                </a:solidFill>
              </a:rPr>
              <a:t> </a:t>
            </a:r>
            <a:r>
              <a:rPr lang="ru-RU" sz="1800" dirty="0" err="1" smtClean="0">
                <a:solidFill>
                  <a:srgbClr val="00B0F0"/>
                </a:solidFill>
              </a:rPr>
              <a:t>ароматизатор</a:t>
            </a:r>
            <a:r>
              <a:rPr lang="ru-RU" sz="1800" dirty="0" smtClean="0"/>
              <a:t> - </a:t>
            </a:r>
            <a:r>
              <a:rPr lang="ru-RU" sz="1800" dirty="0" err="1" smtClean="0"/>
              <a:t>це</a:t>
            </a:r>
            <a:r>
              <a:rPr lang="ru-RU" sz="1800" dirty="0" smtClean="0"/>
              <a:t> добавка , </a:t>
            </a:r>
            <a:r>
              <a:rPr lang="ru-RU" sz="1800" dirty="0" err="1" smtClean="0"/>
              <a:t>що</a:t>
            </a:r>
            <a:r>
              <a:rPr lang="ru-RU" sz="1800" dirty="0" smtClean="0"/>
              <a:t> вноситься в </a:t>
            </a:r>
            <a:r>
              <a:rPr lang="ru-RU" sz="1800" dirty="0" err="1" smtClean="0"/>
              <a:t>харчовий</a:t>
            </a:r>
            <a:r>
              <a:rPr lang="ru-RU" sz="1800" dirty="0" smtClean="0"/>
              <a:t> продукт для </a:t>
            </a:r>
            <a:r>
              <a:rPr lang="ru-RU" sz="1800" dirty="0" err="1" smtClean="0"/>
              <a:t>поліпшення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його</a:t>
            </a:r>
            <a:r>
              <a:rPr lang="ru-RU" sz="1800" dirty="0" smtClean="0"/>
              <a:t> аромату і смаку і </a:t>
            </a:r>
            <a:r>
              <a:rPr lang="ru-RU" sz="1800" dirty="0" err="1" smtClean="0"/>
              <a:t>представляє</a:t>
            </a:r>
            <a:r>
              <a:rPr lang="ru-RU" sz="1800" dirty="0" smtClean="0"/>
              <a:t> собою </a:t>
            </a:r>
            <a:r>
              <a:rPr lang="ru-RU" sz="1800" dirty="0" err="1" smtClean="0"/>
              <a:t>смакоароматична</a:t>
            </a:r>
            <a:r>
              <a:rPr lang="ru-RU" sz="1800" dirty="0" smtClean="0"/>
              <a:t> </a:t>
            </a:r>
            <a:r>
              <a:rPr lang="ru-RU" sz="1800" dirty="0" err="1" smtClean="0"/>
              <a:t>речовина</a:t>
            </a:r>
            <a:r>
              <a:rPr lang="ru-RU" sz="1800" dirty="0" smtClean="0"/>
              <a:t> </a:t>
            </a:r>
            <a:r>
              <a:rPr lang="ru-RU" sz="1800" dirty="0" err="1" smtClean="0"/>
              <a:t>або</a:t>
            </a:r>
            <a:r>
              <a:rPr lang="ru-RU" sz="1800" dirty="0" smtClean="0"/>
              <a:t> </a:t>
            </a:r>
            <a:r>
              <a:rPr lang="ru-RU" sz="1800" dirty="0" err="1" smtClean="0"/>
              <a:t>суміш</a:t>
            </a:r>
            <a:r>
              <a:rPr lang="ru-RU" sz="1800" dirty="0" smtClean="0"/>
              <a:t> </a:t>
            </a:r>
            <a:r>
              <a:rPr lang="ru-RU" sz="1800" dirty="0" err="1" smtClean="0"/>
              <a:t>смакоароматичних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речовин</a:t>
            </a:r>
            <a:r>
              <a:rPr lang="ru-RU" sz="1800" dirty="0" smtClean="0"/>
              <a:t> з </a:t>
            </a:r>
            <a:r>
              <a:rPr lang="ru-RU" sz="1800" dirty="0" err="1" smtClean="0"/>
              <a:t>розчинником</a:t>
            </a:r>
            <a:r>
              <a:rPr lang="ru-RU" sz="1800" dirty="0" smtClean="0"/>
              <a:t> </a:t>
            </a:r>
            <a:r>
              <a:rPr lang="ru-RU" sz="1800" dirty="0" err="1" smtClean="0"/>
              <a:t>або</a:t>
            </a:r>
            <a:r>
              <a:rPr lang="ru-RU" sz="1800" dirty="0" smtClean="0"/>
              <a:t> сухим </a:t>
            </a:r>
            <a:r>
              <a:rPr lang="ru-RU" sz="1800" dirty="0" err="1" smtClean="0"/>
              <a:t>носієм</a:t>
            </a:r>
            <a:r>
              <a:rPr lang="ru-RU" sz="1800" dirty="0" smtClean="0"/>
              <a:t> ( </a:t>
            </a:r>
            <a:r>
              <a:rPr lang="ru-RU" sz="1800" dirty="0" err="1" smtClean="0"/>
              <a:t>наповнювачем</a:t>
            </a:r>
            <a:r>
              <a:rPr lang="ru-RU" sz="1800" dirty="0" smtClean="0"/>
              <a:t> ) </a:t>
            </a:r>
            <a:r>
              <a:rPr lang="ru-RU" sz="1800" dirty="0" err="1" smtClean="0"/>
              <a:t>або</a:t>
            </a:r>
            <a:r>
              <a:rPr lang="ru-RU" sz="1800" dirty="0" smtClean="0"/>
              <a:t> без них. </a:t>
            </a:r>
            <a:r>
              <a:rPr lang="ru-RU" sz="1800" dirty="0" err="1" smtClean="0"/>
              <a:t>Застосування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ароматизаторів</a:t>
            </a:r>
            <a:r>
              <a:rPr lang="ru-RU" sz="1800" dirty="0" smtClean="0"/>
              <a:t> </a:t>
            </a:r>
            <a:r>
              <a:rPr lang="ru-RU" sz="1800" dirty="0" err="1" smtClean="0"/>
              <a:t>дозволяє</a:t>
            </a:r>
            <a:r>
              <a:rPr lang="ru-RU" sz="1800" dirty="0" smtClean="0"/>
              <a:t> </a:t>
            </a:r>
            <a:r>
              <a:rPr lang="ru-RU" sz="1800" dirty="0" err="1" smtClean="0"/>
              <a:t>створити</a:t>
            </a:r>
            <a:r>
              <a:rPr lang="ru-RU" sz="1800" dirty="0" smtClean="0"/>
              <a:t> широкий </a:t>
            </a:r>
            <a:r>
              <a:rPr lang="ru-RU" sz="1800" dirty="0" err="1" smtClean="0"/>
              <a:t>асортимент</a:t>
            </a:r>
            <a:r>
              <a:rPr lang="ru-RU" sz="1800" dirty="0" smtClean="0"/>
              <a:t> </a:t>
            </a:r>
            <a:r>
              <a:rPr lang="ru-RU" sz="1800" dirty="0" err="1" smtClean="0"/>
              <a:t>харчових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продуктів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відрізняються</a:t>
            </a:r>
            <a:r>
              <a:rPr lang="ru-RU" sz="1800" dirty="0" smtClean="0"/>
              <a:t> за смаком і ароматом , на </a:t>
            </a:r>
            <a:r>
              <a:rPr lang="ru-RU" sz="1800" dirty="0" err="1" smtClean="0"/>
              <a:t>основі</a:t>
            </a:r>
            <a:r>
              <a:rPr lang="ru-RU" sz="1800" dirty="0" smtClean="0"/>
              <a:t> </a:t>
            </a:r>
            <a:r>
              <a:rPr lang="ru-RU" sz="1800" dirty="0" err="1" smtClean="0"/>
              <a:t>однотипної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продукції</a:t>
            </a:r>
            <a:r>
              <a:rPr lang="ru-RU" sz="1800" dirty="0" smtClean="0"/>
              <a:t> , </a:t>
            </a:r>
            <a:r>
              <a:rPr lang="ru-RU" sz="1800" dirty="0" err="1" smtClean="0"/>
              <a:t>наприклад</a:t>
            </a:r>
            <a:r>
              <a:rPr lang="ru-RU" sz="1800" dirty="0" smtClean="0"/>
              <a:t> , </a:t>
            </a:r>
            <a:r>
              <a:rPr lang="ru-RU" sz="1800" dirty="0" err="1" smtClean="0"/>
              <a:t>безалкогольних</a:t>
            </a:r>
            <a:r>
              <a:rPr lang="ru-RU" sz="1800" dirty="0" smtClean="0"/>
              <a:t> та </a:t>
            </a:r>
            <a:r>
              <a:rPr lang="ru-RU" sz="1800" dirty="0" err="1" smtClean="0"/>
              <a:t>слабоалкогольних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напоїв</a:t>
            </a:r>
            <a:r>
              <a:rPr lang="ru-RU" sz="1800" dirty="0" smtClean="0"/>
              <a:t>.</a:t>
            </a:r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xmlns="" val="3727186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908721"/>
            <a:ext cx="5375389" cy="4968552"/>
          </a:xfrm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3203848" y="548680"/>
            <a:ext cx="5544616" cy="4896544"/>
          </a:xfrm>
        </p:spPr>
        <p:txBody>
          <a:bodyPr>
            <a:noAutofit/>
          </a:bodyPr>
          <a:lstStyle/>
          <a:p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/>
              <a:t/>
            </a:r>
            <a:br>
              <a:rPr lang="uk-UA" sz="1800" dirty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/>
              <a:t/>
            </a:r>
            <a:br>
              <a:rPr lang="uk-UA" sz="1800" dirty="0"/>
            </a:br>
            <a:r>
              <a:rPr lang="uk-UA" sz="1800" b="1" dirty="0" smtClean="0"/>
              <a:t/>
            </a:r>
            <a:br>
              <a:rPr lang="uk-UA" sz="1800" b="1" dirty="0" smtClean="0"/>
            </a:br>
            <a:r>
              <a:rPr lang="uk-UA" sz="1800" b="1" dirty="0"/>
              <a:t/>
            </a:r>
            <a:br>
              <a:rPr lang="uk-UA" sz="1800" b="1" dirty="0"/>
            </a:br>
            <a:r>
              <a:rPr lang="uk-UA" sz="1800" b="1" dirty="0" smtClean="0"/>
              <a:t>Напій </a:t>
            </a:r>
            <a:r>
              <a:rPr lang="uk-UA" sz="1800" b="1" dirty="0"/>
              <a:t>" Кока </a:t>
            </a:r>
            <a:r>
              <a:rPr lang="uk-UA" sz="1800" b="1" dirty="0" err="1"/>
              <a:t>-кола</a:t>
            </a:r>
            <a:r>
              <a:rPr lang="uk-UA" sz="1800" b="1" dirty="0"/>
              <a:t> " винайдений 8 травня 1886 , в штаті </a:t>
            </a:r>
            <a:r>
              <a:rPr lang="uk-UA" sz="1800" b="1" dirty="0" err="1"/>
              <a:t>Джорджія</a:t>
            </a:r>
            <a:r>
              <a:rPr lang="uk-UA" sz="1800" b="1" dirty="0"/>
              <a:t> , США його автор колишній офіцер американської Армії конфедерації Джон </a:t>
            </a:r>
            <a:r>
              <a:rPr lang="uk-UA" sz="1800" b="1" dirty="0" err="1"/>
              <a:t>Сіт</a:t>
            </a:r>
            <a:r>
              <a:rPr lang="uk-UA" sz="1800" b="1" dirty="0"/>
              <a:t> </a:t>
            </a:r>
            <a:r>
              <a:rPr lang="uk-UA" sz="1800" b="1" dirty="0" err="1"/>
              <a:t>Пембертон</a:t>
            </a:r>
            <a:r>
              <a:rPr lang="uk-UA" sz="1800" b="1" dirty="0"/>
              <a:t> . Інгредієнти були такі : три частини листя коки і одну частину тропічного дерева коли . Кока - кола продавалася як ліки і тонізуючий засіб . Назва напою придумав бухгалтер </a:t>
            </a:r>
            <a:r>
              <a:rPr lang="uk-UA" sz="1800" b="1" dirty="0" err="1"/>
              <a:t>Пембертона</a:t>
            </a:r>
            <a:r>
              <a:rPr lang="uk-UA" sz="1800" b="1" dirty="0"/>
              <a:t> , </a:t>
            </a:r>
            <a:r>
              <a:rPr lang="uk-UA" sz="1800" b="1" dirty="0" err="1"/>
              <a:t>Френк</a:t>
            </a:r>
            <a:r>
              <a:rPr lang="uk-UA" sz="1800" b="1" dirty="0"/>
              <a:t> </a:t>
            </a:r>
            <a:r>
              <a:rPr lang="uk-UA" sz="1800" b="1" dirty="0" err="1"/>
              <a:t>Робісон</a:t>
            </a:r>
            <a:r>
              <a:rPr lang="uk-UA" sz="1800" b="1" dirty="0"/>
              <a:t> , він же придумав і написав логотип , який існує до цих пір.</a:t>
            </a:r>
            <a:br>
              <a:rPr lang="uk-UA" sz="1800" b="1" dirty="0"/>
            </a:br>
            <a:r>
              <a:rPr lang="uk-UA" sz="1800" b="1" dirty="0"/>
              <a:t>Вже в 1902 кока </a:t>
            </a:r>
            <a:r>
              <a:rPr lang="uk-UA" sz="1800" b="1" dirty="0" err="1"/>
              <a:t>-кола</a:t>
            </a:r>
            <a:r>
              <a:rPr lang="uk-UA" sz="1800" b="1" dirty="0"/>
              <a:t> стала найзнаменитішим напоєм в США . Наприкінці 1890 року в газеті " </a:t>
            </a:r>
            <a:r>
              <a:rPr lang="uk-UA" sz="1800" b="1" dirty="0" err="1"/>
              <a:t>New</a:t>
            </a:r>
            <a:r>
              <a:rPr lang="uk-UA" sz="1800" b="1" dirty="0"/>
              <a:t> </a:t>
            </a:r>
            <a:r>
              <a:rPr lang="uk-UA" sz="1800" b="1" dirty="0" err="1"/>
              <a:t>York</a:t>
            </a:r>
            <a:r>
              <a:rPr lang="uk-UA" sz="1800" b="1" dirty="0"/>
              <a:t> </a:t>
            </a:r>
            <a:r>
              <a:rPr lang="uk-UA" sz="1800" b="1" dirty="0" err="1"/>
              <a:t>Tribune</a:t>
            </a:r>
            <a:r>
              <a:rPr lang="uk-UA" sz="1800" b="1" dirty="0"/>
              <a:t> " з'явилася стаття , підбурювані громадську думку проти кока - коли , що стверджувала , що саме кока - кола винна , в тому , що негри напившись кока - коли нападають на білих людей. Після цього кока кола поміняла склад , замість свіжого листя коки ; в колу стали додавати листя , з яких був видалений весь кокаїн.</a:t>
            </a:r>
            <a:r>
              <a:rPr lang="uk-UA" sz="1800" dirty="0"/>
              <a:t/>
            </a:r>
            <a:br>
              <a:rPr lang="uk-UA" sz="1800" dirty="0"/>
            </a:br>
            <a:r>
              <a:rPr lang="uk-UA" sz="1800" dirty="0"/>
              <a:t> </a:t>
            </a:r>
            <a:br>
              <a:rPr lang="uk-UA" sz="1800" dirty="0"/>
            </a:br>
            <a:r>
              <a:rPr lang="uk-UA" sz="1800" dirty="0"/>
              <a:t/>
            </a:r>
            <a:br>
              <a:rPr lang="uk-UA" sz="1800" dirty="0"/>
            </a:br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xmlns="" val="2283045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75656" y="10945"/>
            <a:ext cx="5429250" cy="21907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903" y="1502688"/>
            <a:ext cx="889248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itchFamily="49" charset="0"/>
              <a:buChar char="o"/>
            </a:pPr>
            <a:r>
              <a:rPr lang="uk-UA" dirty="0" smtClean="0">
                <a:solidFill>
                  <a:srgbClr val="FF0000"/>
                </a:solidFill>
              </a:rPr>
              <a:t>E952 </a:t>
            </a:r>
            <a:r>
              <a:rPr lang="uk-UA" dirty="0">
                <a:solidFill>
                  <a:srgbClr val="FF0000"/>
                </a:solidFill>
              </a:rPr>
              <a:t>-</a:t>
            </a:r>
            <a:r>
              <a:rPr lang="uk-UA" dirty="0"/>
              <a:t> Замінник цукру </a:t>
            </a:r>
            <a:endParaRPr lang="uk-UA" dirty="0" smtClean="0"/>
          </a:p>
          <a:p>
            <a:pPr marL="285750" indent="-285750">
              <a:buFont typeface="Courier New" pitchFamily="49" charset="0"/>
              <a:buChar char="o"/>
            </a:pPr>
            <a:r>
              <a:rPr lang="uk-UA" dirty="0" err="1" smtClean="0">
                <a:solidFill>
                  <a:srgbClr val="FF0000"/>
                </a:solidFill>
              </a:rPr>
              <a:t>Цикламат</a:t>
            </a:r>
            <a:r>
              <a:rPr lang="uk-UA" dirty="0" smtClean="0">
                <a:solidFill>
                  <a:srgbClr val="FF0000"/>
                </a:solidFill>
              </a:rPr>
              <a:t> </a:t>
            </a:r>
            <a:r>
              <a:rPr lang="uk-UA" dirty="0"/>
              <a:t>- синтетичний хімікат , має солодкий смак , в 200 разів перевищує солодкість цукру. У 1969 році розпорядженням Федерального Агентства по харчових продуктах і лікарських препаратів </a:t>
            </a:r>
            <a:r>
              <a:rPr lang="uk-UA" dirty="0" smtClean="0"/>
              <a:t>заборонений </a:t>
            </a:r>
            <a:r>
              <a:rPr lang="uk-UA" dirty="0"/>
              <a:t>в продуктах харчування , на території США і Канаді , оскільки є канцерогеном , що викликає ракову хворобу. Було доведено , що він , як сахарин і </a:t>
            </a:r>
            <a:r>
              <a:rPr lang="uk-UA" dirty="0" err="1"/>
              <a:t>аспартам</a:t>
            </a:r>
            <a:r>
              <a:rPr lang="uk-UA" dirty="0"/>
              <a:t> , викликає у щурів рак сечового міхура. У 1975 році заборонений у виробництві напоїв в Японії , Південній Кореї , Сінгапурі , Індонезії. У 1979 р. всесвітня організація охорони здоров'я реабілітувала цикламени , визнавши їх </a:t>
            </a:r>
            <a:r>
              <a:rPr lang="uk-UA" dirty="0" smtClean="0"/>
              <a:t>нешкідливими.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uk-UA" dirty="0">
                <a:solidFill>
                  <a:srgbClr val="FF0000"/>
                </a:solidFill>
              </a:rPr>
              <a:t>E150d ( барвник ) </a:t>
            </a:r>
            <a:r>
              <a:rPr lang="uk-UA" dirty="0"/>
              <a:t>- цукровий </a:t>
            </a:r>
            <a:r>
              <a:rPr lang="uk-UA" dirty="0" err="1"/>
              <a:t>колер</a:t>
            </a:r>
            <a:r>
              <a:rPr lang="uk-UA" dirty="0"/>
              <a:t> ( палений цукор) , його отримують шляхом переробки цукру при певних високих температурах , з додаванням хімічних реагентів , в даному випадку сульфат амонію</a:t>
            </a:r>
            <a:r>
              <a:rPr lang="uk-UA" dirty="0" smtClean="0"/>
              <a:t>.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uk-UA" dirty="0">
                <a:solidFill>
                  <a:srgbClr val="FF0000"/>
                </a:solidFill>
              </a:rPr>
              <a:t>E950 ( </a:t>
            </a:r>
            <a:r>
              <a:rPr lang="uk-UA" dirty="0" err="1">
                <a:solidFill>
                  <a:srgbClr val="FF0000"/>
                </a:solidFill>
              </a:rPr>
              <a:t>ацесульфам</a:t>
            </a:r>
            <a:r>
              <a:rPr lang="uk-UA" dirty="0">
                <a:solidFill>
                  <a:srgbClr val="FF0000"/>
                </a:solidFill>
              </a:rPr>
              <a:t> калію) </a:t>
            </a:r>
            <a:r>
              <a:rPr lang="uk-UA" dirty="0"/>
              <a:t>- в 200 разів солодше сахарози , широко застосовується суміш </a:t>
            </a:r>
            <a:r>
              <a:rPr lang="uk-UA" dirty="0" err="1"/>
              <a:t>ацесульфама</a:t>
            </a:r>
            <a:r>
              <a:rPr lang="uk-UA" dirty="0"/>
              <a:t> калію з </a:t>
            </a:r>
            <a:r>
              <a:rPr lang="uk-UA" dirty="0" err="1"/>
              <a:t>аспартамом</a:t>
            </a:r>
            <a:r>
              <a:rPr lang="uk-UA" dirty="0"/>
              <a:t> в безалкогольних напою.</a:t>
            </a:r>
          </a:p>
          <a:p>
            <a:r>
              <a:rPr lang="uk-UA" dirty="0"/>
              <a:t>Містить метиловий ефір , який погіршує роботу </a:t>
            </a:r>
            <a:r>
              <a:rPr lang="uk-UA" dirty="0" err="1"/>
              <a:t>серцево</a:t>
            </a:r>
            <a:r>
              <a:rPr lang="uk-UA" dirty="0"/>
              <a:t> судинної системи, і </a:t>
            </a:r>
            <a:r>
              <a:rPr lang="uk-UA" dirty="0" err="1"/>
              <a:t>аспарогеновую</a:t>
            </a:r>
            <a:r>
              <a:rPr lang="uk-UA" dirty="0"/>
              <a:t> кислоту - вона надає збудливу дію на нервову систему і може з часом викликати звикання . </a:t>
            </a:r>
            <a:r>
              <a:rPr lang="uk-UA" dirty="0" err="1"/>
              <a:t>Ацесульфам</a:t>
            </a:r>
            <a:r>
              <a:rPr lang="uk-UA" dirty="0"/>
              <a:t> погано розчиняється.</a:t>
            </a:r>
          </a:p>
          <a:p>
            <a:r>
              <a:rPr lang="uk-UA" dirty="0"/>
              <a:t> Продукти з цим </a:t>
            </a:r>
            <a:r>
              <a:rPr lang="uk-UA" dirty="0" err="1"/>
              <a:t>підсолоджувачів</a:t>
            </a:r>
            <a:r>
              <a:rPr lang="uk-UA" dirty="0"/>
              <a:t> не рекомендується вживати дітям , вагітним </a:t>
            </a:r>
          </a:p>
          <a:p>
            <a:pPr marL="285750" indent="-285750">
              <a:buFont typeface="Courier New" pitchFamily="49" charset="0"/>
              <a:buChar char="o"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139859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7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64" y="514305"/>
            <a:ext cx="8522176" cy="3418751"/>
          </a:xfrm>
        </p:spPr>
        <p:txBody>
          <a:bodyPr>
            <a:noAutofit/>
          </a:bodyPr>
          <a:lstStyle/>
          <a:p>
            <a:pPr marL="171450" indent="-171450">
              <a:buFont typeface="Courier New" pitchFamily="49" charset="0"/>
              <a:buChar char="o"/>
            </a:pPr>
            <a:r>
              <a:rPr lang="uk-UA" sz="1400" b="1" dirty="0">
                <a:solidFill>
                  <a:srgbClr val="FF0000"/>
                </a:solidFill>
              </a:rPr>
              <a:t>E951 </a:t>
            </a:r>
            <a:r>
              <a:rPr lang="uk-UA" sz="1400" dirty="0">
                <a:solidFill>
                  <a:srgbClr val="FF0000"/>
                </a:solidFill>
              </a:rPr>
              <a:t>( </a:t>
            </a:r>
            <a:r>
              <a:rPr lang="uk-UA" sz="1400" dirty="0" err="1">
                <a:solidFill>
                  <a:srgbClr val="FF0000"/>
                </a:solidFill>
              </a:rPr>
              <a:t>аспартам</a:t>
            </a:r>
            <a:r>
              <a:rPr lang="uk-UA" sz="1400" dirty="0">
                <a:solidFill>
                  <a:srgbClr val="FF0000"/>
                </a:solidFill>
              </a:rPr>
              <a:t> </a:t>
            </a:r>
            <a:r>
              <a:rPr lang="uk-UA" sz="1400" dirty="0"/>
              <a:t>) - </a:t>
            </a:r>
            <a:r>
              <a:rPr lang="uk-UA" sz="1400" dirty="0" err="1"/>
              <a:t>цукрозамінник</a:t>
            </a:r>
            <a:r>
              <a:rPr lang="uk-UA" sz="1400" dirty="0"/>
              <a:t> для хворих діабетом , що складається з двох амінокислот ( </a:t>
            </a:r>
            <a:r>
              <a:rPr lang="uk-UA" sz="1400" dirty="0" err="1"/>
              <a:t>дипептид</a:t>
            </a:r>
            <a:r>
              <a:rPr lang="uk-UA" sz="1400" dirty="0"/>
              <a:t> ) - аспарагіну і </a:t>
            </a:r>
            <a:r>
              <a:rPr lang="uk-UA" sz="1400" dirty="0" err="1"/>
              <a:t>феніланіну</a:t>
            </a:r>
            <a:r>
              <a:rPr lang="uk-UA" sz="1400" dirty="0"/>
              <a:t> . Національна асоціація безалкогольних напоїв ( NSDA ), що представляє 95 % компаній по виробництву безалкогольних напоїв в США , склала протест , опублікований у звіті Конгресу США 7 травня 1985 , описує хімічну нестабільність </a:t>
            </a:r>
            <a:r>
              <a:rPr lang="uk-UA" sz="1400" dirty="0" err="1"/>
              <a:t>аспартама</a:t>
            </a:r>
            <a:r>
              <a:rPr lang="uk-UA" sz="1400" dirty="0"/>
              <a:t> . Після декількох тижнів в жаркому кліматі (або при нагріванні до 30 градусів Цельсія) основна кількість </a:t>
            </a:r>
            <a:r>
              <a:rPr lang="uk-UA" sz="1400" dirty="0" err="1"/>
              <a:t>аспартама</a:t>
            </a:r>
            <a:r>
              <a:rPr lang="uk-UA" sz="1400" dirty="0"/>
              <a:t> в газованій воді розпадається на формальдегід , метанол , фенілаланін </a:t>
            </a:r>
            <a:r>
              <a:rPr lang="uk-UA" sz="1400" dirty="0" smtClean="0"/>
              <a:t>. </a:t>
            </a:r>
            <a:endParaRPr lang="uk-UA" sz="1400" dirty="0"/>
          </a:p>
          <a:p>
            <a:r>
              <a:rPr lang="uk-UA" sz="1400" dirty="0" smtClean="0"/>
              <a:t>Формальдегід </a:t>
            </a:r>
            <a:r>
              <a:rPr lang="uk-UA" sz="1400" dirty="0"/>
              <a:t>- це речовина з різким запахом , канцероген класу А.</a:t>
            </a:r>
          </a:p>
          <a:p>
            <a:r>
              <a:rPr lang="uk-UA" sz="1400" dirty="0"/>
              <a:t> Фенілаланін ж стає токсичним в поєднанні з іншими амінокислотами і білками .</a:t>
            </a:r>
          </a:p>
          <a:p>
            <a:r>
              <a:rPr lang="uk-UA" sz="1400" dirty="0"/>
              <a:t> При вагітності </a:t>
            </a:r>
            <a:r>
              <a:rPr lang="uk-UA" sz="1400" dirty="0" err="1"/>
              <a:t>аспартам</a:t>
            </a:r>
            <a:r>
              <a:rPr lang="uk-UA" sz="1400" dirty="0"/>
              <a:t> може впливати безпосередньо на плід навіть при вживанні в дуже малих дозах.</a:t>
            </a:r>
          </a:p>
          <a:p>
            <a:r>
              <a:rPr lang="uk-UA" sz="1400" dirty="0"/>
              <a:t> FDA отримало більше 15 тис. скарг на </a:t>
            </a:r>
            <a:r>
              <a:rPr lang="uk-UA" sz="1400" dirty="0" err="1"/>
              <a:t>аспартам</a:t>
            </a:r>
            <a:r>
              <a:rPr lang="uk-UA" sz="1400" dirty="0"/>
              <a:t> від споживачів постраждалих від дії </a:t>
            </a:r>
            <a:r>
              <a:rPr lang="uk-UA" sz="1400" dirty="0" err="1"/>
              <a:t>аспартама</a:t>
            </a:r>
            <a:r>
              <a:rPr lang="uk-UA" sz="1400" dirty="0"/>
              <a:t> на здоров'я , що становить 90 % всіх скарг на харчові добавки.</a:t>
            </a:r>
          </a:p>
          <a:p>
            <a:r>
              <a:rPr lang="uk-UA" sz="1400" dirty="0" smtClean="0"/>
              <a:t>У </a:t>
            </a:r>
            <a:r>
              <a:rPr lang="uk-UA" sz="1400" dirty="0"/>
              <a:t>розпорядженні FDA є 92 документально підтверджених випадку отруєння </a:t>
            </a:r>
            <a:r>
              <a:rPr lang="uk-UA" sz="1400" dirty="0" err="1"/>
              <a:t>аспартамом</a:t>
            </a:r>
            <a:r>
              <a:rPr lang="uk-UA" sz="1400" dirty="0"/>
              <a:t> , включаючи наступні: втрата дотику, головні болі , втому , запаморочення , нудота , сильне серцебиття , збільшення ваги , дратівливість , тривожний стан , втрата пам'яті , втрата слуху , втрата зору , затуманений зір , висип , припадки , втрата зору , болі в суглобах , депресії , спазми , захворювання дітородних органів , нервове збудження кори головного мозку.</a:t>
            </a:r>
          </a:p>
          <a:p>
            <a:r>
              <a:rPr lang="uk-UA" sz="1400" dirty="0"/>
              <a:t> Також </a:t>
            </a:r>
            <a:r>
              <a:rPr lang="uk-UA" sz="1400" dirty="0" err="1"/>
              <a:t>аспартам</a:t>
            </a:r>
            <a:r>
              <a:rPr lang="uk-UA" sz="1400" dirty="0"/>
              <a:t> може привести до смертельного результату , спровокувати наступні хвороби : Паркінсона , Альцгеймера , пухлина мозку , множинний склероз , епілепсію , базедову хвороба , хронічну втому , діабет , розумову відсталість , туберкульоз </a:t>
            </a:r>
            <a:r>
              <a:rPr lang="uk-UA" sz="1400" dirty="0" smtClean="0"/>
              <a:t>.</a:t>
            </a:r>
          </a:p>
          <a:p>
            <a:pPr marL="171450" indent="-171450">
              <a:buFont typeface="Courier New" pitchFamily="49" charset="0"/>
              <a:buChar char="o"/>
            </a:pPr>
            <a:r>
              <a:rPr lang="uk-UA" sz="1400" b="1" dirty="0" smtClean="0">
                <a:solidFill>
                  <a:srgbClr val="FF0000"/>
                </a:solidFill>
              </a:rPr>
              <a:t> Е330 </a:t>
            </a:r>
            <a:r>
              <a:rPr lang="uk-UA" sz="1400" dirty="0" smtClean="0">
                <a:solidFill>
                  <a:srgbClr val="FF0000"/>
                </a:solidFill>
              </a:rPr>
              <a:t>(лимонна кислота</a:t>
            </a:r>
            <a:r>
              <a:rPr lang="uk-UA" sz="1400" dirty="0" smtClean="0"/>
              <a:t>) - безбарвні кристали , широко поширена в природі. Отримують лимонну кислоту  бродінням вуглеводів </a:t>
            </a:r>
          </a:p>
          <a:p>
            <a:endParaRPr lang="uk-UA" sz="1400" dirty="0" smtClean="0"/>
          </a:p>
          <a:p>
            <a:endParaRPr lang="uk-UA" sz="1400" dirty="0" smtClean="0"/>
          </a:p>
          <a:p>
            <a:endParaRPr lang="uk-UA" sz="1400" dirty="0" smtClean="0"/>
          </a:p>
          <a:p>
            <a:pPr marL="457200" indent="-457200">
              <a:buFont typeface="Arial" pitchFamily="34" charset="0"/>
              <a:buChar char="•"/>
            </a:pPr>
            <a:endParaRPr lang="uk-UA" sz="1400" dirty="0"/>
          </a:p>
        </p:txBody>
      </p:sp>
    </p:spTree>
    <p:extLst>
      <p:ext uri="{BB962C8B-B14F-4D97-AF65-F5344CB8AC3E}">
        <p14:creationId xmlns:p14="http://schemas.microsoft.com/office/powerpoint/2010/main" xmlns="" val="1235834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4282" y="3429000"/>
            <a:ext cx="2885306" cy="2885306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4"/>
            <a:ext cx="8229600" cy="4525963"/>
          </a:xfrm>
        </p:spPr>
        <p:txBody>
          <a:bodyPr>
            <a:normAutofit/>
          </a:bodyPr>
          <a:lstStyle/>
          <a:p>
            <a:r>
              <a:rPr lang="uk-UA" sz="1600" dirty="0" smtClean="0"/>
              <a:t>На етикетці написано , що до складу продукту входить цукор , фосфорна кислота , кофеїн , карамель , вуглекислота й </a:t>
            </a:r>
            <a:r>
              <a:rPr lang="uk-UA" sz="1600" dirty="0" err="1" smtClean="0"/>
              <a:t>Аromas</a:t>
            </a:r>
            <a:r>
              <a:rPr lang="uk-UA" sz="1600" dirty="0" smtClean="0"/>
              <a:t> - якийсь екстракт , цей екстракт і викликав підозру у позивача , який аргументував свою вимогу турецьким Законом про захист прав споживачів .</a:t>
            </a:r>
          </a:p>
          <a:p>
            <a:r>
              <a:rPr lang="uk-UA" sz="1600" dirty="0" smtClean="0"/>
              <a:t> А в ньому зазначено , споживач має право знати , склад продукту. І компанії довелося розкрити свій секрет . До складу екстракту , крім деяких екзотичних рослинних масел , входить природний фарбник кармін , який виробляють з висушених тілець комахи кошеніль . Ця комаха проживає в , Азербайджані , Польщі , Вірменії .</a:t>
            </a:r>
          </a:p>
          <a:p>
            <a:pPr marL="0" indent="0">
              <a:buNone/>
            </a:pPr>
            <a:r>
              <a:rPr lang="uk-UA" sz="1600" dirty="0" smtClean="0"/>
              <a:t>Кармін абсолютно нешкідливий і використовується для фарбування тканин вже з біблійних часів ,</a:t>
            </a:r>
          </a:p>
          <a:p>
            <a:pPr marL="0" indent="0">
              <a:buNone/>
            </a:pPr>
            <a:r>
              <a:rPr lang="uk-UA" sz="1600" dirty="0" smtClean="0"/>
              <a:t> а в харчовій промисловості вже більше 100 років. Карміном підфарбовують не тільки газовану воду , а й різні кондитерські вироби, деякі молочні продукцію . Екстракт з кошенільних хробаків або просто Кармін - це харчовий барвник Е120 , він використовується повсюдно. У величезному числі продуктів , а не тільки в Кока </a:t>
            </a:r>
            <a:r>
              <a:rPr lang="uk-UA" sz="1600" dirty="0" err="1" smtClean="0"/>
              <a:t>-колі</a:t>
            </a:r>
            <a:r>
              <a:rPr lang="uk-UA" sz="1600" dirty="0" smtClean="0"/>
              <a:t> .</a:t>
            </a:r>
          </a:p>
          <a:p>
            <a:pPr marL="0" indent="0">
              <a:buNone/>
            </a:pPr>
            <a:endParaRPr lang="uk-UA" sz="18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14678" y="4286256"/>
            <a:ext cx="2167128" cy="200253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15140" y="3929066"/>
            <a:ext cx="2244323" cy="1514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64793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79712" y="30974"/>
            <a:ext cx="5273958" cy="6827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51488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3000"/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77281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Роботу виконали</a:t>
            </a:r>
            <a:r>
              <a:rPr lang="en-US" dirty="0" smtClean="0">
                <a:latin typeface="Freestyle Script" pitchFamily="66" charset="0"/>
              </a:rPr>
              <a:t>: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err="1" smtClean="0"/>
              <a:t>Оленюк</a:t>
            </a:r>
            <a:r>
              <a:rPr lang="uk-UA" dirty="0" smtClean="0"/>
              <a:t> Люба</a:t>
            </a:r>
            <a:br>
              <a:rPr lang="uk-UA" dirty="0" smtClean="0"/>
            </a:br>
            <a:r>
              <a:rPr lang="uk-UA" dirty="0" err="1" smtClean="0"/>
              <a:t>Олексів</a:t>
            </a:r>
            <a:r>
              <a:rPr lang="uk-UA" dirty="0"/>
              <a:t> </a:t>
            </a:r>
            <a:r>
              <a:rPr lang="uk-UA" dirty="0" smtClean="0"/>
              <a:t>Катерина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86954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845</Words>
  <Application>Microsoft Office PowerPoint</Application>
  <PresentationFormat>Екран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0" baseType="lpstr">
      <vt:lpstr>Тема Office</vt:lpstr>
      <vt:lpstr>Харчові добавки в напоях</vt:lpstr>
      <vt:lpstr> Шипучі газовані підсолоджені безалкогольні напої, широко популярні в Україні. Найкращі часто вживані напої - це кола , газована вода , холодний чай , солодкий чай , лимонад і пунш .</vt:lpstr>
      <vt:lpstr>Слайд 3</vt:lpstr>
      <vt:lpstr>       Напій " Кока -кола " винайдений 8 травня 1886 , в штаті Джорджія , США його автор колишній офіцер американської Армії конфедерації Джон Сіт Пембертон . Інгредієнти були такі : три частини листя коки і одну частину тропічного дерева коли . Кока - кола продавалася як ліки і тонізуючий засіб . Назва напою придумав бухгалтер Пембертона , Френк Робісон , він же придумав і написав логотип , який існує до цих пір. Вже в 1902 кока -кола стала найзнаменитішим напоєм в США . Наприкінці 1890 року в газеті " New York Tribune " з'явилася стаття , підбурювані громадську думку проти кока - коли , що стверджувала , що саме кока - кола винна , в тому , що негри напившись кока - коли нападають на білих людей. Після цього кока кола поміняла склад , замість свіжого листя коки ; в колу стали додавати листя , з яких був видалений весь кокаїн.    </vt:lpstr>
      <vt:lpstr>Слайд 5</vt:lpstr>
      <vt:lpstr>Слайд 6</vt:lpstr>
      <vt:lpstr>Слайд 7</vt:lpstr>
      <vt:lpstr>Слайд 8</vt:lpstr>
      <vt:lpstr>Роботу виконали: Оленюк Люба Олексів Катерина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Харчові добавки в напоях</dc:title>
  <dc:creator>Пользователь Windows</dc:creator>
  <cp:lastModifiedBy>PC</cp:lastModifiedBy>
  <cp:revision>19</cp:revision>
  <dcterms:created xsi:type="dcterms:W3CDTF">2014-03-31T04:08:22Z</dcterms:created>
  <dcterms:modified xsi:type="dcterms:W3CDTF">2014-04-02T08:41:53Z</dcterms:modified>
</cp:coreProperties>
</file>