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</p:sldMasterIdLst>
  <p:sldIdLst>
    <p:sldId id="265" r:id="rId6"/>
    <p:sldId id="259" r:id="rId7"/>
    <p:sldId id="264" r:id="rId8"/>
    <p:sldId id="257" r:id="rId9"/>
    <p:sldId id="258" r:id="rId10"/>
    <p:sldId id="260" r:id="rId11"/>
    <p:sldId id="263" r:id="rId12"/>
    <p:sldId id="261" r:id="rId13"/>
    <p:sldId id="266" r:id="rId14"/>
    <p:sldId id="267" r:id="rId15"/>
    <p:sldId id="268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E53A-1A74-4020-AAD6-4F7CB8FEB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3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2EED-ECBA-4C8D-B2E2-C2A4E7CB10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1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AF38-21F4-469E-861C-91A535C0F9E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63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D074-5DBF-4677-9F0C-9F6771EE03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00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E53A-1A74-4020-AAD6-4F7CB8FEB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61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E15B-039E-4240-9486-C1A8BA863E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56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C06A-6895-4E03-A432-1D7D3B0F98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82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9535-D570-4F53-A97B-07D3BA8420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673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202A-0B5B-4D25-8553-619815473F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104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430A-F0A9-4EEF-87B5-C9AA95F45D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41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682E-93C1-4456-A173-29714E059E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92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E15B-039E-4240-9486-C1A8BA863E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535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585-5FD4-406A-8DFA-4BD16EF56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533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FA69-EC8D-45C5-A9AE-D74E074F58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01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2EED-ECBA-4C8D-B2E2-C2A4E7CB10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616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AF38-21F4-469E-861C-91A535C0F9E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85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D074-5DBF-4677-9F0C-9F6771EE03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60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E53A-1A74-4020-AAD6-4F7CB8FEB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1474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E15B-039E-4240-9486-C1A8BA863E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95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C06A-6895-4E03-A432-1D7D3B0F98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17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9535-D570-4F53-A97B-07D3BA8420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59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202A-0B5B-4D25-8553-619815473F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6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C06A-6895-4E03-A432-1D7D3B0F98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939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430A-F0A9-4EEF-87B5-C9AA95F45D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2270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682E-93C1-4456-A173-29714E059E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6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585-5FD4-406A-8DFA-4BD16EF56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34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FA69-EC8D-45C5-A9AE-D74E074F58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354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2EED-ECBA-4C8D-B2E2-C2A4E7CB10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015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AF38-21F4-469E-861C-91A535C0F9E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045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D074-5DBF-4677-9F0C-9F6771EE03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837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E53A-1A74-4020-AAD6-4F7CB8FEB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561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E15B-039E-4240-9486-C1A8BA863E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046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C06A-6895-4E03-A432-1D7D3B0F98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3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9535-D570-4F53-A97B-07D3BA8420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6381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9535-D570-4F53-A97B-07D3BA8420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7469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202A-0B5B-4D25-8553-619815473F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21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430A-F0A9-4EEF-87B5-C9AA95F45D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297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682E-93C1-4456-A173-29714E059E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6400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585-5FD4-406A-8DFA-4BD16EF56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7787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FA69-EC8D-45C5-A9AE-D74E074F58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96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2EED-ECBA-4C8D-B2E2-C2A4E7CB10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818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AF38-21F4-469E-861C-91A535C0F9E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242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D074-5DBF-4677-9F0C-9F6771EE03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088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E53A-1A74-4020-AAD6-4F7CB8FEB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2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202A-0B5B-4D25-8553-619815473F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384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E15B-039E-4240-9486-C1A8BA863E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45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C06A-6895-4E03-A432-1D7D3B0F98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03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9535-D570-4F53-A97B-07D3BA8420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4159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202A-0B5B-4D25-8553-619815473F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7928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430A-F0A9-4EEF-87B5-C9AA95F45D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491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682E-93C1-4456-A173-29714E059E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604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585-5FD4-406A-8DFA-4BD16EF56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281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FA69-EC8D-45C5-A9AE-D74E074F58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992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2EED-ECBA-4C8D-B2E2-C2A4E7CB10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781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AF38-21F4-469E-861C-91A535C0F9E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4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430A-F0A9-4EEF-87B5-C9AA95F45D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257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6D074-5DBF-4677-9F0C-9F6771EE03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5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682E-93C1-4456-A173-29714E059E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7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585-5FD4-406A-8DFA-4BD16EF56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16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FA69-EC8D-45C5-A9AE-D74E074F58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99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2C85C-354E-40CC-A700-1C5180BCF9D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3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99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2C85C-354E-40CC-A700-1C5180BCF9D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8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99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2C85C-354E-40CC-A700-1C5180BCF9D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99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2C85C-354E-40CC-A700-1C5180BCF9D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4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99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2C85C-354E-40CC-A700-1C5180BCF9D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11560" y="332656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i="1" dirty="0" smtClean="0"/>
              <a:t>Презентация на тему :</a:t>
            </a:r>
            <a:br>
              <a:rPr lang="ru-RU" sz="4400" b="1" i="1" dirty="0" smtClean="0"/>
            </a:br>
            <a:r>
              <a:rPr lang="ru-RU" sz="4400" b="1" i="1" dirty="0" smtClean="0"/>
              <a:t>«</a:t>
            </a:r>
            <a:r>
              <a:rPr lang="ru-RU" b="1" i="1" dirty="0" smtClean="0"/>
              <a:t>Жиры </a:t>
            </a:r>
            <a:r>
              <a:rPr lang="ru-RU" sz="4400" b="1" i="1" dirty="0" smtClean="0"/>
              <a:t>»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>
          <a:xfrm>
            <a:off x="5076056" y="3140968"/>
            <a:ext cx="4067944" cy="1752600"/>
          </a:xfrm>
        </p:spPr>
        <p:txBody>
          <a:bodyPr/>
          <a:lstStyle/>
          <a:p>
            <a:r>
              <a:rPr lang="ru-RU" sz="2800" dirty="0" smtClean="0"/>
              <a:t>Выполнила: ученица 11-Б класса</a:t>
            </a:r>
          </a:p>
          <a:p>
            <a:r>
              <a:rPr lang="ru-RU" sz="2800" dirty="0" smtClean="0"/>
              <a:t>Зануда Т.А</a:t>
            </a:r>
          </a:p>
          <a:p>
            <a:r>
              <a:rPr lang="ru-RU" sz="2800" dirty="0" smtClean="0"/>
              <a:t>Проверила: учитель химии</a:t>
            </a:r>
          </a:p>
          <a:p>
            <a:r>
              <a:rPr lang="ru-RU" sz="2800" dirty="0" smtClean="0"/>
              <a:t>Тисленко Л.А</a:t>
            </a:r>
            <a:endParaRPr lang="ru-RU" sz="2800" dirty="0"/>
          </a:p>
        </p:txBody>
      </p:sp>
      <p:pic>
        <p:nvPicPr>
          <p:cNvPr id="1026" name="Picture 2" descr="C:\Users\Таня\Desktop\1310494279_b61b58e1b3b4c591423cba4e4f0a2e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4328418" cy="411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9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sz="3600" dirty="0">
                <a:solidFill>
                  <a:srgbClr val="7030A0"/>
                </a:solidFill>
              </a:rPr>
              <a:t>Сырье в производстве маргарина</a:t>
            </a:r>
            <a:br>
              <a:rPr lang="ru-RU" sz="3600" dirty="0">
                <a:solidFill>
                  <a:srgbClr val="7030A0"/>
                </a:solidFill>
              </a:rPr>
            </a:b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Таня\Desktop\827573_637fmaslopress_MMH_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41" y="1340768"/>
            <a:ext cx="335478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Таня\Desktop\1x6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996952"/>
            <a:ext cx="4335290" cy="331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7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В медицине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Таня\Desktop\248373_147015_40764990_19209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26792"/>
            <a:ext cx="4141686" cy="310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Таня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33056"/>
            <a:ext cx="3744416" cy="283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5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-892175"/>
            <a:ext cx="8229600" cy="288925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Литература.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1) Артеменко А.И. Органическая химия. М.: Высшая школа,1994.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2) Ермолаев М.В. Биологическая химия. М.: Медицина.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3) Гроссе Э., </a:t>
            </a:r>
            <a:r>
              <a:rPr lang="ru-RU" sz="2400" dirty="0" err="1" smtClean="0"/>
              <a:t>Вайсмантель</a:t>
            </a:r>
            <a:r>
              <a:rPr lang="ru-RU" sz="2400" dirty="0" smtClean="0"/>
              <a:t> Х. Химия для любознательных. Л.: Химия,1987.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4) Биологический энциклопедический словарь. М.: Советская энциклопедия,1986.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5) </a:t>
            </a:r>
            <a:r>
              <a:rPr lang="ru-RU" sz="2400" dirty="0" err="1" smtClean="0"/>
              <a:t>Кузьменок</a:t>
            </a:r>
            <a:r>
              <a:rPr lang="ru-RU" sz="2400" dirty="0" smtClean="0"/>
              <a:t> Н.М., Стрельцов Е.А. Экология на уроках химии. М.:Красеко-принт,1996.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6) </a:t>
            </a:r>
            <a:r>
              <a:rPr lang="ru-RU" sz="2400" dirty="0" err="1" smtClean="0"/>
              <a:t>Бенеш</a:t>
            </a:r>
            <a:r>
              <a:rPr lang="ru-RU" sz="2400" dirty="0" smtClean="0"/>
              <a:t> П., </a:t>
            </a:r>
            <a:r>
              <a:rPr lang="ru-RU" sz="2400" dirty="0" err="1" smtClean="0"/>
              <a:t>Свободова</a:t>
            </a:r>
            <a:r>
              <a:rPr lang="ru-RU" sz="2400" dirty="0" smtClean="0"/>
              <a:t> М. 111 вопросов по химии для всех. М.: Просвещение ,1994.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7) Электронный учебник., АОЗТ «1С»,1997-2001.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8) </a:t>
            </a:r>
            <a:r>
              <a:rPr lang="en-US" sz="2400" dirty="0" smtClean="0"/>
              <a:t>http</a:t>
            </a:r>
            <a:r>
              <a:rPr lang="ru-RU" sz="2400" dirty="0" smtClean="0"/>
              <a:t>://</a:t>
            </a:r>
            <a:r>
              <a:rPr lang="en-US" sz="2400" dirty="0" smtClean="0"/>
              <a:t>referat.wwww4.com/link/</a:t>
            </a:r>
            <a:r>
              <a:rPr lang="en-US" sz="2400" dirty="0" err="1" smtClean="0"/>
              <a:t>frame.php</a:t>
            </a:r>
            <a:r>
              <a:rPr lang="ru-RU" sz="2400" dirty="0" smtClean="0"/>
              <a:t>?</a:t>
            </a:r>
            <a:r>
              <a:rPr lang="en-US" sz="2400" dirty="0" err="1" smtClean="0"/>
              <a:t>ky</a:t>
            </a:r>
            <a:r>
              <a:rPr lang="en-US" sz="2400" dirty="0" smtClean="0"/>
              <a:t>=15223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2541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Определение жиров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Жиры – это сложные эфиры , образованные трехатомным спиртом – глицерином и одноосновными карбоновыми кислотами:</a:t>
            </a:r>
          </a:p>
          <a:p>
            <a:pPr eaLnBrk="1" hangingPunct="1"/>
            <a:endParaRPr lang="ru-RU" sz="2800" smtClean="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74638" y="3357563"/>
            <a:ext cx="8424862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000000"/>
                </a:solidFill>
              </a:rPr>
              <a:t>CH</a:t>
            </a:r>
            <a:r>
              <a:rPr lang="en-US" sz="2800" baseline="-25000" smtClean="0">
                <a:solidFill>
                  <a:srgbClr val="000000"/>
                </a:solidFill>
              </a:rPr>
              <a:t>2</a:t>
            </a:r>
            <a:r>
              <a:rPr lang="en-US" sz="2800" smtClean="0">
                <a:solidFill>
                  <a:srgbClr val="000000"/>
                </a:solidFill>
              </a:rPr>
              <a:t>-O-CO-R</a:t>
            </a:r>
            <a:r>
              <a:rPr lang="en-US" sz="2800" baseline="-25000" smtClean="0">
                <a:solidFill>
                  <a:srgbClr val="000000"/>
                </a:solidFill>
              </a:rPr>
              <a:t>1</a:t>
            </a:r>
            <a:endParaRPr lang="ru-RU" sz="2800" baseline="-2500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000000"/>
                </a:solidFill>
              </a:rPr>
              <a:t>I</a:t>
            </a:r>
            <a:r>
              <a:rPr lang="ru-RU" sz="2800" smtClean="0">
                <a:solidFill>
                  <a:srgbClr val="000000"/>
                </a:solidFill>
              </a:rPr>
              <a:t>                 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000000"/>
                </a:solidFill>
              </a:rPr>
              <a:t>CH-</a:t>
            </a:r>
            <a:r>
              <a:rPr lang="ru-RU" sz="2800" smtClean="0">
                <a:solidFill>
                  <a:srgbClr val="000000"/>
                </a:solidFill>
              </a:rPr>
              <a:t>О</a:t>
            </a:r>
            <a:r>
              <a:rPr lang="en-US" sz="2800" smtClean="0">
                <a:solidFill>
                  <a:srgbClr val="000000"/>
                </a:solidFill>
              </a:rPr>
              <a:t>-CO-R</a:t>
            </a:r>
            <a:r>
              <a:rPr lang="en-US" sz="2800" baseline="-25000" smtClean="0">
                <a:solidFill>
                  <a:srgbClr val="000000"/>
                </a:solidFill>
              </a:rPr>
              <a:t>2</a:t>
            </a:r>
            <a:endParaRPr lang="ru-RU" sz="2800" baseline="-2500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  I                   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   CH</a:t>
            </a:r>
            <a:r>
              <a:rPr lang="ru-RU" sz="2800" baseline="-25000" smtClean="0">
                <a:solidFill>
                  <a:srgbClr val="000000"/>
                </a:solidFill>
              </a:rPr>
              <a:t>2</a:t>
            </a:r>
            <a:r>
              <a:rPr lang="ru-RU" sz="2800" smtClean="0">
                <a:solidFill>
                  <a:srgbClr val="000000"/>
                </a:solidFill>
              </a:rPr>
              <a:t>-O-CO-R</a:t>
            </a:r>
            <a:r>
              <a:rPr lang="ru-RU" sz="2800" baseline="-25000" smtClean="0">
                <a:solidFill>
                  <a:srgbClr val="000000"/>
                </a:solidFill>
              </a:rPr>
              <a:t>3</a:t>
            </a:r>
            <a:r>
              <a:rPr lang="ru-RU" sz="2800" smtClean="0">
                <a:solidFill>
                  <a:srgbClr val="000000"/>
                </a:solidFill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где R</a:t>
            </a:r>
            <a:r>
              <a:rPr lang="ru-RU" sz="2800" baseline="-25000" smtClean="0">
                <a:solidFill>
                  <a:srgbClr val="000000"/>
                </a:solidFill>
              </a:rPr>
              <a:t>1</a:t>
            </a:r>
            <a:r>
              <a:rPr lang="ru-RU" sz="2800" smtClean="0">
                <a:solidFill>
                  <a:srgbClr val="000000"/>
                </a:solidFill>
              </a:rPr>
              <a:t>, R</a:t>
            </a:r>
            <a:r>
              <a:rPr lang="ru-RU" sz="2800" baseline="-25000" smtClean="0">
                <a:solidFill>
                  <a:srgbClr val="000000"/>
                </a:solidFill>
              </a:rPr>
              <a:t>2</a:t>
            </a:r>
            <a:r>
              <a:rPr lang="ru-RU" sz="2800" smtClean="0">
                <a:solidFill>
                  <a:srgbClr val="000000"/>
                </a:solidFill>
              </a:rPr>
              <a:t> и R</a:t>
            </a:r>
            <a:r>
              <a:rPr lang="ru-RU" sz="2800" baseline="-25000" smtClean="0">
                <a:solidFill>
                  <a:srgbClr val="000000"/>
                </a:solidFill>
              </a:rPr>
              <a:t>3</a:t>
            </a:r>
            <a:r>
              <a:rPr lang="ru-RU" sz="2800" smtClean="0">
                <a:solidFill>
                  <a:srgbClr val="000000"/>
                </a:solidFill>
              </a:rPr>
              <a:t> — радикалы (иногда - различных)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</a:rPr>
              <a:t>жирных кислот.</a:t>
            </a:r>
          </a:p>
        </p:txBody>
      </p:sp>
      <p:pic>
        <p:nvPicPr>
          <p:cNvPr id="7173" name="Picture 7" descr="CAPONU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213100"/>
            <a:ext cx="17303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01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112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168725"/>
            <a:ext cx="8229600" cy="812003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7030A0"/>
                </a:solidFill>
              </a:rPr>
              <a:t>Строение жиров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30761"/>
            <a:ext cx="4824536" cy="485313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Строение жиров было установлено благодаря французским химикам </a:t>
            </a:r>
            <a:r>
              <a:rPr lang="ru-RU" sz="2800" dirty="0" err="1" smtClean="0"/>
              <a:t>М.Шеврелем</a:t>
            </a:r>
            <a:r>
              <a:rPr lang="ru-RU" sz="2800" dirty="0" smtClean="0"/>
              <a:t>, М.Бертло в 1857 году. В состав жиров входят как одинаковые, так и разные остатки предельных и непредельных высших карбоновых кислот, их называют триглицериды</a:t>
            </a:r>
          </a:p>
        </p:txBody>
      </p:sp>
      <p:pic>
        <p:nvPicPr>
          <p:cNvPr id="1026" name="Picture 2" descr="C:\Users\Таня\Desktop\Chevre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06421"/>
            <a:ext cx="2332459" cy="265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Таня\Desktop\Berthelo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77072"/>
            <a:ext cx="216024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40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Физические свойства жиров: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Жиры не растворимы в воде</a:t>
            </a:r>
          </a:p>
          <a:p>
            <a:pPr eaLnBrk="1" hangingPunct="1"/>
            <a:r>
              <a:rPr lang="ru-RU" smtClean="0"/>
              <a:t>Плотность их меньше 1г/см</a:t>
            </a:r>
            <a:r>
              <a:rPr lang="ru-RU" baseline="30000" smtClean="0"/>
              <a:t>3</a:t>
            </a:r>
          </a:p>
          <a:p>
            <a:pPr eaLnBrk="1" hangingPunct="1"/>
            <a:r>
              <a:rPr lang="ru-RU" smtClean="0"/>
              <a:t>Если при комнатной температуре они имеют твердое агрегатное состояние, то их называют жирами, а если жидкое, то – маслами.</a:t>
            </a:r>
          </a:p>
          <a:p>
            <a:pPr eaLnBrk="1" hangingPunct="1"/>
            <a:r>
              <a:rPr lang="ru-RU" smtClean="0"/>
              <a:t>У жиров низкие температуры кипения.</a:t>
            </a:r>
          </a:p>
        </p:txBody>
      </p:sp>
      <p:pic>
        <p:nvPicPr>
          <p:cNvPr id="6148" name="Picture 5" descr="CABQQ57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196975"/>
            <a:ext cx="130651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75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Химические свойства жиров: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chemeClr val="hlink"/>
                </a:solidFill>
              </a:rPr>
              <a:t>Гидролиз ( омыление с водой и щелочами – едким натром или едким кали).</a:t>
            </a:r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>
                <a:solidFill>
                  <a:schemeClr val="hlink"/>
                </a:solidFill>
              </a:rPr>
              <a:t>Гидрирование жиров :</a:t>
            </a:r>
          </a:p>
        </p:txBody>
      </p:sp>
      <p:pic>
        <p:nvPicPr>
          <p:cNvPr id="12297" name="Picture 9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70175"/>
            <a:ext cx="648017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2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724400"/>
            <a:ext cx="21240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23850" y="4581525"/>
            <a:ext cx="6265863" cy="1784350"/>
            <a:chOff x="249" y="436"/>
            <a:chExt cx="3947" cy="1124"/>
          </a:xfrm>
        </p:grpSpPr>
        <p:pic>
          <p:nvPicPr>
            <p:cNvPr id="8199" name="Picture 14" descr="image006"/>
            <p:cNvPicPr>
              <a:picLocks noChangeAspect="1" noChangeArrowheads="1"/>
            </p:cNvPicPr>
            <p:nvPr/>
          </p:nvPicPr>
          <p:blipFill>
            <a:blip r:embed="rId4">
              <a:lum bright="-24000" contrast="4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27" r="24991"/>
            <a:stretch>
              <a:fillRect/>
            </a:stretch>
          </p:blipFill>
          <p:spPr bwMode="auto">
            <a:xfrm>
              <a:off x="3334" y="436"/>
              <a:ext cx="862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15" descr="image006"/>
            <p:cNvPicPr>
              <a:picLocks noChangeAspect="1" noChangeArrowheads="1"/>
            </p:cNvPicPr>
            <p:nvPr/>
          </p:nvPicPr>
          <p:blipFill>
            <a:blip r:embed="rId4">
              <a:lum bright="-24000" contrast="4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415"/>
            <a:stretch>
              <a:fillRect/>
            </a:stretch>
          </p:blipFill>
          <p:spPr bwMode="auto">
            <a:xfrm>
              <a:off x="249" y="482"/>
              <a:ext cx="2767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1" name="Rectangle 16"/>
            <p:cNvSpPr>
              <a:spLocks noChangeArrowheads="1"/>
            </p:cNvSpPr>
            <p:nvPr/>
          </p:nvSpPr>
          <p:spPr bwMode="auto">
            <a:xfrm>
              <a:off x="2983" y="470"/>
              <a:ext cx="3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1C1C1C"/>
                  </a:solidFill>
                </a:rPr>
                <a:t>CH</a:t>
              </a:r>
              <a:r>
                <a:rPr lang="en-US" b="1" baseline="-25000" smtClean="0">
                  <a:solidFill>
                    <a:srgbClr val="1C1C1C"/>
                  </a:solidFill>
                </a:rPr>
                <a:t>3</a:t>
              </a:r>
              <a:endParaRPr lang="ru-RU" b="1" baseline="-25000" smtClean="0">
                <a:solidFill>
                  <a:srgbClr val="1C1C1C"/>
                </a:solidFill>
              </a:endParaRPr>
            </a:p>
          </p:txBody>
        </p:sp>
        <p:sp>
          <p:nvSpPr>
            <p:cNvPr id="8202" name="Text Box 17"/>
            <p:cNvSpPr txBox="1">
              <a:spLocks noChangeArrowheads="1"/>
            </p:cNvSpPr>
            <p:nvPr/>
          </p:nvSpPr>
          <p:spPr bwMode="auto">
            <a:xfrm>
              <a:off x="2970" y="890"/>
              <a:ext cx="3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1C1C1C"/>
                  </a:solidFill>
                </a:rPr>
                <a:t>CH</a:t>
              </a:r>
              <a:r>
                <a:rPr lang="en-US" baseline="-25000" smtClean="0">
                  <a:solidFill>
                    <a:srgbClr val="1C1C1C"/>
                  </a:solidFill>
                </a:rPr>
                <a:t>3</a:t>
              </a:r>
              <a:endParaRPr lang="ru-RU" baseline="-25000" smtClean="0">
                <a:solidFill>
                  <a:srgbClr val="1C1C1C"/>
                </a:solidFill>
              </a:endParaRPr>
            </a:p>
          </p:txBody>
        </p:sp>
        <p:sp>
          <p:nvSpPr>
            <p:cNvPr id="8203" name="Text Box 18"/>
            <p:cNvSpPr txBox="1">
              <a:spLocks noChangeArrowheads="1"/>
            </p:cNvSpPr>
            <p:nvPr/>
          </p:nvSpPr>
          <p:spPr bwMode="auto">
            <a:xfrm>
              <a:off x="2971" y="1298"/>
              <a:ext cx="3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1C1C1C"/>
                  </a:solidFill>
                </a:rPr>
                <a:t>CH</a:t>
              </a:r>
              <a:r>
                <a:rPr lang="en-US" baseline="-25000" smtClean="0">
                  <a:solidFill>
                    <a:srgbClr val="1C1C1C"/>
                  </a:solidFill>
                </a:rPr>
                <a:t>3</a:t>
              </a:r>
              <a:endParaRPr lang="ru-RU" baseline="-25000" smtClean="0">
                <a:solidFill>
                  <a:srgbClr val="1C1C1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905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Жиры получают: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554663" cy="4525963"/>
          </a:xfrm>
        </p:spPr>
        <p:txBody>
          <a:bodyPr/>
          <a:lstStyle/>
          <a:p>
            <a:pPr eaLnBrk="1" hangingPunct="1"/>
            <a:r>
              <a:rPr lang="ru-RU" smtClean="0"/>
              <a:t>Вытапливанием</a:t>
            </a:r>
          </a:p>
          <a:p>
            <a:pPr eaLnBrk="1" hangingPunct="1"/>
            <a:r>
              <a:rPr lang="ru-RU" smtClean="0"/>
              <a:t>Экстрагированием</a:t>
            </a:r>
          </a:p>
          <a:p>
            <a:pPr eaLnBrk="1" hangingPunct="1"/>
            <a:r>
              <a:rPr lang="ru-RU" smtClean="0"/>
              <a:t>Прессованием</a:t>
            </a:r>
          </a:p>
          <a:p>
            <a:pPr eaLnBrk="1" hangingPunct="1"/>
            <a:r>
              <a:rPr lang="ru-RU" smtClean="0"/>
              <a:t>Сепаратированием</a:t>
            </a:r>
          </a:p>
          <a:p>
            <a:pPr eaLnBrk="1" hangingPunct="1"/>
            <a:r>
              <a:rPr lang="ru-RU" smtClean="0"/>
              <a:t>Гидрированием жиров в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  <a:r>
              <a:rPr lang="ru-RU" smtClean="0"/>
              <a:t> технике.</a:t>
            </a:r>
          </a:p>
          <a:p>
            <a:pPr eaLnBrk="1" hangingPunct="1"/>
            <a:endParaRPr lang="ru-RU" smtClean="0"/>
          </a:p>
        </p:txBody>
      </p:sp>
      <p:pic>
        <p:nvPicPr>
          <p:cNvPr id="9220" name="Picture 4" descr="растительные жи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844675"/>
            <a:ext cx="2814637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411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93063" cy="720725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>
                <a:solidFill>
                  <a:srgbClr val="7030A0"/>
                </a:solidFill>
              </a:rPr>
              <a:t>Роль жиров в жизнедеятельности.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507412" cy="60213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b="1" dirty="0"/>
              <a:t>		</a:t>
            </a:r>
            <a:r>
              <a:rPr lang="ru-RU" sz="2800" b="1" dirty="0"/>
              <a:t>Жиры – важнейшие органические соединения, входящие вместе с белками и углеводами в состав всех растительных и животных организмов как запасные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/>
              <a:t>питательные материалы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/>
              <a:t>	и как источник энергии</a:t>
            </a:r>
            <a:r>
              <a:rPr lang="ru-RU" sz="2400" b="1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b="1" dirty="0"/>
              <a:t>Жиры – незаменимые продукты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dirty="0"/>
              <a:t>питания. В процессе обмена веществ жиры в организме распадаются на более простые соединения вплоть до оксида углерода(</a:t>
            </a:r>
            <a:r>
              <a:rPr lang="en-US" b="1" dirty="0"/>
              <a:t>IV)</a:t>
            </a:r>
            <a:r>
              <a:rPr lang="ru-RU" b="1" dirty="0"/>
              <a:t>. При этом выделяется большое количество энергии. Это очень сложный процесс.</a:t>
            </a:r>
          </a:p>
        </p:txBody>
      </p:sp>
      <p:pic>
        <p:nvPicPr>
          <p:cNvPr id="2054" name="Picture 6" descr="Z8ARKCCACQ9K64CA0IT6WLCAN4N327CAEH5QDJCAB6170ICA5M7GE9CAENDTAXCA3PNWZ9CAM6XYVNCAN3UTC5CA04OQWBCA00149JCAWJOKV2CA8MDQ3ICAAглюкоз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205038"/>
            <a:ext cx="1800225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46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Применение жиров: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Пищевые продукты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Сырье в производстве маргарина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В медицине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Производстве мыла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В косметике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В технике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dirty="0" smtClean="0"/>
              <a:t>В лаках и красках.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10244" name="Picture 4" descr="фото 8 0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141663"/>
            <a:ext cx="3743490" cy="280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2246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082" y="116632"/>
            <a:ext cx="8229600" cy="562074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Пищевые продукты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Таня\Desktop\424764_64456-700x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842" y="4077072"/>
            <a:ext cx="4282172" cy="259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Таня\Desktop\mO6BmgIqwf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405933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2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329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Презентация на тему : «Жиры »</vt:lpstr>
      <vt:lpstr>Определение жиров</vt:lpstr>
      <vt:lpstr>Строение жиров</vt:lpstr>
      <vt:lpstr>Физические свойства жиров:</vt:lpstr>
      <vt:lpstr>Химические свойства жиров:</vt:lpstr>
      <vt:lpstr>Жиры получают:</vt:lpstr>
      <vt:lpstr> Роль жиров в жизнедеятельности.</vt:lpstr>
      <vt:lpstr>Применение жиров:</vt:lpstr>
      <vt:lpstr>Пищевые продукты</vt:lpstr>
      <vt:lpstr>Сырье в производстве маргарина </vt:lpstr>
      <vt:lpstr>В медицине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жиров</dc:title>
  <dc:creator>Таня</dc:creator>
  <cp:lastModifiedBy>Таня</cp:lastModifiedBy>
  <cp:revision>3</cp:revision>
  <dcterms:created xsi:type="dcterms:W3CDTF">2014-02-15T16:16:32Z</dcterms:created>
  <dcterms:modified xsi:type="dcterms:W3CDTF">2014-06-02T13:34:58Z</dcterms:modified>
</cp:coreProperties>
</file>