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EB0C-E7BA-4FF3-B1D8-0B398F4C5225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95D0B9C-3146-469B-9B20-FF55910D9C2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EB0C-E7BA-4FF3-B1D8-0B398F4C5225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0B9C-3146-469B-9B20-FF55910D9C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EB0C-E7BA-4FF3-B1D8-0B398F4C5225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0B9C-3146-469B-9B20-FF55910D9C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EB0C-E7BA-4FF3-B1D8-0B398F4C5225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0B9C-3146-469B-9B20-FF55910D9C2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EB0C-E7BA-4FF3-B1D8-0B398F4C5225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95D0B9C-3146-469B-9B20-FF55910D9C2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EB0C-E7BA-4FF3-B1D8-0B398F4C5225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0B9C-3146-469B-9B20-FF55910D9C2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EB0C-E7BA-4FF3-B1D8-0B398F4C5225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0B9C-3146-469B-9B20-FF55910D9C2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EB0C-E7BA-4FF3-B1D8-0B398F4C5225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0B9C-3146-469B-9B20-FF55910D9C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EB0C-E7BA-4FF3-B1D8-0B398F4C5225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0B9C-3146-469B-9B20-FF55910D9C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EB0C-E7BA-4FF3-B1D8-0B398F4C5225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0B9C-3146-469B-9B20-FF55910D9C2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EB0C-E7BA-4FF3-B1D8-0B398F4C5225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95D0B9C-3146-469B-9B20-FF55910D9C2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115EB0C-E7BA-4FF3-B1D8-0B398F4C5225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95D0B9C-3146-469B-9B20-FF55910D9C2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jpeg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jpeg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714992"/>
            <a:ext cx="5500694" cy="1143008"/>
          </a:xfrm>
        </p:spPr>
        <p:txBody>
          <a:bodyPr/>
          <a:lstStyle/>
          <a:p>
            <a:pPr algn="l"/>
            <a:r>
              <a:rPr lang="uk-UA" dirty="0" smtClean="0"/>
              <a:t>Виконала учениця 11-А класу</a:t>
            </a:r>
          </a:p>
          <a:p>
            <a:pPr algn="l"/>
            <a:r>
              <a:rPr lang="uk-UA" dirty="0" smtClean="0"/>
              <a:t>Ковальова Анастасія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Органічні речовини (глюкоза) в живій природі</a:t>
            </a:r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rostye-carbohydrat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sz="2800" b="1" i="1" dirty="0" err="1" smtClean="0">
                <a:solidFill>
                  <a:schemeClr val="accent1"/>
                </a:solidFill>
              </a:rPr>
              <a:t>Глюко́за</a:t>
            </a:r>
            <a:r>
              <a:rPr lang="ru-RU" sz="2800" b="1" i="1" dirty="0" smtClean="0">
                <a:solidFill>
                  <a:schemeClr val="accent1"/>
                </a:solidFill>
              </a:rPr>
              <a:t> </a:t>
            </a:r>
            <a:r>
              <a:rPr lang="ru-RU" sz="2800" b="1" i="1" dirty="0" smtClean="0">
                <a:solidFill>
                  <a:schemeClr val="accent1"/>
                </a:solidFill>
              </a:rPr>
              <a:t>С</a:t>
            </a:r>
            <a:r>
              <a:rPr lang="ru-RU" sz="2800" b="1" i="1" baseline="-25000" dirty="0" smtClean="0">
                <a:solidFill>
                  <a:schemeClr val="accent1"/>
                </a:solidFill>
              </a:rPr>
              <a:t>6</a:t>
            </a:r>
            <a:r>
              <a:rPr lang="ru-RU" sz="2800" b="1" i="1" dirty="0" smtClean="0">
                <a:solidFill>
                  <a:schemeClr val="accent1"/>
                </a:solidFill>
              </a:rPr>
              <a:t>Н</a:t>
            </a:r>
            <a:r>
              <a:rPr lang="ru-RU" sz="2800" b="1" i="1" baseline="-25000" dirty="0" smtClean="0">
                <a:solidFill>
                  <a:schemeClr val="accent1"/>
                </a:solidFill>
              </a:rPr>
              <a:t>12</a:t>
            </a:r>
            <a:r>
              <a:rPr lang="ru-RU" sz="2800" b="1" i="1" dirty="0" smtClean="0">
                <a:solidFill>
                  <a:schemeClr val="accent1"/>
                </a:solidFill>
              </a:rPr>
              <a:t>О</a:t>
            </a:r>
            <a:r>
              <a:rPr lang="ru-RU" sz="2800" b="1" i="1" baseline="-25000" dirty="0" smtClean="0">
                <a:solidFill>
                  <a:schemeClr val="accent1"/>
                </a:solidFill>
              </a:rPr>
              <a:t>6</a:t>
            </a:r>
            <a:r>
              <a:rPr lang="ru-RU" sz="2800" dirty="0" smtClean="0">
                <a:solidFill>
                  <a:schemeClr val="accent1"/>
                </a:solidFill>
              </a:rPr>
              <a:t>  </a:t>
            </a:r>
            <a:r>
              <a:rPr lang="ru-RU" sz="2800" dirty="0" smtClean="0"/>
              <a:t>(</a:t>
            </a:r>
            <a:r>
              <a:rPr lang="ru-RU" sz="2800" dirty="0" err="1" smtClean="0"/>
              <a:t>від</a:t>
            </a:r>
            <a:r>
              <a:rPr lang="ru-RU" sz="2800" dirty="0" smtClean="0"/>
              <a:t> </a:t>
            </a:r>
            <a:r>
              <a:rPr lang="ru-RU" sz="2800" dirty="0" err="1" smtClean="0"/>
              <a:t>грец</a:t>
            </a:r>
            <a:r>
              <a:rPr lang="ru-RU" sz="2800" dirty="0" smtClean="0"/>
              <a:t>. </a:t>
            </a:r>
            <a:r>
              <a:rPr lang="ru-RU" sz="2800" i="1" dirty="0" err="1" smtClean="0"/>
              <a:t>γλυκύς</a:t>
            </a:r>
            <a:r>
              <a:rPr lang="ru-RU" sz="2800" dirty="0" err="1" smtClean="0"/>
              <a:t> </a:t>
            </a:r>
            <a:r>
              <a:rPr lang="ru-RU" sz="2800" dirty="0" smtClean="0"/>
              <a:t>— </a:t>
            </a:r>
            <a:r>
              <a:rPr lang="ru-RU" sz="2800" dirty="0" err="1" smtClean="0"/>
              <a:t>солодкий</a:t>
            </a:r>
            <a:r>
              <a:rPr lang="ru-RU" sz="2800" dirty="0" smtClean="0"/>
              <a:t>) 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(</a:t>
            </a:r>
            <a:r>
              <a:rPr lang="uk-UA" sz="2800" i="1" dirty="0" smtClean="0"/>
              <a:t>виноградний</a:t>
            </a:r>
            <a:r>
              <a:rPr lang="ru-RU" sz="2800" i="1" dirty="0" smtClean="0"/>
              <a:t>  </a:t>
            </a:r>
            <a:r>
              <a:rPr lang="ru-RU" sz="2800" i="1" dirty="0" err="1" smtClean="0"/>
              <a:t>цукор</a:t>
            </a:r>
            <a:r>
              <a:rPr lang="ru-RU" sz="2800" dirty="0" smtClean="0"/>
              <a:t>, </a:t>
            </a:r>
            <a:r>
              <a:rPr lang="ru-RU" sz="2800" i="1" dirty="0" smtClean="0"/>
              <a:t>декстроза</a:t>
            </a:r>
            <a:r>
              <a:rPr lang="ru-RU" sz="2800" dirty="0" smtClean="0"/>
              <a:t>), </a:t>
            </a:r>
            <a:r>
              <a:rPr lang="ru-RU" sz="2800" dirty="0" err="1" smtClean="0"/>
              <a:t>важливий</a:t>
            </a:r>
            <a:r>
              <a:rPr lang="ru-RU" sz="2800" dirty="0" smtClean="0"/>
              <a:t> моносахарид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800" i="1" dirty="0" err="1" smtClean="0">
                <a:solidFill>
                  <a:schemeClr val="accent1"/>
                </a:solidFill>
              </a:rPr>
              <a:t>Фізичні</a:t>
            </a:r>
            <a:r>
              <a:rPr lang="ru-RU" sz="2800" i="1" dirty="0" smtClean="0">
                <a:solidFill>
                  <a:schemeClr val="accent1"/>
                </a:solidFill>
              </a:rPr>
              <a:t> </a:t>
            </a:r>
            <a:r>
              <a:rPr lang="ru-RU" sz="2800" i="1" dirty="0" err="1" smtClean="0">
                <a:solidFill>
                  <a:schemeClr val="accent1"/>
                </a:solidFill>
              </a:rPr>
              <a:t>властивості</a:t>
            </a:r>
            <a:r>
              <a:rPr lang="ru-RU" sz="2800" dirty="0" smtClean="0">
                <a:solidFill>
                  <a:schemeClr val="accent1"/>
                </a:solidFill>
              </a:rPr>
              <a:t> </a:t>
            </a:r>
            <a:r>
              <a:rPr lang="ru-RU" sz="2800" dirty="0" smtClean="0">
                <a:solidFill>
                  <a:schemeClr val="accent1"/>
                </a:solidFill>
              </a:rPr>
              <a:t>:</a:t>
            </a:r>
          </a:p>
          <a:p>
            <a:r>
              <a:rPr lang="uk-UA" sz="2800" dirty="0" smtClean="0"/>
              <a:t>біла кристалічна речовина</a:t>
            </a:r>
          </a:p>
          <a:p>
            <a:endParaRPr lang="uk-UA" sz="2800" dirty="0" smtClean="0"/>
          </a:p>
          <a:p>
            <a:r>
              <a:rPr lang="uk-UA" sz="2800" dirty="0" smtClean="0"/>
              <a:t>легко  розчиняється у воді</a:t>
            </a:r>
          </a:p>
          <a:p>
            <a:endParaRPr lang="uk-UA" sz="2800" dirty="0" smtClean="0"/>
          </a:p>
          <a:p>
            <a:r>
              <a:rPr lang="uk-UA" sz="2800" dirty="0" smtClean="0"/>
              <a:t>солодка на смак</a:t>
            </a:r>
          </a:p>
          <a:p>
            <a:endParaRPr lang="uk-UA" sz="2800" dirty="0" smtClean="0"/>
          </a:p>
          <a:p>
            <a:r>
              <a:rPr lang="uk-UA" sz="2800" dirty="0" smtClean="0"/>
              <a:t>має молекулярну кристалічну </a:t>
            </a:r>
            <a:r>
              <a:rPr lang="uk-UA" sz="2800" dirty="0" err="1" smtClean="0"/>
              <a:t>гратку</a:t>
            </a:r>
            <a:r>
              <a:rPr lang="uk-UA" sz="2800" dirty="0" smtClean="0"/>
              <a:t> 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ugar2-300x22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000628" cy="785794"/>
          </a:xfrm>
        </p:spPr>
        <p:txBody>
          <a:bodyPr/>
          <a:lstStyle/>
          <a:p>
            <a:r>
              <a:rPr lang="uk-UA" i="1" dirty="0" smtClean="0">
                <a:solidFill>
                  <a:schemeClr val="accent6"/>
                </a:solidFill>
              </a:rPr>
              <a:t>Хімічні </a:t>
            </a:r>
            <a:r>
              <a:rPr lang="uk-UA" i="1" dirty="0" err="1" smtClean="0">
                <a:solidFill>
                  <a:schemeClr val="accent6"/>
                </a:solidFill>
              </a:rPr>
              <a:t>властивости</a:t>
            </a:r>
            <a:endParaRPr lang="ru-RU" i="1" dirty="0">
              <a:solidFill>
                <a:schemeClr val="accent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857232"/>
            <a:ext cx="9144000" cy="600076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Молекула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глюкози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є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альдегідоспиртом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 Тому глюкоза </a:t>
            </a:r>
            <a:endParaRPr lang="ru-RU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вступає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реакції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характерні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для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багатоатомних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спиртів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endParaRPr lang="ru-RU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альдегідів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У промисловості глюкозу отримують гідролізом крохмалю, </a:t>
            </a:r>
          </a:p>
          <a:p>
            <a:pPr>
              <a:buNone/>
            </a:pP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 допомогою </a:t>
            </a: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каталізатора(соляна кислота) та </a:t>
            </a:r>
          </a:p>
          <a:p>
            <a:pPr>
              <a:buNone/>
            </a:pP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температури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&gt;</a:t>
            </a: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100</a:t>
            </a:r>
          </a:p>
          <a:p>
            <a:pPr>
              <a:buNone/>
            </a:pPr>
            <a:r>
              <a:rPr lang="uk-UA" sz="900" dirty="0" smtClean="0"/>
              <a:t>                  </a:t>
            </a:r>
          </a:p>
          <a:p>
            <a:pPr>
              <a:buNone/>
            </a:pPr>
            <a:r>
              <a:rPr lang="uk-UA" sz="900" dirty="0" smtClean="0"/>
              <a:t> </a:t>
            </a:r>
            <a:r>
              <a:rPr lang="uk-UA" sz="900" dirty="0" smtClean="0"/>
              <a:t>              </a:t>
            </a:r>
            <a:r>
              <a:rPr lang="ru-RU" sz="4800" dirty="0" smtClean="0">
                <a:solidFill>
                  <a:schemeClr val="accent1"/>
                </a:solidFill>
              </a:rPr>
              <a:t>(С</a:t>
            </a:r>
            <a:r>
              <a:rPr lang="ru-RU" sz="4800" baseline="-25000" dirty="0" smtClean="0">
                <a:solidFill>
                  <a:schemeClr val="accent1"/>
                </a:solidFill>
              </a:rPr>
              <a:t>6</a:t>
            </a:r>
            <a:r>
              <a:rPr lang="ru-RU" sz="4800" dirty="0" smtClean="0">
                <a:solidFill>
                  <a:schemeClr val="accent1"/>
                </a:solidFill>
              </a:rPr>
              <a:t>Н</a:t>
            </a:r>
            <a:r>
              <a:rPr lang="ru-RU" sz="4800" baseline="-25000" dirty="0" smtClean="0">
                <a:solidFill>
                  <a:schemeClr val="accent1"/>
                </a:solidFill>
              </a:rPr>
              <a:t>10</a:t>
            </a:r>
            <a:r>
              <a:rPr lang="ru-RU" sz="4800" dirty="0" smtClean="0">
                <a:solidFill>
                  <a:schemeClr val="accent1"/>
                </a:solidFill>
              </a:rPr>
              <a:t>О</a:t>
            </a:r>
            <a:r>
              <a:rPr lang="ru-RU" sz="4800" baseline="-25000" dirty="0" smtClean="0">
                <a:solidFill>
                  <a:schemeClr val="accent1"/>
                </a:solidFill>
              </a:rPr>
              <a:t>5</a:t>
            </a:r>
            <a:r>
              <a:rPr lang="ru-RU" sz="4800" dirty="0" smtClean="0">
                <a:solidFill>
                  <a:schemeClr val="accent1"/>
                </a:solidFill>
              </a:rPr>
              <a:t>)</a:t>
            </a:r>
            <a:r>
              <a:rPr lang="en-US" sz="4800" baseline="-25000" dirty="0" smtClean="0">
                <a:solidFill>
                  <a:schemeClr val="accent1"/>
                </a:solidFill>
              </a:rPr>
              <a:t>n</a:t>
            </a:r>
            <a:r>
              <a:rPr lang="en-US" sz="4800" dirty="0" smtClean="0">
                <a:solidFill>
                  <a:schemeClr val="accent1"/>
                </a:solidFill>
              </a:rPr>
              <a:t> + </a:t>
            </a:r>
            <a:r>
              <a:rPr lang="ru-RU" sz="4800" dirty="0" smtClean="0">
                <a:solidFill>
                  <a:schemeClr val="accent1"/>
                </a:solidFill>
              </a:rPr>
              <a:t>Н</a:t>
            </a:r>
            <a:r>
              <a:rPr lang="ru-RU" sz="4800" baseline="-25000" dirty="0" smtClean="0">
                <a:solidFill>
                  <a:schemeClr val="accent1"/>
                </a:solidFill>
              </a:rPr>
              <a:t>2</a:t>
            </a:r>
            <a:r>
              <a:rPr lang="en-US" sz="4800" dirty="0" smtClean="0">
                <a:solidFill>
                  <a:schemeClr val="accent1"/>
                </a:solidFill>
              </a:rPr>
              <a:t>O = </a:t>
            </a:r>
            <a:r>
              <a:rPr lang="uk-UA" sz="4800" dirty="0" smtClean="0">
                <a:solidFill>
                  <a:schemeClr val="accent1"/>
                </a:solidFill>
              </a:rPr>
              <a:t> </a:t>
            </a:r>
            <a:r>
              <a:rPr lang="en-US" sz="4800" dirty="0" smtClean="0">
                <a:solidFill>
                  <a:schemeClr val="accent1"/>
                </a:solidFill>
              </a:rPr>
              <a:t>n</a:t>
            </a:r>
            <a:r>
              <a:rPr lang="ru-RU" sz="4800" dirty="0" smtClean="0">
                <a:solidFill>
                  <a:schemeClr val="accent1"/>
                </a:solidFill>
              </a:rPr>
              <a:t>С</a:t>
            </a:r>
            <a:r>
              <a:rPr lang="ru-RU" sz="4800" baseline="-25000" dirty="0" smtClean="0">
                <a:solidFill>
                  <a:schemeClr val="accent1"/>
                </a:solidFill>
              </a:rPr>
              <a:t>6</a:t>
            </a:r>
            <a:r>
              <a:rPr lang="ru-RU" sz="4800" dirty="0" smtClean="0">
                <a:solidFill>
                  <a:schemeClr val="accent1"/>
                </a:solidFill>
              </a:rPr>
              <a:t>Н</a:t>
            </a:r>
            <a:r>
              <a:rPr lang="ru-RU" sz="4800" baseline="-25000" dirty="0" smtClean="0">
                <a:solidFill>
                  <a:schemeClr val="accent1"/>
                </a:solidFill>
              </a:rPr>
              <a:t>12</a:t>
            </a:r>
            <a:r>
              <a:rPr lang="en-US" sz="4800" dirty="0" smtClean="0">
                <a:solidFill>
                  <a:schemeClr val="accent1"/>
                </a:solidFill>
              </a:rPr>
              <a:t>O</a:t>
            </a:r>
            <a:r>
              <a:rPr lang="en-US" sz="4800" baseline="-25000" dirty="0" smtClean="0">
                <a:solidFill>
                  <a:schemeClr val="accent1"/>
                </a:solidFill>
              </a:rPr>
              <a:t>6</a:t>
            </a:r>
            <a:endParaRPr lang="uk-UA" sz="4800" baseline="-25000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chemeClr val="accent2"/>
                </a:solidFill>
              </a:rPr>
              <a:t>А у природі – фотосинтез:</a:t>
            </a:r>
          </a:p>
          <a:p>
            <a:pPr>
              <a:buNone/>
            </a:pPr>
            <a:r>
              <a:rPr lang="uk-UA" baseline="-25000" dirty="0" smtClean="0">
                <a:solidFill>
                  <a:schemeClr val="accent1"/>
                </a:solidFill>
              </a:rPr>
              <a:t>                                                                                                   </a:t>
            </a:r>
            <a:endParaRPr lang="ru-RU" dirty="0">
              <a:solidFill>
                <a:schemeClr val="accent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714348" y="5572140"/>
          <a:ext cx="6286544" cy="928694"/>
        </p:xfrm>
        <a:graphic>
          <a:graphicData uri="http://schemas.openxmlformats.org/presentationml/2006/ole">
            <p:oleObj spid="_x0000_s1027" name="Формула" r:id="rId4" imgW="19936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uk-UA" dirty="0" smtClean="0">
                <a:solidFill>
                  <a:schemeClr val="accent1"/>
                </a:solidFill>
              </a:rPr>
              <a:t>Реакція повного окиснення</a:t>
            </a:r>
          </a:p>
          <a:p>
            <a:endParaRPr lang="uk-UA" dirty="0" smtClean="0">
              <a:solidFill>
                <a:schemeClr val="accent1"/>
              </a:solidFill>
            </a:endParaRPr>
          </a:p>
          <a:p>
            <a:endParaRPr lang="uk-UA" dirty="0" smtClean="0">
              <a:solidFill>
                <a:schemeClr val="accent1"/>
              </a:solidFill>
            </a:endParaRPr>
          </a:p>
          <a:p>
            <a:r>
              <a:rPr lang="ru-RU" dirty="0" smtClean="0">
                <a:solidFill>
                  <a:schemeClr val="accent1"/>
                </a:solidFill>
              </a:rPr>
              <a:t>Як </a:t>
            </a:r>
            <a:r>
              <a:rPr lang="ru-RU" dirty="0" err="1" smtClean="0">
                <a:solidFill>
                  <a:schemeClr val="accent1"/>
                </a:solidFill>
              </a:rPr>
              <a:t>багатоатомний</a:t>
            </a:r>
            <a:r>
              <a:rPr lang="ru-RU" dirty="0" smtClean="0">
                <a:solidFill>
                  <a:schemeClr val="accent1"/>
                </a:solidFill>
              </a:rPr>
              <a:t> спирт глюкоза </a:t>
            </a:r>
            <a:r>
              <a:rPr lang="ru-RU" dirty="0" err="1" smtClean="0">
                <a:solidFill>
                  <a:schemeClr val="accent1"/>
                </a:solidFill>
              </a:rPr>
              <a:t>реагує</a:t>
            </a:r>
            <a:r>
              <a:rPr lang="ru-RU" dirty="0" smtClean="0">
                <a:solidFill>
                  <a:schemeClr val="accent1"/>
                </a:solidFill>
              </a:rPr>
              <a:t> </a:t>
            </a:r>
            <a:r>
              <a:rPr lang="ru-RU" dirty="0" err="1" smtClean="0">
                <a:solidFill>
                  <a:schemeClr val="accent1"/>
                </a:solidFill>
              </a:rPr>
              <a:t>з</a:t>
            </a:r>
            <a:r>
              <a:rPr lang="ru-RU" dirty="0" smtClean="0">
                <a:solidFill>
                  <a:schemeClr val="accent1"/>
                </a:solidFill>
              </a:rPr>
              <a:t> </a:t>
            </a:r>
            <a:r>
              <a:rPr lang="ru-RU" dirty="0" err="1" smtClean="0">
                <a:solidFill>
                  <a:schemeClr val="accent1"/>
                </a:solidFill>
              </a:rPr>
              <a:t>купрум</a:t>
            </a:r>
            <a:r>
              <a:rPr lang="ru-RU" dirty="0" smtClean="0">
                <a:solidFill>
                  <a:schemeClr val="accent1"/>
                </a:solidFill>
              </a:rPr>
              <a:t>(ІІ) </a:t>
            </a:r>
            <a:endParaRPr lang="ru-RU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accent1"/>
                </a:solidFill>
              </a:rPr>
              <a:t>гідроксидом</a:t>
            </a:r>
            <a:r>
              <a:rPr lang="ru-RU" dirty="0" smtClean="0">
                <a:solidFill>
                  <a:schemeClr val="accent1"/>
                </a:solidFill>
              </a:rPr>
              <a:t>, </a:t>
            </a:r>
            <a:r>
              <a:rPr lang="ru-RU" dirty="0" err="1" smtClean="0">
                <a:solidFill>
                  <a:schemeClr val="accent1"/>
                </a:solidFill>
              </a:rPr>
              <a:t>утворюючи</a:t>
            </a:r>
            <a:r>
              <a:rPr lang="ru-RU" dirty="0" smtClean="0">
                <a:solidFill>
                  <a:schemeClr val="accent1"/>
                </a:solidFill>
              </a:rPr>
              <a:t> </a:t>
            </a:r>
            <a:r>
              <a:rPr lang="ru-RU" dirty="0" err="1" smtClean="0">
                <a:solidFill>
                  <a:schemeClr val="accent1"/>
                </a:solidFill>
              </a:rPr>
              <a:t>розчин</a:t>
            </a:r>
            <a:r>
              <a:rPr lang="ru-RU" dirty="0" smtClean="0">
                <a:solidFill>
                  <a:schemeClr val="accent1"/>
                </a:solidFill>
              </a:rPr>
              <a:t> </a:t>
            </a:r>
            <a:r>
              <a:rPr lang="ru-RU" dirty="0" err="1" smtClean="0">
                <a:solidFill>
                  <a:schemeClr val="accent1"/>
                </a:solidFill>
              </a:rPr>
              <a:t>синього</a:t>
            </a:r>
            <a:r>
              <a:rPr lang="ru-RU" dirty="0" smtClean="0">
                <a:solidFill>
                  <a:schemeClr val="accent1"/>
                </a:solidFill>
              </a:rPr>
              <a:t> </a:t>
            </a:r>
            <a:r>
              <a:rPr lang="ru-RU" dirty="0" err="1" smtClean="0">
                <a:solidFill>
                  <a:schemeClr val="accent1"/>
                </a:solidFill>
              </a:rPr>
              <a:t>кольору</a:t>
            </a:r>
            <a:endParaRPr lang="ru-RU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uk-UA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uk-UA" dirty="0" smtClean="0">
              <a:solidFill>
                <a:schemeClr val="accent1"/>
              </a:solidFill>
            </a:endParaRPr>
          </a:p>
          <a:p>
            <a:endParaRPr lang="ru-RU" dirty="0">
              <a:solidFill>
                <a:schemeClr val="accent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14282" y="571480"/>
          <a:ext cx="8151870" cy="928694"/>
        </p:xfrm>
        <a:graphic>
          <a:graphicData uri="http://schemas.openxmlformats.org/presentationml/2006/ole">
            <p:oleObj spid="_x0000_s2050" name="Формула" r:id="rId3" imgW="2006280" imgH="228600" progId="Equation.3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" y="2643182"/>
          <a:ext cx="9001156" cy="785818"/>
        </p:xfrm>
        <a:graphic>
          <a:graphicData uri="http://schemas.openxmlformats.org/presentationml/2006/ole">
            <p:oleObj spid="_x0000_s2051" name="Формула" r:id="rId4" imgW="2705040" imgH="228600" progId="Equation.3">
              <p:embed/>
            </p:oleObj>
          </a:graphicData>
        </a:graphic>
      </p:graphicFrame>
      <p:pic>
        <p:nvPicPr>
          <p:cNvPr id="6" name="Рисунок 5" descr="glyk_Cu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14876" y="3429000"/>
            <a:ext cx="4048125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Велике значення мають процеси бродіння глюкози, які </a:t>
            </a:r>
            <a:endParaRPr lang="uk-UA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відбуваються 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під дією органічних </a:t>
            </a:r>
            <a:r>
              <a:rPr lang="uk-UA" dirty="0" err="1" smtClean="0">
                <a:solidFill>
                  <a:schemeClr val="tx2">
                    <a:lumMod val="75000"/>
                  </a:schemeClr>
                </a:solidFill>
              </a:rPr>
              <a:t>каталізаторів-</a:t>
            </a:r>
            <a:endParaRPr lang="uk-UA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ферментів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. Відомо кілька видів бродіння. Спиртове </a:t>
            </a:r>
            <a:endParaRPr lang="uk-UA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бродіння 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відбувається під дією ферментів дріжджів. </a:t>
            </a:r>
            <a:endParaRPr lang="uk-UA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Продуктами 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є етиловий спирт С</a:t>
            </a:r>
            <a:r>
              <a:rPr lang="uk-UA" baseline="-25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H</a:t>
            </a:r>
            <a:r>
              <a:rPr lang="uk-UA" baseline="-25000" dirty="0" smtClean="0">
                <a:solidFill>
                  <a:schemeClr val="tx2">
                    <a:lumMod val="75000"/>
                  </a:schemeClr>
                </a:solidFill>
              </a:rPr>
              <a:t>5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OH 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і вуглекислий газ </a:t>
            </a:r>
            <a:endParaRPr lang="uk-UA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С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</a:t>
            </a:r>
            <a:r>
              <a:rPr lang="uk-UA" baseline="-25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 :</a:t>
            </a:r>
            <a:r>
              <a:rPr lang="uk-UA" baseline="-25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smtClean="0"/>
              <a:t>C</a:t>
            </a:r>
            <a:r>
              <a:rPr lang="uk-UA" sz="3200" baseline="-25000" dirty="0" smtClean="0"/>
              <a:t>6</a:t>
            </a:r>
            <a:r>
              <a:rPr lang="en-US" sz="3200" dirty="0" smtClean="0"/>
              <a:t>H</a:t>
            </a:r>
            <a:r>
              <a:rPr lang="uk-UA" sz="3200" baseline="-25000" dirty="0" smtClean="0"/>
              <a:t>12</a:t>
            </a:r>
            <a:r>
              <a:rPr lang="en-US" sz="3200" dirty="0" smtClean="0"/>
              <a:t>O</a:t>
            </a:r>
            <a:r>
              <a:rPr lang="uk-UA" sz="3200" baseline="-25000" dirty="0" smtClean="0"/>
              <a:t>6</a:t>
            </a:r>
            <a:r>
              <a:rPr lang="uk-UA" sz="3200" dirty="0" smtClean="0"/>
              <a:t> → 2</a:t>
            </a:r>
            <a:r>
              <a:rPr lang="en-US" sz="3200" dirty="0" smtClean="0"/>
              <a:t>C</a:t>
            </a:r>
            <a:r>
              <a:rPr lang="uk-UA" sz="3200" baseline="-25000" dirty="0" smtClean="0"/>
              <a:t>2</a:t>
            </a:r>
            <a:r>
              <a:rPr lang="en-US" sz="3200" dirty="0" smtClean="0"/>
              <a:t>H</a:t>
            </a:r>
            <a:r>
              <a:rPr lang="uk-UA" sz="3200" baseline="-25000" dirty="0" smtClean="0"/>
              <a:t>5</a:t>
            </a:r>
            <a:r>
              <a:rPr lang="en-US" sz="3200" dirty="0" smtClean="0"/>
              <a:t>OH</a:t>
            </a:r>
            <a:r>
              <a:rPr lang="uk-UA" sz="3200" dirty="0" smtClean="0"/>
              <a:t> + 2</a:t>
            </a:r>
            <a:r>
              <a:rPr lang="en-US" sz="3200" dirty="0" smtClean="0"/>
              <a:t>CO</a:t>
            </a:r>
            <a:r>
              <a:rPr lang="uk-UA" sz="3200" baseline="-25000" dirty="0" smtClean="0"/>
              <a:t>2</a:t>
            </a:r>
          </a:p>
          <a:p>
            <a:pPr>
              <a:buNone/>
            </a:pPr>
            <a:r>
              <a:rPr lang="ru-RU" dirty="0" err="1" smtClean="0">
                <a:solidFill>
                  <a:schemeClr val="accent2"/>
                </a:solidFill>
              </a:rPr>
              <a:t>Молочнокисле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  <a:r>
              <a:rPr lang="ru-RU" dirty="0" err="1" smtClean="0">
                <a:solidFill>
                  <a:schemeClr val="accent2"/>
                </a:solidFill>
              </a:rPr>
              <a:t>бродіння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  <a:r>
              <a:rPr lang="ru-RU" dirty="0" err="1" smtClean="0">
                <a:solidFill>
                  <a:schemeClr val="accent2"/>
                </a:solidFill>
              </a:rPr>
              <a:t>глюкози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  <a:r>
              <a:rPr lang="ru-RU" dirty="0" err="1" smtClean="0">
                <a:solidFill>
                  <a:schemeClr val="accent2"/>
                </a:solidFill>
              </a:rPr>
              <a:t>відбувається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</a:p>
          <a:p>
            <a:pPr>
              <a:buNone/>
            </a:pPr>
            <a:r>
              <a:rPr lang="ru-RU" dirty="0" err="1" smtClean="0">
                <a:solidFill>
                  <a:schemeClr val="accent2"/>
                </a:solidFill>
              </a:rPr>
              <a:t>під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  <a:r>
              <a:rPr lang="ru-RU" dirty="0" err="1" smtClean="0">
                <a:solidFill>
                  <a:schemeClr val="accent2"/>
                </a:solidFill>
              </a:rPr>
              <a:t>дією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  <a:r>
              <a:rPr lang="ru-RU" dirty="0" err="1" smtClean="0">
                <a:solidFill>
                  <a:schemeClr val="accent2"/>
                </a:solidFill>
              </a:rPr>
              <a:t>молочнокислих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  <a:r>
              <a:rPr lang="ru-RU" dirty="0" err="1" smtClean="0">
                <a:solidFill>
                  <a:schemeClr val="accent2"/>
                </a:solidFill>
              </a:rPr>
              <a:t>бактерій</a:t>
            </a:r>
            <a:r>
              <a:rPr lang="ru-RU" dirty="0" smtClean="0">
                <a:solidFill>
                  <a:schemeClr val="accent2"/>
                </a:solidFill>
              </a:rPr>
              <a:t>,  у </a:t>
            </a:r>
            <a:r>
              <a:rPr lang="ru-RU" dirty="0" err="1" smtClean="0">
                <a:solidFill>
                  <a:schemeClr val="accent2"/>
                </a:solidFill>
              </a:rPr>
              <a:t>результаті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</a:p>
          <a:p>
            <a:pPr>
              <a:buNone/>
            </a:pPr>
            <a:r>
              <a:rPr lang="ru-RU" dirty="0" err="1" smtClean="0">
                <a:solidFill>
                  <a:schemeClr val="accent2"/>
                </a:solidFill>
              </a:rPr>
              <a:t>устворюється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  <a:r>
              <a:rPr lang="ru-RU" dirty="0" err="1" smtClean="0">
                <a:solidFill>
                  <a:schemeClr val="accent2"/>
                </a:solidFill>
              </a:rPr>
              <a:t>молочна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  <a:r>
              <a:rPr lang="ru-RU" dirty="0" err="1" smtClean="0">
                <a:solidFill>
                  <a:schemeClr val="accent2"/>
                </a:solidFill>
              </a:rPr>
              <a:t>ксилота</a:t>
            </a:r>
            <a:endParaRPr lang="ru-RU" dirty="0" smtClean="0">
              <a:solidFill>
                <a:schemeClr val="accent2"/>
              </a:solidFill>
            </a:endParaRPr>
          </a:p>
          <a:p>
            <a:pPr>
              <a:buNone/>
            </a:pPr>
            <a:endParaRPr lang="uk-UA" baseline="-250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uk-UA" sz="3200" baseline="-250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uk-UA" baseline="-25000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uk-UA" baseline="-25000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uk-UA" baseline="-25000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ru-RU" dirty="0">
              <a:solidFill>
                <a:schemeClr val="accent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000100" y="3286124"/>
          <a:ext cx="114300" cy="215900"/>
        </p:xfrm>
        <a:graphic>
          <a:graphicData uri="http://schemas.openxmlformats.org/presentationml/2006/ole">
            <p:oleObj spid="_x0000_s3074" name="Формула" r:id="rId3" imgW="114120" imgH="21564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14282" y="4714884"/>
          <a:ext cx="4357686" cy="714380"/>
        </p:xfrm>
        <a:graphic>
          <a:graphicData uri="http://schemas.openxmlformats.org/presentationml/2006/ole">
            <p:oleObj spid="_x0000_s3075" name="Формула" r:id="rId4" imgW="1333440" imgH="228600" progId="Equation.3">
              <p:embed/>
            </p:oleObj>
          </a:graphicData>
        </a:graphic>
      </p:graphicFrame>
      <p:pic>
        <p:nvPicPr>
          <p:cNvPr id="7" name="Рисунок 6" descr="18224111_w640_h640_moloch.kislota_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57818" y="3929066"/>
            <a:ext cx="2071702" cy="27146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uk-UA" dirty="0" smtClean="0">
                <a:solidFill>
                  <a:schemeClr val="accent2"/>
                </a:solidFill>
              </a:rPr>
              <a:t>Відновлення глюкози до шестиатомного спирту сорбіту: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428596" y="714356"/>
          <a:ext cx="6143668" cy="642942"/>
        </p:xfrm>
        <a:graphic>
          <a:graphicData uri="http://schemas.openxmlformats.org/presentationml/2006/ole">
            <p:oleObj spid="_x0000_s4098" name="Формула" r:id="rId3" imgW="1587240" imgH="228600" progId="Equation.3">
              <p:embed/>
            </p:oleObj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2214554"/>
            <a:ext cx="2431157" cy="2598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люс 5"/>
          <p:cNvSpPr/>
          <p:nvPr/>
        </p:nvSpPr>
        <p:spPr>
          <a:xfrm>
            <a:off x="2643174" y="3214686"/>
            <a:ext cx="914400" cy="914400"/>
          </a:xfrm>
          <a:prstGeom prst="mathPlu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00430" y="2786058"/>
            <a:ext cx="2052811" cy="172898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600" dirty="0" smtClean="0">
                <a:solidFill>
                  <a:schemeClr val="accent1">
                    <a:lumMod val="75000"/>
                  </a:schemeClr>
                </a:solidFill>
              </a:rPr>
              <a:t>н</a:t>
            </a:r>
            <a:r>
              <a:rPr lang="uk-UA" sz="6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9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5643570" y="3286124"/>
            <a:ext cx="542951" cy="484632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57950" y="2071678"/>
            <a:ext cx="257175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300674" cy="846158"/>
          </a:xfrm>
        </p:spPr>
        <p:txBody>
          <a:bodyPr/>
          <a:lstStyle/>
          <a:p>
            <a:r>
              <a:rPr lang="uk-UA" b="1" i="1" dirty="0" smtClean="0">
                <a:solidFill>
                  <a:schemeClr val="accent6"/>
                </a:solidFill>
              </a:rPr>
              <a:t>Поширення в природі</a:t>
            </a:r>
            <a:endParaRPr lang="ru-RU" b="1" i="1" dirty="0">
              <a:solidFill>
                <a:schemeClr val="accent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785794"/>
            <a:ext cx="9144000" cy="6072206"/>
          </a:xfrm>
        </p:spPr>
        <p:txBody>
          <a:bodyPr/>
          <a:lstStyle/>
          <a:p>
            <a:pPr>
              <a:buNone/>
            </a:pPr>
            <a:r>
              <a:rPr lang="ru-RU" dirty="0" err="1" smtClean="0"/>
              <a:t>Знаходиться</a:t>
            </a:r>
            <a:r>
              <a:rPr lang="ru-RU" dirty="0" smtClean="0"/>
              <a:t> в соку винограду, в </a:t>
            </a:r>
            <a:r>
              <a:rPr lang="ru-RU" dirty="0" err="1" smtClean="0"/>
              <a:t>багатьох</a:t>
            </a:r>
            <a:r>
              <a:rPr lang="ru-RU" dirty="0" smtClean="0"/>
              <a:t> фруктах,  </a:t>
            </a:r>
            <a:r>
              <a:rPr lang="ru-RU" dirty="0" smtClean="0"/>
              <a:t>а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smtClean="0"/>
              <a:t>у </a:t>
            </a:r>
            <a:r>
              <a:rPr lang="ru-RU" dirty="0" err="1" smtClean="0"/>
              <a:t>крові</a:t>
            </a:r>
            <a:r>
              <a:rPr lang="ru-RU" dirty="0" smtClean="0"/>
              <a:t> </a:t>
            </a:r>
            <a:r>
              <a:rPr lang="ru-RU" dirty="0" err="1" smtClean="0"/>
              <a:t>тварин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людей</a:t>
            </a:r>
          </a:p>
          <a:p>
            <a:r>
              <a:rPr lang="ru-RU" b="1" i="1" dirty="0" smtClean="0"/>
              <a:t>Глюкоза — </a:t>
            </a:r>
            <a:r>
              <a:rPr lang="ru-RU" b="1" i="1" dirty="0" err="1" smtClean="0"/>
              <a:t>основний</a:t>
            </a:r>
            <a:r>
              <a:rPr lang="ru-RU" b="1" i="1" dirty="0" smtClean="0"/>
              <a:t> продукт фотосинтеза</a:t>
            </a:r>
          </a:p>
          <a:p>
            <a:endParaRPr lang="ru-RU" dirty="0" smtClean="0"/>
          </a:p>
          <a:p>
            <a:r>
              <a:rPr lang="ru-RU" b="1" i="1" dirty="0" smtClean="0"/>
              <a:t>В </a:t>
            </a:r>
            <a:r>
              <a:rPr lang="ru-RU" b="1" i="1" dirty="0" err="1" smtClean="0"/>
              <a:t>организмі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людини</a:t>
            </a:r>
            <a:r>
              <a:rPr lang="ru-RU" b="1" i="1" dirty="0" smtClean="0"/>
              <a:t>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тварини</a:t>
            </a:r>
            <a:r>
              <a:rPr lang="ru-RU" b="1" i="1" dirty="0" smtClean="0"/>
              <a:t> </a:t>
            </a:r>
            <a:r>
              <a:rPr lang="ru-RU" b="1" i="1" dirty="0" smtClean="0"/>
              <a:t>глюкоза </a:t>
            </a:r>
            <a:r>
              <a:rPr lang="ru-RU" b="1" i="1" dirty="0" err="1" smtClean="0"/>
              <a:t>є</a:t>
            </a:r>
            <a:r>
              <a:rPr lang="ru-RU" b="1" i="1" dirty="0" smtClean="0"/>
              <a:t> </a:t>
            </a:r>
            <a:r>
              <a:rPr lang="ru-RU" b="1" i="1" dirty="0" err="1" smtClean="0"/>
              <a:t>основним</a:t>
            </a:r>
            <a:r>
              <a:rPr lang="ru-RU" b="1" i="1" dirty="0" smtClean="0"/>
              <a:t> та </a:t>
            </a:r>
            <a:endParaRPr lang="ru-RU" b="1" i="1" dirty="0" smtClean="0"/>
          </a:p>
          <a:p>
            <a:pPr>
              <a:buNone/>
            </a:pPr>
            <a:r>
              <a:rPr lang="ru-RU" b="1" i="1" dirty="0" err="1" smtClean="0"/>
              <a:t>наибільш</a:t>
            </a:r>
            <a:r>
              <a:rPr lang="ru-RU" b="1" i="1" dirty="0" smtClean="0"/>
              <a:t> </a:t>
            </a:r>
            <a:r>
              <a:rPr lang="ru-RU" b="1" i="1" dirty="0" err="1" smtClean="0"/>
              <a:t>універсальним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джерелом</a:t>
            </a:r>
            <a:r>
              <a:rPr lang="ru-RU" b="1" i="1" dirty="0" smtClean="0"/>
              <a:t> </a:t>
            </a:r>
            <a:r>
              <a:rPr lang="ru-RU" b="1" i="1" dirty="0" err="1" smtClean="0"/>
              <a:t>енергії</a:t>
            </a:r>
            <a:r>
              <a:rPr lang="ru-RU" b="1" i="1" dirty="0" smtClean="0"/>
              <a:t> для </a:t>
            </a:r>
            <a:endParaRPr lang="ru-RU" b="1" i="1" dirty="0" smtClean="0"/>
          </a:p>
          <a:p>
            <a:pPr>
              <a:buNone/>
            </a:pPr>
            <a:r>
              <a:rPr lang="ru-RU" b="1" i="1" dirty="0" err="1" smtClean="0"/>
              <a:t>забезпечення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метаболічних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процесів</a:t>
            </a:r>
            <a:endParaRPr lang="ru-RU" b="1" i="1" dirty="0" smtClean="0"/>
          </a:p>
          <a:p>
            <a:pPr marL="0" indent="0">
              <a:buNone/>
            </a:pPr>
            <a:endParaRPr lang="ru-RU" b="1" i="1" dirty="0" smtClean="0"/>
          </a:p>
          <a:p>
            <a:r>
              <a:rPr lang="ru-RU" b="1" i="1" dirty="0" smtClean="0"/>
              <a:t>Глюкоза — </a:t>
            </a:r>
            <a:r>
              <a:rPr lang="ru-RU" b="1" i="1" dirty="0" err="1" smtClean="0"/>
              <a:t>важлива</a:t>
            </a:r>
            <a:r>
              <a:rPr lang="ru-RU" b="1" i="1" dirty="0" smtClean="0"/>
              <a:t> структурна </a:t>
            </a:r>
            <a:r>
              <a:rPr lang="ru-RU" b="1" i="1" dirty="0" err="1" smtClean="0"/>
              <a:t>одиниця</a:t>
            </a:r>
            <a:r>
              <a:rPr lang="ru-RU" b="1" i="1" dirty="0" smtClean="0"/>
              <a:t>, </a:t>
            </a:r>
            <a:r>
              <a:rPr lang="ru-RU" b="1" i="1" dirty="0" err="1" smtClean="0"/>
              <a:t>з</a:t>
            </a:r>
            <a:r>
              <a:rPr lang="ru-RU" b="1" i="1" dirty="0" smtClean="0"/>
              <a:t> </a:t>
            </a:r>
            <a:r>
              <a:rPr lang="ru-RU" b="1" i="1" dirty="0" err="1" smtClean="0"/>
              <a:t>якої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побудовані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полісахариды</a:t>
            </a:r>
            <a:r>
              <a:rPr lang="ru-RU" b="1" i="1" dirty="0" smtClean="0"/>
              <a:t> (</a:t>
            </a:r>
            <a:r>
              <a:rPr lang="ru-RU" b="1" i="1" dirty="0" err="1" smtClean="0"/>
              <a:t>крохмаль</a:t>
            </a:r>
            <a:r>
              <a:rPr lang="ru-RU" b="1" i="1" dirty="0" smtClean="0"/>
              <a:t>, </a:t>
            </a:r>
            <a:r>
              <a:rPr lang="ru-RU" b="1" i="1" dirty="0" err="1" smtClean="0"/>
              <a:t>глікоген</a:t>
            </a:r>
            <a:r>
              <a:rPr lang="ru-RU" b="1" i="1" dirty="0" smtClean="0"/>
              <a:t>, </a:t>
            </a:r>
            <a:r>
              <a:rPr lang="ru-RU" b="1" i="1" dirty="0" err="1" smtClean="0"/>
              <a:t>клітковина</a:t>
            </a:r>
            <a:r>
              <a:rPr lang="ru-RU" b="1" i="1" dirty="0" smtClean="0"/>
              <a:t>). Глюкоза входить до складу </a:t>
            </a:r>
            <a:r>
              <a:rPr lang="ru-RU" b="1" i="1" dirty="0" err="1" smtClean="0"/>
              <a:t>дисахаридів</a:t>
            </a:r>
            <a:r>
              <a:rPr lang="ru-RU" b="1" i="1" dirty="0" smtClean="0"/>
              <a:t> — </a:t>
            </a:r>
            <a:r>
              <a:rPr lang="ru-RU" b="1" i="1" dirty="0" err="1" smtClean="0"/>
              <a:t>сахарози</a:t>
            </a:r>
            <a:r>
              <a:rPr lang="ru-RU" b="1" i="1" dirty="0" smtClean="0"/>
              <a:t>, </a:t>
            </a:r>
            <a:r>
              <a:rPr lang="ru-RU" b="1" i="1" dirty="0" err="1" smtClean="0"/>
              <a:t>лактози</a:t>
            </a:r>
            <a:r>
              <a:rPr lang="ru-RU" b="1" i="1" dirty="0" smtClean="0"/>
              <a:t>, </a:t>
            </a:r>
            <a:r>
              <a:rPr lang="ru-RU" b="1" i="1" dirty="0" err="1" smtClean="0"/>
              <a:t>мальтози</a:t>
            </a:r>
            <a:r>
              <a:rPr lang="ru-RU" b="1" i="1" dirty="0" smtClean="0"/>
              <a:t>.</a:t>
            </a:r>
            <a:endParaRPr lang="uk-UA" b="1" i="1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772400" cy="857232"/>
          </a:xfrm>
        </p:spPr>
        <p:txBody>
          <a:bodyPr/>
          <a:lstStyle/>
          <a:p>
            <a:r>
              <a:rPr lang="uk-UA" b="1" i="1" dirty="0" smtClean="0">
                <a:solidFill>
                  <a:schemeClr val="accent6"/>
                </a:solidFill>
              </a:rPr>
              <a:t>Застосування</a:t>
            </a:r>
            <a:endParaRPr lang="ru-RU" b="1" i="1" dirty="0">
              <a:solidFill>
                <a:schemeClr val="accent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714356"/>
            <a:ext cx="9144000" cy="6143644"/>
          </a:xfrm>
        </p:spPr>
        <p:txBody>
          <a:bodyPr/>
          <a:lstStyle/>
          <a:p>
            <a:pPr marL="0" indent="0">
              <a:buNone/>
            </a:pPr>
            <a:r>
              <a:rPr lang="ru-RU" dirty="0" err="1" smtClean="0"/>
              <a:t>Використовується</a:t>
            </a:r>
            <a:r>
              <a:rPr lang="ru-RU" dirty="0" smtClean="0"/>
              <a:t> як </a:t>
            </a:r>
            <a:r>
              <a:rPr lang="ru-RU" dirty="0" err="1" smtClean="0"/>
              <a:t>засіб</a:t>
            </a:r>
            <a:r>
              <a:rPr lang="ru-RU" dirty="0" smtClean="0"/>
              <a:t> </a:t>
            </a:r>
            <a:r>
              <a:rPr lang="ru-RU" dirty="0" err="1" smtClean="0"/>
              <a:t>посиленого</a:t>
            </a:r>
            <a:r>
              <a:rPr lang="ru-RU" dirty="0" smtClean="0"/>
              <a:t> </a:t>
            </a:r>
            <a:r>
              <a:rPr lang="ru-RU" dirty="0" err="1" smtClean="0"/>
              <a:t>харчування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як</a:t>
            </a:r>
            <a:r>
              <a:rPr lang="ru-RU" dirty="0" smtClean="0"/>
              <a:t> </a:t>
            </a:r>
            <a:r>
              <a:rPr lang="ru-RU" dirty="0" err="1" smtClean="0"/>
              <a:t>лікарська</a:t>
            </a:r>
            <a:r>
              <a:rPr lang="ru-RU" dirty="0" smtClean="0"/>
              <a:t> </a:t>
            </a:r>
            <a:r>
              <a:rPr lang="ru-RU" dirty="0" err="1" smtClean="0"/>
              <a:t>речовина</a:t>
            </a:r>
            <a:r>
              <a:rPr lang="ru-RU" dirty="0" smtClean="0"/>
              <a:t>, при </a:t>
            </a:r>
            <a:r>
              <a:rPr lang="ru-RU" dirty="0" err="1" smtClean="0"/>
              <a:t>обробці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препарати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глюкози</a:t>
            </a:r>
            <a:r>
              <a:rPr lang="ru-RU" dirty="0" smtClean="0"/>
              <a:t> та сама глюкоза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у </a:t>
            </a:r>
            <a:r>
              <a:rPr lang="ru-RU" dirty="0" err="1" smtClean="0"/>
              <a:t>медицині</a:t>
            </a:r>
            <a:r>
              <a:rPr lang="ru-RU" dirty="0" smtClean="0"/>
              <a:t> при </a:t>
            </a:r>
            <a:r>
              <a:rPr lang="ru-RU" dirty="0" err="1" smtClean="0"/>
              <a:t>визначенні</a:t>
            </a:r>
            <a:r>
              <a:rPr lang="ru-RU" dirty="0" smtClean="0"/>
              <a:t> </a:t>
            </a:r>
            <a:r>
              <a:rPr lang="ru-RU" dirty="0" err="1" smtClean="0"/>
              <a:t>наявності</a:t>
            </a:r>
            <a:r>
              <a:rPr lang="ru-RU" dirty="0" smtClean="0"/>
              <a:t> та типу </a:t>
            </a:r>
            <a:r>
              <a:rPr lang="ru-RU" dirty="0" err="1" smtClean="0"/>
              <a:t>цукрового</a:t>
            </a:r>
            <a:r>
              <a:rPr lang="ru-RU" dirty="0" smtClean="0"/>
              <a:t> </a:t>
            </a:r>
            <a:r>
              <a:rPr lang="ru-RU" dirty="0" err="1" smtClean="0"/>
              <a:t>діабету</a:t>
            </a:r>
            <a:r>
              <a:rPr lang="ru-RU" dirty="0" smtClean="0"/>
              <a:t> в </a:t>
            </a:r>
            <a:r>
              <a:rPr lang="ru-RU" dirty="0" err="1" smtClean="0"/>
              <a:t>людини</a:t>
            </a:r>
            <a:r>
              <a:rPr lang="ru-RU" dirty="0" smtClean="0"/>
              <a:t>. </a:t>
            </a:r>
            <a:r>
              <a:rPr lang="ru-RU" dirty="0" err="1" smtClean="0"/>
              <a:t>Тобто</a:t>
            </a:r>
            <a:r>
              <a:rPr lang="ru-RU" dirty="0" smtClean="0"/>
              <a:t> у: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/>
            <a:r>
              <a:rPr lang="uk-UA" dirty="0" smtClean="0"/>
              <a:t> </a:t>
            </a:r>
            <a:r>
              <a:rPr lang="uk-UA" dirty="0" smtClean="0"/>
              <a:t>кондитерській промисловості</a:t>
            </a:r>
          </a:p>
          <a:p>
            <a:pPr marL="0" indent="0"/>
            <a:r>
              <a:rPr lang="uk-UA" dirty="0" smtClean="0"/>
              <a:t> </a:t>
            </a:r>
            <a:r>
              <a:rPr lang="uk-UA" dirty="0" smtClean="0"/>
              <a:t>медицині</a:t>
            </a:r>
          </a:p>
          <a:p>
            <a:pPr marL="0" indent="0"/>
            <a:r>
              <a:rPr lang="uk-UA" dirty="0" smtClean="0"/>
              <a:t> </a:t>
            </a:r>
            <a:r>
              <a:rPr lang="uk-UA" dirty="0" smtClean="0"/>
              <a:t>фармацевтичній промисловості</a:t>
            </a:r>
            <a:endParaRPr lang="ru-RU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9388" y="2500306"/>
            <a:ext cx="2275119" cy="2000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 descr="TSvetnyie-konfetyi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4714884"/>
            <a:ext cx="3000396" cy="1875248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3504" y="4786322"/>
            <a:ext cx="2428892" cy="1928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uk-UA" sz="7200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uk-UA" sz="7200" b="1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Дякую за увагу!</a:t>
            </a:r>
            <a:endParaRPr lang="ru-RU" sz="7200" b="1" i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Другая 3">
      <a:dk1>
        <a:sysClr val="windowText" lastClr="000000"/>
      </a:dk1>
      <a:lt1>
        <a:sysClr val="window" lastClr="FFFFFF"/>
      </a:lt1>
      <a:dk2>
        <a:srgbClr val="C765B4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110</TotalTime>
  <Words>175</Words>
  <Application>Microsoft Office PowerPoint</Application>
  <PresentationFormat>Экран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Справедливость</vt:lpstr>
      <vt:lpstr>Microsoft Equation 3.0</vt:lpstr>
      <vt:lpstr>Органічні речовини (глюкоза) в живій природі</vt:lpstr>
      <vt:lpstr>Слайд 2</vt:lpstr>
      <vt:lpstr>Хімічні властивости</vt:lpstr>
      <vt:lpstr>Слайд 4</vt:lpstr>
      <vt:lpstr>Слайд 5</vt:lpstr>
      <vt:lpstr>Слайд 6</vt:lpstr>
      <vt:lpstr>Поширення в природі</vt:lpstr>
      <vt:lpstr>Застосування</vt:lpstr>
      <vt:lpstr>Слайд 9</vt:lpstr>
    </vt:vector>
  </TitlesOfParts>
  <Company>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Органічні речовини (глюкоза) в живій природі</dc:title>
  <dc:creator>Admin</dc:creator>
  <cp:lastModifiedBy>Admin</cp:lastModifiedBy>
  <cp:revision>12</cp:revision>
  <dcterms:created xsi:type="dcterms:W3CDTF">2014-10-16T17:11:32Z</dcterms:created>
  <dcterms:modified xsi:type="dcterms:W3CDTF">2014-10-16T19:02:26Z</dcterms:modified>
</cp:coreProperties>
</file>