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swmtlt.com/wp-content/uploads/2012/12/1354385688530-1024x68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4" t="8107" r="10202" b="151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714689" y="1340768"/>
            <a:ext cx="7772400" cy="2520279"/>
          </a:xfrm>
          <a:prstGeom prst="rect">
            <a:avLst/>
          </a:prstGeom>
          <a:solidFill>
            <a:schemeClr val="bg2">
              <a:lumMod val="25000"/>
              <a:alpha val="42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uk-UA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Пластмаса</a:t>
            </a:r>
            <a:endParaRPr lang="ru-RU" b="1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304800" y="3948489"/>
            <a:ext cx="6400800" cy="1296145"/>
          </a:xfrm>
          <a:prstGeom prst="rect">
            <a:avLst/>
          </a:prstGeom>
          <a:solidFill>
            <a:schemeClr val="bg2">
              <a:lumMod val="25000"/>
              <a:alpha val="42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Властивості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Використання</a:t>
            </a:r>
          </a:p>
        </p:txBody>
      </p:sp>
    </p:spTree>
    <p:extLst>
      <p:ext uri="{BB962C8B-B14F-4D97-AF65-F5344CB8AC3E}">
        <p14:creationId xmlns:p14="http://schemas.microsoft.com/office/powerpoint/2010/main" val="1233782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835496"/>
          </a:xfrm>
        </p:spPr>
        <p:txBody>
          <a:bodyPr/>
          <a:lstStyle/>
          <a:p>
            <a:r>
              <a:rPr lang="uk-UA" dirty="0" smtClean="0"/>
              <a:t>Гума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/>
          </a:bodyPr>
          <a:lstStyle/>
          <a:p>
            <a:r>
              <a:rPr lang="vi-VN" sz="2000" b="1" dirty="0"/>
              <a:t>Ґу́ма</a:t>
            </a:r>
            <a:r>
              <a:rPr lang="vi-VN" sz="2000" dirty="0"/>
              <a:t> — продукт вулканізації композицій на основі каучуку; матеріал, необхідний для виробництва різноманітних виробів — від автомобільних шин до хірургічних рукавичок. Головна перевага гуми — її еластичність. Вона може розтягуватися й гнутися, а потім приймати початкову форму. Гума може бути як і м’яка, так і тверда. </a:t>
            </a:r>
            <a:r>
              <a:rPr lang="vi-VN" sz="2000" b="1" dirty="0"/>
              <a:t>Натуральну</a:t>
            </a:r>
            <a:r>
              <a:rPr lang="vi-VN" sz="2000" dirty="0"/>
              <a:t> гуму виробляють з особливої рідини — латексу, який одержують із соку каучукового дерева.</a:t>
            </a:r>
            <a:endParaRPr lang="ru-RU" sz="2000" dirty="0">
              <a:latin typeface="Century Gothic" panose="020B0502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8929" y="3418883"/>
            <a:ext cx="4253729" cy="31885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819976"/>
            <a:ext cx="3877869" cy="238638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57688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232"/>
            <a:ext cx="8147248" cy="692696"/>
          </a:xfrm>
        </p:spPr>
        <p:txBody>
          <a:bodyPr/>
          <a:lstStyle/>
          <a:p>
            <a:r>
              <a:rPr lang="ru-RU" sz="3600" dirty="0" err="1"/>
              <a:t>Процес</a:t>
            </a:r>
            <a:r>
              <a:rPr lang="ru-RU" sz="3600" dirty="0"/>
              <a:t> </a:t>
            </a:r>
            <a:r>
              <a:rPr lang="ru-RU" sz="3600" dirty="0" err="1" smtClean="0"/>
              <a:t>виробництва</a:t>
            </a:r>
            <a:r>
              <a:rPr lang="ru-RU" sz="3600" dirty="0" smtClean="0"/>
              <a:t> і </a:t>
            </a:r>
            <a:r>
              <a:rPr lang="ru-RU" sz="3600" dirty="0" err="1" smtClean="0"/>
              <a:t>призначення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892480" cy="616530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smtClean="0"/>
              <a:t>     Для </a:t>
            </a:r>
            <a:r>
              <a:rPr lang="ru-RU" dirty="0" err="1"/>
              <a:t>виготовлення</a:t>
            </a:r>
            <a:r>
              <a:rPr lang="ru-RU" dirty="0"/>
              <a:t> </a:t>
            </a:r>
            <a:r>
              <a:rPr lang="ru-RU" dirty="0" err="1"/>
              <a:t>гуми</a:t>
            </a:r>
            <a:r>
              <a:rPr lang="ru-RU" dirty="0"/>
              <a:t> каучук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b="1" dirty="0" err="1"/>
              <a:t>переробити</a:t>
            </a:r>
            <a:r>
              <a:rPr lang="ru-RU" dirty="0"/>
              <a:t>, додавши до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b="1" dirty="0" err="1"/>
              <a:t>сірку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 </a:t>
            </a:r>
            <a:r>
              <a:rPr lang="ru-RU" b="1" dirty="0" err="1" smtClean="0"/>
              <a:t>вулканізацією</a:t>
            </a:r>
            <a:r>
              <a:rPr lang="ru-RU" dirty="0" smtClean="0"/>
              <a:t>. </a:t>
            </a:r>
            <a:r>
              <a:rPr lang="ru-RU" dirty="0" err="1"/>
              <a:t>Одержаний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є </a:t>
            </a:r>
            <a:r>
              <a:rPr lang="ru-RU" dirty="0" err="1"/>
              <a:t>міцнішим</a:t>
            </a:r>
            <a:r>
              <a:rPr lang="ru-RU" dirty="0"/>
              <a:t> та </a:t>
            </a:r>
            <a:r>
              <a:rPr lang="ru-RU" dirty="0" err="1"/>
              <a:t>еластичнішим</a:t>
            </a:r>
            <a:r>
              <a:rPr lang="ru-RU" dirty="0"/>
              <a:t> за каучук-</a:t>
            </a:r>
            <a:r>
              <a:rPr lang="ru-RU" dirty="0" err="1"/>
              <a:t>сирець</a:t>
            </a:r>
            <a:r>
              <a:rPr lang="ru-RU" dirty="0"/>
              <a:t>. Для </a:t>
            </a:r>
            <a:r>
              <a:rPr lang="ru-RU" dirty="0" err="1"/>
              <a:t>більшої</a:t>
            </a:r>
            <a:r>
              <a:rPr lang="ru-RU" dirty="0"/>
              <a:t> </a:t>
            </a:r>
            <a:r>
              <a:rPr lang="ru-RU" dirty="0" err="1"/>
              <a:t>міцності</a:t>
            </a:r>
            <a:r>
              <a:rPr lang="ru-RU" dirty="0"/>
              <a:t> до </a:t>
            </a:r>
            <a:r>
              <a:rPr lang="ru-RU" dirty="0" err="1"/>
              <a:t>гуми</a:t>
            </a:r>
            <a:r>
              <a:rPr lang="ru-RU" dirty="0"/>
              <a:t> </a:t>
            </a:r>
            <a:r>
              <a:rPr lang="ru-RU" dirty="0" err="1"/>
              <a:t>додають</a:t>
            </a:r>
            <a:r>
              <a:rPr lang="ru-RU" dirty="0"/>
              <a:t> </a:t>
            </a:r>
            <a:r>
              <a:rPr lang="ru-RU" dirty="0" err="1"/>
              <a:t>тканини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металеві</a:t>
            </a:r>
            <a:r>
              <a:rPr lang="ru-RU" dirty="0"/>
              <a:t> </a:t>
            </a:r>
            <a:r>
              <a:rPr lang="ru-RU" dirty="0" err="1"/>
              <a:t>дроти</a:t>
            </a:r>
            <a:r>
              <a:rPr lang="ru-RU" dirty="0"/>
              <a:t> (у </a:t>
            </a:r>
            <a:r>
              <a:rPr lang="ru-RU" dirty="0" err="1"/>
              <a:t>виробництві</a:t>
            </a:r>
            <a:r>
              <a:rPr lang="ru-RU" dirty="0"/>
              <a:t> </a:t>
            </a:r>
            <a:r>
              <a:rPr lang="ru-RU" dirty="0" err="1"/>
              <a:t>автомобільних</a:t>
            </a:r>
            <a:r>
              <a:rPr lang="ru-RU" dirty="0"/>
              <a:t> шин</a:t>
            </a:r>
            <a:r>
              <a:rPr lang="ru-RU" dirty="0" smtClean="0"/>
              <a:t>).</a:t>
            </a:r>
          </a:p>
          <a:p>
            <a:pPr>
              <a:lnSpc>
                <a:spcPct val="120000"/>
              </a:lnSpc>
            </a:pPr>
            <a:r>
              <a:rPr lang="uk-UA" dirty="0" smtClean="0"/>
              <a:t>     Понад </a:t>
            </a:r>
            <a:r>
              <a:rPr lang="uk-UA" b="1" dirty="0"/>
              <a:t>половину</a:t>
            </a:r>
            <a:r>
              <a:rPr lang="uk-UA" dirty="0"/>
              <a:t> виробленої гуми витрачають на </a:t>
            </a:r>
            <a:r>
              <a:rPr lang="uk-UA" b="1" dirty="0"/>
              <a:t>автомобільні шини</a:t>
            </a:r>
            <a:r>
              <a:rPr lang="uk-UA" dirty="0"/>
              <a:t>. Крім шин, із гуми виробляють взуття, одяг, рукавички, труби, ластики, тенісні м'ячі , прокладки клапанів для герметизації трубопроводів і двигунів. </a:t>
            </a:r>
            <a:r>
              <a:rPr lang="uk-UA" b="1" dirty="0"/>
              <a:t>Гума</a:t>
            </a:r>
            <a:r>
              <a:rPr lang="uk-UA" dirty="0"/>
              <a:t> знайшла дуже широке застосування у </a:t>
            </a:r>
            <a:r>
              <a:rPr lang="uk-UA" b="1" dirty="0"/>
              <a:t>промисловості</a:t>
            </a:r>
            <a:r>
              <a:rPr lang="uk-UA" dirty="0"/>
              <a:t>. Сучасна гумовотехнічна промисловість виготовляє з гуми приблизно 40 тисяч найменувань виробів. Найбільш поширена галузь гумового виробництва – шинне виробництво. </a:t>
            </a:r>
            <a:r>
              <a:rPr lang="uk-UA" b="1" dirty="0"/>
              <a:t>2/3</a:t>
            </a:r>
            <a:r>
              <a:rPr lang="uk-UA" dirty="0"/>
              <a:t> каучуку йде на виготовлення </a:t>
            </a:r>
            <a:r>
              <a:rPr lang="uk-UA" b="1" dirty="0"/>
              <a:t>шин</a:t>
            </a:r>
            <a:r>
              <a:rPr lang="uk-UA" dirty="0"/>
              <a:t>. Від </a:t>
            </a:r>
            <a:r>
              <a:rPr lang="uk-UA" b="1" dirty="0"/>
              <a:t>якості</a:t>
            </a:r>
            <a:r>
              <a:rPr lang="uk-UA" dirty="0"/>
              <a:t> шин помітно залежить розвиток таких важливих галузей як автотракторна промисловість, автотранспорт, авіація, сільське господарство, будівництво та ін. Шинні заводи являють собою величезні промислові підприємства з високим ступенем механізації і автоматизації виробництва. Україна має два шинних заводи – Дніпропетровський і Білоцерківський.</a:t>
            </a:r>
          </a:p>
        </p:txBody>
      </p:sp>
    </p:spTree>
    <p:extLst>
      <p:ext uri="{BB962C8B-B14F-4D97-AF65-F5344CB8AC3E}">
        <p14:creationId xmlns:p14="http://schemas.microsoft.com/office/powerpoint/2010/main" val="992487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620"/>
            <a:ext cx="8229600" cy="864096"/>
          </a:xfrm>
        </p:spPr>
        <p:txBody>
          <a:bodyPr/>
          <a:lstStyle/>
          <a:p>
            <a:r>
              <a:rPr lang="ru-RU" dirty="0" err="1">
                <a:effectLst/>
              </a:rPr>
              <a:t>Компоненти</a:t>
            </a:r>
            <a:r>
              <a:rPr lang="ru-RU" dirty="0">
                <a:effectLst/>
              </a:rPr>
              <a:t> </a:t>
            </a:r>
            <a:r>
              <a:rPr lang="ru-RU" dirty="0" err="1" smtClean="0">
                <a:effectLst/>
              </a:rPr>
              <a:t>гуми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19256" cy="2980928"/>
          </a:xfrm>
        </p:spPr>
        <p:txBody>
          <a:bodyPr>
            <a:noAutofit/>
          </a:bodyPr>
          <a:lstStyle/>
          <a:p>
            <a:r>
              <a:rPr lang="ru-RU" sz="1400" dirty="0" err="1"/>
              <a:t>Найважливішим</a:t>
            </a:r>
            <a:r>
              <a:rPr lang="ru-RU" sz="1400" dirty="0"/>
              <a:t> компонентом </a:t>
            </a:r>
            <a:r>
              <a:rPr lang="ru-RU" sz="1400" dirty="0" err="1"/>
              <a:t>гуми</a:t>
            </a:r>
            <a:r>
              <a:rPr lang="ru-RU" sz="1400" dirty="0"/>
              <a:t> є </a:t>
            </a:r>
            <a:r>
              <a:rPr lang="ru-RU" sz="1400" dirty="0" err="1"/>
              <a:t>натуральний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синтетичний</a:t>
            </a:r>
            <a:r>
              <a:rPr lang="ru-RU" sz="1400" dirty="0"/>
              <a:t> каучук,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якого</a:t>
            </a:r>
            <a:r>
              <a:rPr lang="ru-RU" sz="1400" dirty="0"/>
              <a:t> </a:t>
            </a:r>
            <a:r>
              <a:rPr lang="ru-RU" sz="1400" dirty="0" err="1"/>
              <a:t>залежать</a:t>
            </a:r>
            <a:r>
              <a:rPr lang="ru-RU" sz="1400" dirty="0"/>
              <a:t> </a:t>
            </a:r>
            <a:r>
              <a:rPr lang="ru-RU" sz="1400" dirty="0" err="1"/>
              <a:t>основні</a:t>
            </a:r>
            <a:r>
              <a:rPr lang="ru-RU" sz="1400" dirty="0"/>
              <a:t> </a:t>
            </a:r>
            <a:r>
              <a:rPr lang="ru-RU" sz="1400" dirty="0" err="1"/>
              <a:t>властивості</a:t>
            </a:r>
            <a:r>
              <a:rPr lang="ru-RU" sz="1400" dirty="0"/>
              <a:t> </a:t>
            </a:r>
            <a:r>
              <a:rPr lang="ru-RU" sz="1400" dirty="0" err="1"/>
              <a:t>гумового</a:t>
            </a:r>
            <a:r>
              <a:rPr lang="ru-RU" sz="1400" dirty="0"/>
              <a:t> </a:t>
            </a:r>
            <a:r>
              <a:rPr lang="ru-RU" sz="1400" dirty="0" err="1"/>
              <a:t>матеріалу</a:t>
            </a:r>
            <a:r>
              <a:rPr lang="ru-RU" sz="1400" dirty="0"/>
              <a:t>. Для </a:t>
            </a:r>
            <a:r>
              <a:rPr lang="ru-RU" sz="1400" dirty="0" err="1"/>
              <a:t>поліпшення</a:t>
            </a:r>
            <a:r>
              <a:rPr lang="ru-RU" sz="1400" dirty="0"/>
              <a:t> </a:t>
            </a:r>
            <a:r>
              <a:rPr lang="ru-RU" sz="1400" dirty="0" err="1"/>
              <a:t>властивостей</a:t>
            </a:r>
            <a:r>
              <a:rPr lang="ru-RU" sz="1400" dirty="0"/>
              <a:t> </a:t>
            </a:r>
            <a:r>
              <a:rPr lang="ru-RU" sz="1400" dirty="0" err="1"/>
              <a:t>гуми</a:t>
            </a:r>
            <a:r>
              <a:rPr lang="ru-RU" sz="1400" dirty="0"/>
              <a:t> до </a:t>
            </a:r>
            <a:r>
              <a:rPr lang="ru-RU" sz="1400" dirty="0" err="1"/>
              <a:t>її</a:t>
            </a:r>
            <a:r>
              <a:rPr lang="ru-RU" sz="1400" dirty="0"/>
              <a:t> складу </a:t>
            </a:r>
            <a:r>
              <a:rPr lang="ru-RU" sz="1400" dirty="0" err="1"/>
              <a:t>крім</a:t>
            </a:r>
            <a:r>
              <a:rPr lang="ru-RU" sz="1400" dirty="0"/>
              <a:t> каучуку </a:t>
            </a:r>
            <a:r>
              <a:rPr lang="ru-RU" sz="1400" dirty="0" err="1"/>
              <a:t>додають</a:t>
            </a:r>
            <a:r>
              <a:rPr lang="ru-RU" sz="1400" dirty="0"/>
              <a:t> </a:t>
            </a:r>
            <a:r>
              <a:rPr lang="ru-RU" sz="1400" b="1" dirty="0" err="1"/>
              <a:t>вулканізатори</a:t>
            </a:r>
            <a:r>
              <a:rPr lang="ru-RU" sz="1400" b="1" dirty="0"/>
              <a:t>, </a:t>
            </a:r>
            <a:r>
              <a:rPr lang="ru-RU" sz="1400" b="1" dirty="0" err="1"/>
              <a:t>зміцнювачі</a:t>
            </a:r>
            <a:r>
              <a:rPr lang="ru-RU" sz="1400" b="1" dirty="0"/>
              <a:t>, </a:t>
            </a:r>
            <a:r>
              <a:rPr lang="ru-RU" sz="1400" b="1" dirty="0" err="1"/>
              <a:t>пластифікатори</a:t>
            </a:r>
            <a:r>
              <a:rPr lang="ru-RU" sz="1400" b="1" dirty="0"/>
              <a:t>, </a:t>
            </a:r>
            <a:r>
              <a:rPr lang="ru-RU" sz="1400" b="1" dirty="0" err="1"/>
              <a:t>барвники</a:t>
            </a:r>
            <a:r>
              <a:rPr lang="ru-RU" sz="1400" b="1" dirty="0"/>
              <a:t>, </a:t>
            </a:r>
            <a:r>
              <a:rPr lang="ru-RU" sz="1400" b="1" dirty="0" err="1"/>
              <a:t>стабілізатори</a:t>
            </a:r>
            <a:r>
              <a:rPr lang="ru-RU" sz="1400" b="1" dirty="0"/>
              <a:t> </a:t>
            </a:r>
            <a:r>
              <a:rPr lang="ru-RU" sz="1400" dirty="0"/>
              <a:t>та </a:t>
            </a:r>
            <a:r>
              <a:rPr lang="ru-RU" sz="1400" dirty="0" err="1"/>
              <a:t>інші</a:t>
            </a:r>
            <a:r>
              <a:rPr lang="ru-RU" sz="1400" dirty="0"/>
              <a:t> </a:t>
            </a:r>
            <a:r>
              <a:rPr lang="ru-RU" sz="1400" dirty="0" err="1"/>
              <a:t>компоненти</a:t>
            </a:r>
            <a:r>
              <a:rPr lang="ru-RU" sz="1400" dirty="0"/>
              <a:t>.</a:t>
            </a:r>
          </a:p>
          <a:p>
            <a:r>
              <a:rPr lang="ru-RU" sz="1400" b="1" dirty="0" err="1"/>
              <a:t>Вулканізатори</a:t>
            </a:r>
            <a:r>
              <a:rPr lang="ru-RU" sz="1400" dirty="0"/>
              <a:t> (</a:t>
            </a:r>
            <a:r>
              <a:rPr lang="ru-RU" sz="1400" dirty="0" err="1"/>
              <a:t>сірка</a:t>
            </a:r>
            <a:r>
              <a:rPr lang="ru-RU" sz="1400" dirty="0"/>
              <a:t>, селен, </a:t>
            </a:r>
            <a:r>
              <a:rPr lang="ru-RU" sz="1400" dirty="0" err="1"/>
              <a:t>іноді</a:t>
            </a:r>
            <a:r>
              <a:rPr lang="ru-RU" sz="1400" dirty="0"/>
              <a:t> </a:t>
            </a:r>
            <a:r>
              <a:rPr lang="ru-RU" sz="1400" dirty="0" err="1"/>
              <a:t>пероксиди</a:t>
            </a:r>
            <a:r>
              <a:rPr lang="ru-RU" sz="1400" dirty="0"/>
              <a:t>) </a:t>
            </a:r>
            <a:r>
              <a:rPr lang="ru-RU" sz="1400" dirty="0" err="1"/>
              <a:t>додаються</a:t>
            </a:r>
            <a:r>
              <a:rPr lang="ru-RU" sz="1400" dirty="0"/>
              <a:t> в </a:t>
            </a:r>
            <a:r>
              <a:rPr lang="ru-RU" sz="1400" dirty="0" err="1"/>
              <a:t>кількості</a:t>
            </a:r>
            <a:r>
              <a:rPr lang="ru-RU" sz="1400" dirty="0"/>
              <a:t> 1-5 %. </a:t>
            </a:r>
            <a:r>
              <a:rPr lang="ru-RU" sz="1400" dirty="0" err="1"/>
              <a:t>Внаслідок</a:t>
            </a:r>
            <a:r>
              <a:rPr lang="ru-RU" sz="1400" dirty="0"/>
              <a:t> </a:t>
            </a:r>
            <a:r>
              <a:rPr lang="ru-RU" sz="1400" dirty="0" err="1"/>
              <a:t>певних</a:t>
            </a:r>
            <a:r>
              <a:rPr lang="ru-RU" sz="1400" dirty="0"/>
              <a:t> </a:t>
            </a:r>
            <a:r>
              <a:rPr lang="ru-RU" sz="1400" dirty="0" err="1"/>
              <a:t>хімічних</a:t>
            </a:r>
            <a:r>
              <a:rPr lang="ru-RU" sz="1400" dirty="0"/>
              <a:t> </a:t>
            </a:r>
            <a:r>
              <a:rPr lang="ru-RU" sz="1400" dirty="0" err="1"/>
              <a:t>реакцій</a:t>
            </a:r>
            <a:r>
              <a:rPr lang="ru-RU" sz="1400" dirty="0"/>
              <a:t> </a:t>
            </a:r>
            <a:r>
              <a:rPr lang="ru-RU" sz="1400" dirty="0" err="1"/>
              <a:t>вулканізатора</a:t>
            </a:r>
            <a:r>
              <a:rPr lang="ru-RU" sz="1400" dirty="0"/>
              <a:t> з каучуком </a:t>
            </a:r>
            <a:r>
              <a:rPr lang="ru-RU" sz="1400" dirty="0" err="1"/>
              <a:t>утворюється</a:t>
            </a:r>
            <a:r>
              <a:rPr lang="ru-RU" sz="1400" dirty="0"/>
              <a:t> </a:t>
            </a:r>
            <a:r>
              <a:rPr lang="ru-RU" sz="1400" dirty="0" err="1"/>
              <a:t>високоеластична</a:t>
            </a:r>
            <a:r>
              <a:rPr lang="ru-RU" sz="1400" dirty="0"/>
              <a:t> </a:t>
            </a:r>
            <a:r>
              <a:rPr lang="ru-RU" sz="1400" dirty="0" err="1"/>
              <a:t>гума</a:t>
            </a:r>
            <a:r>
              <a:rPr lang="ru-RU" sz="1400" dirty="0"/>
              <a:t>.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масову</a:t>
            </a:r>
            <a:r>
              <a:rPr lang="ru-RU" sz="1400" dirty="0"/>
              <a:t> </a:t>
            </a:r>
            <a:r>
              <a:rPr lang="ru-RU" sz="1400" dirty="0" err="1"/>
              <a:t>частку</a:t>
            </a:r>
            <a:r>
              <a:rPr lang="ru-RU" sz="1400" dirty="0"/>
              <a:t> </a:t>
            </a:r>
            <a:r>
              <a:rPr lang="ru-RU" sz="1400" dirty="0" err="1"/>
              <a:t>сірки</a:t>
            </a:r>
            <a:r>
              <a:rPr lang="ru-RU" sz="1400" dirty="0"/>
              <a:t> в </a:t>
            </a:r>
            <a:r>
              <a:rPr lang="ru-RU" sz="1400" dirty="0" err="1"/>
              <a:t>сирій</a:t>
            </a:r>
            <a:r>
              <a:rPr lang="ru-RU" sz="1400" dirty="0"/>
              <a:t> </a:t>
            </a:r>
            <a:r>
              <a:rPr lang="ru-RU" sz="1400" dirty="0" err="1"/>
              <a:t>гумі</a:t>
            </a:r>
            <a:r>
              <a:rPr lang="ru-RU" sz="1400" dirty="0"/>
              <a:t> довести до 30 і </a:t>
            </a:r>
            <a:r>
              <a:rPr lang="ru-RU" sz="1400" dirty="0" err="1"/>
              <a:t>більше</a:t>
            </a:r>
            <a:r>
              <a:rPr lang="ru-RU" sz="1400" dirty="0"/>
              <a:t> %, то </a:t>
            </a:r>
            <a:r>
              <a:rPr lang="ru-RU" sz="1400" dirty="0" err="1"/>
              <a:t>утворюється</a:t>
            </a:r>
            <a:r>
              <a:rPr lang="ru-RU" sz="1400" dirty="0"/>
              <a:t> </a:t>
            </a:r>
            <a:r>
              <a:rPr lang="ru-RU" sz="1400" dirty="0" err="1"/>
              <a:t>твердий</a:t>
            </a:r>
            <a:r>
              <a:rPr lang="ru-RU" sz="1400" dirty="0"/>
              <a:t> </a:t>
            </a:r>
            <a:r>
              <a:rPr lang="ru-RU" sz="1400" dirty="0" err="1"/>
              <a:t>нееластичний</a:t>
            </a:r>
            <a:r>
              <a:rPr lang="ru-RU" sz="1400" dirty="0"/>
              <a:t> </a:t>
            </a:r>
            <a:r>
              <a:rPr lang="ru-RU" sz="1400" dirty="0" err="1"/>
              <a:t>матеріал</a:t>
            </a:r>
            <a:r>
              <a:rPr lang="ru-RU" sz="1400" dirty="0"/>
              <a:t> </a:t>
            </a:r>
            <a:r>
              <a:rPr lang="ru-RU" sz="1400" dirty="0" err="1"/>
              <a:t>ебоніт</a:t>
            </a:r>
            <a:r>
              <a:rPr lang="ru-RU" sz="1400" dirty="0"/>
              <a:t>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використовують</a:t>
            </a:r>
            <a:r>
              <a:rPr lang="ru-RU" sz="1400" dirty="0"/>
              <a:t> як </a:t>
            </a:r>
            <a:r>
              <a:rPr lang="ru-RU" sz="1400" dirty="0" err="1"/>
              <a:t>ізолятор</a:t>
            </a:r>
            <a:r>
              <a:rPr lang="ru-RU" sz="1400" dirty="0"/>
              <a:t> в </a:t>
            </a:r>
            <a:r>
              <a:rPr lang="ru-RU" sz="1400" dirty="0" err="1"/>
              <a:t>електротехніці</a:t>
            </a:r>
            <a:r>
              <a:rPr lang="ru-RU" sz="1400" dirty="0"/>
              <a:t>. </a:t>
            </a:r>
            <a:r>
              <a:rPr lang="ru-RU" sz="1400" dirty="0" err="1"/>
              <a:t>Вулканізацію</a:t>
            </a:r>
            <a:r>
              <a:rPr lang="ru-RU" sz="1400" dirty="0"/>
              <a:t>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активізувати</a:t>
            </a:r>
            <a:r>
              <a:rPr lang="ru-RU" sz="1400" dirty="0"/>
              <a:t> оксидами </a:t>
            </a:r>
            <a:r>
              <a:rPr lang="ru-RU" sz="1400" dirty="0" err="1"/>
              <a:t>магнію</a:t>
            </a:r>
            <a:r>
              <a:rPr lang="ru-RU" sz="1400" dirty="0"/>
              <a:t>, </a:t>
            </a:r>
            <a:r>
              <a:rPr lang="ru-RU" sz="1400" dirty="0" err="1"/>
              <a:t>свинцю</a:t>
            </a:r>
            <a:r>
              <a:rPr lang="ru-RU" sz="1400" dirty="0"/>
              <a:t>, цинку та </a:t>
            </a:r>
            <a:r>
              <a:rPr lang="ru-RU" sz="1400" dirty="0" err="1"/>
              <a:t>ін</a:t>
            </a:r>
            <a:r>
              <a:rPr lang="ru-RU" sz="1400" dirty="0"/>
              <a:t>.</a:t>
            </a:r>
          </a:p>
          <a:p>
            <a:r>
              <a:rPr lang="ru-RU" sz="1400" b="1" dirty="0" err="1" smtClean="0"/>
              <a:t>Зміцнювачі</a:t>
            </a:r>
            <a:r>
              <a:rPr lang="ru-RU" sz="1400" dirty="0" smtClean="0"/>
              <a:t> </a:t>
            </a:r>
            <a:r>
              <a:rPr lang="ru-RU" sz="1400" dirty="0"/>
              <a:t>— </a:t>
            </a:r>
            <a:r>
              <a:rPr lang="ru-RU" sz="1400" dirty="0" err="1"/>
              <a:t>дрібнодисперсні</a:t>
            </a:r>
            <a:r>
              <a:rPr lang="ru-RU" sz="1400" dirty="0"/>
              <a:t> порошки </a:t>
            </a:r>
            <a:r>
              <a:rPr lang="ru-RU" sz="1400" dirty="0" err="1"/>
              <a:t>сажі</a:t>
            </a:r>
            <a:r>
              <a:rPr lang="ru-RU" sz="1400" dirty="0"/>
              <a:t>, оксиду </a:t>
            </a:r>
            <a:r>
              <a:rPr lang="ru-RU" sz="1400" dirty="0" err="1"/>
              <a:t>кремнію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оксиду цинку — </a:t>
            </a:r>
            <a:r>
              <a:rPr lang="ru-RU" sz="1400" dirty="0" err="1"/>
              <a:t>додають</a:t>
            </a:r>
            <a:r>
              <a:rPr lang="ru-RU" sz="1400" dirty="0"/>
              <a:t> для </a:t>
            </a:r>
            <a:r>
              <a:rPr lang="ru-RU" sz="1400" dirty="0" err="1"/>
              <a:t>підвищення</a:t>
            </a:r>
            <a:r>
              <a:rPr lang="ru-RU" sz="1400" dirty="0"/>
              <a:t> </a:t>
            </a:r>
            <a:r>
              <a:rPr lang="ru-RU" sz="1400" dirty="0" err="1"/>
              <a:t>міцності</a:t>
            </a:r>
            <a:r>
              <a:rPr lang="ru-RU" sz="1400" dirty="0"/>
              <a:t>, </a:t>
            </a:r>
            <a:r>
              <a:rPr lang="ru-RU" sz="1400" dirty="0" err="1"/>
              <a:t>твердості</a:t>
            </a:r>
            <a:r>
              <a:rPr lang="ru-RU" sz="1400" dirty="0"/>
              <a:t> і </a:t>
            </a:r>
            <a:r>
              <a:rPr lang="ru-RU" sz="1400" dirty="0" err="1"/>
              <a:t>стійкості</a:t>
            </a:r>
            <a:r>
              <a:rPr lang="ru-RU" sz="1400" dirty="0"/>
              <a:t> </a:t>
            </a:r>
            <a:r>
              <a:rPr lang="ru-RU" sz="1400" dirty="0" err="1"/>
              <a:t>гумових</a:t>
            </a:r>
            <a:r>
              <a:rPr lang="ru-RU" sz="1400" dirty="0"/>
              <a:t> </a:t>
            </a:r>
            <a:r>
              <a:rPr lang="ru-RU" sz="1400" dirty="0" err="1"/>
              <a:t>виробів</a:t>
            </a:r>
            <a:r>
              <a:rPr lang="ru-RU" sz="1400" dirty="0"/>
              <a:t>. Для </a:t>
            </a:r>
            <a:r>
              <a:rPr lang="ru-RU" sz="1400" dirty="0" err="1"/>
              <a:t>відповідальних</a:t>
            </a:r>
            <a:r>
              <a:rPr lang="ru-RU" sz="1400" dirty="0"/>
              <a:t> </a:t>
            </a:r>
            <a:r>
              <a:rPr lang="ru-RU" sz="1400" dirty="0" err="1"/>
              <a:t>гумових</a:t>
            </a:r>
            <a:r>
              <a:rPr lang="ru-RU" sz="1400" dirty="0"/>
              <a:t> </a:t>
            </a:r>
            <a:r>
              <a:rPr lang="ru-RU" sz="1400" dirty="0" err="1"/>
              <a:t>виробів</a:t>
            </a:r>
            <a:r>
              <a:rPr lang="ru-RU" sz="1400" dirty="0"/>
              <a:t> (</a:t>
            </a:r>
            <a:r>
              <a:rPr lang="ru-RU" sz="1400" dirty="0" err="1"/>
              <a:t>шини</a:t>
            </a:r>
            <a:r>
              <a:rPr lang="ru-RU" sz="1400" dirty="0"/>
              <a:t>, шланги </a:t>
            </a:r>
            <a:r>
              <a:rPr lang="ru-RU" sz="1400" dirty="0" err="1"/>
              <a:t>високого</a:t>
            </a:r>
            <a:r>
              <a:rPr lang="ru-RU" sz="1400" dirty="0"/>
              <a:t> </a:t>
            </a:r>
            <a:r>
              <a:rPr lang="ru-RU" sz="1400" dirty="0" err="1"/>
              <a:t>тиску</a:t>
            </a:r>
            <a:r>
              <a:rPr lang="ru-RU" sz="1400" dirty="0"/>
              <a:t>, </a:t>
            </a:r>
            <a:r>
              <a:rPr lang="ru-RU" sz="1400" dirty="0" err="1"/>
              <a:t>привідні</a:t>
            </a:r>
            <a:r>
              <a:rPr lang="ru-RU" sz="1400" dirty="0"/>
              <a:t> паси та </a:t>
            </a:r>
            <a:r>
              <a:rPr lang="ru-RU" sz="1400" dirty="0" err="1"/>
              <a:t>ін</a:t>
            </a:r>
            <a:r>
              <a:rPr lang="ru-RU" sz="1400" dirty="0"/>
              <a:t>.) </a:t>
            </a:r>
            <a:r>
              <a:rPr lang="ru-RU" sz="1400" dirty="0" err="1"/>
              <a:t>використовують</a:t>
            </a:r>
            <a:r>
              <a:rPr lang="ru-RU" sz="1400" dirty="0"/>
              <a:t> </a:t>
            </a:r>
            <a:r>
              <a:rPr lang="ru-RU" sz="1400" dirty="0" err="1"/>
              <a:t>волоконні</a:t>
            </a:r>
            <a:r>
              <a:rPr lang="ru-RU" sz="1400" dirty="0"/>
              <a:t> </a:t>
            </a:r>
            <a:r>
              <a:rPr lang="ru-RU" sz="1400" dirty="0" err="1"/>
              <a:t>зміцнювані</a:t>
            </a:r>
            <a:r>
              <a:rPr lang="ru-RU" sz="1400" dirty="0"/>
              <a:t> </a:t>
            </a:r>
            <a:r>
              <a:rPr lang="ru-RU" sz="1400" dirty="0" err="1"/>
              <a:t>із</a:t>
            </a:r>
            <a:r>
              <a:rPr lang="ru-RU" sz="1400" dirty="0"/>
              <a:t> </a:t>
            </a:r>
            <a:r>
              <a:rPr lang="ru-RU" sz="1400" dirty="0" err="1"/>
              <a:t>синтетичних</a:t>
            </a:r>
            <a:r>
              <a:rPr lang="ru-RU" sz="1400" dirty="0"/>
              <a:t> волокон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металевого</a:t>
            </a:r>
            <a:r>
              <a:rPr lang="ru-RU" sz="1400" dirty="0"/>
              <a:t> дроту, </a:t>
            </a:r>
            <a:r>
              <a:rPr lang="ru-RU" sz="1400" dirty="0" err="1"/>
              <a:t>покритого</a:t>
            </a:r>
            <a:r>
              <a:rPr lang="ru-RU" sz="1400" dirty="0"/>
              <a:t> </a:t>
            </a:r>
            <a:r>
              <a:rPr lang="ru-RU" sz="1400" dirty="0" err="1"/>
              <a:t>латунню</a:t>
            </a:r>
            <a:r>
              <a:rPr lang="ru-RU" sz="1400" dirty="0"/>
              <a:t>, </a:t>
            </a:r>
            <a:r>
              <a:rPr lang="ru-RU" sz="1400" dirty="0" err="1"/>
              <a:t>щоб</a:t>
            </a:r>
            <a:r>
              <a:rPr lang="ru-RU" sz="1400" dirty="0"/>
              <a:t> </a:t>
            </a:r>
            <a:r>
              <a:rPr lang="ru-RU" sz="1400" dirty="0" err="1"/>
              <a:t>підвищити</a:t>
            </a:r>
            <a:r>
              <a:rPr lang="ru-RU" sz="1400" dirty="0"/>
              <a:t> </a:t>
            </a:r>
            <a:r>
              <a:rPr lang="ru-RU" sz="1400" dirty="0" err="1"/>
              <a:t>зчеплення</a:t>
            </a:r>
            <a:r>
              <a:rPr lang="ru-RU" sz="1400" dirty="0"/>
              <a:t> дроту з </a:t>
            </a:r>
            <a:r>
              <a:rPr lang="ru-RU" sz="1400" dirty="0" err="1"/>
              <a:t>полімером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382005"/>
            <a:ext cx="2736304" cy="186108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114" y="4382005"/>
            <a:ext cx="2832538" cy="18610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644420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7043" y="260648"/>
            <a:ext cx="8219256" cy="3564251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Пластифікатори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тіарафін</a:t>
            </a:r>
            <a:r>
              <a:rPr lang="ru-RU" dirty="0"/>
              <a:t>, </a:t>
            </a:r>
            <a:r>
              <a:rPr lang="ru-RU" dirty="0" err="1"/>
              <a:t>каніфоль</a:t>
            </a:r>
            <a:r>
              <a:rPr lang="ru-RU" dirty="0"/>
              <a:t>, </a:t>
            </a:r>
            <a:r>
              <a:rPr lang="ru-RU" dirty="0" err="1"/>
              <a:t>стеаринова</a:t>
            </a:r>
            <a:r>
              <a:rPr lang="ru-RU" dirty="0"/>
              <a:t> кислота, </a:t>
            </a:r>
            <a:r>
              <a:rPr lang="ru-RU" dirty="0" err="1"/>
              <a:t>рослинні</a:t>
            </a:r>
            <a:r>
              <a:rPr lang="ru-RU" dirty="0"/>
              <a:t> </a:t>
            </a:r>
            <a:r>
              <a:rPr lang="ru-RU" dirty="0" err="1"/>
              <a:t>олії</a:t>
            </a:r>
            <a:r>
              <a:rPr lang="ru-RU" dirty="0"/>
              <a:t>) </a:t>
            </a:r>
            <a:r>
              <a:rPr lang="ru-RU" dirty="0" err="1"/>
              <a:t>сприяють</a:t>
            </a:r>
            <a:r>
              <a:rPr lang="ru-RU" dirty="0"/>
              <a:t> </a:t>
            </a:r>
            <a:r>
              <a:rPr lang="ru-RU" dirty="0" err="1"/>
              <a:t>рівномірному</a:t>
            </a:r>
            <a:r>
              <a:rPr lang="ru-RU" dirty="0"/>
              <a:t> </a:t>
            </a:r>
            <a:r>
              <a:rPr lang="ru-RU" dirty="0" err="1"/>
              <a:t>розподілу</a:t>
            </a:r>
            <a:r>
              <a:rPr lang="ru-RU" dirty="0"/>
              <a:t> </a:t>
            </a:r>
            <a:r>
              <a:rPr lang="ru-RU" dirty="0" err="1"/>
              <a:t>компонентів</a:t>
            </a:r>
            <a:r>
              <a:rPr lang="ru-RU" dirty="0"/>
              <a:t> у </a:t>
            </a:r>
            <a:r>
              <a:rPr lang="ru-RU" dirty="0" err="1"/>
              <a:t>суміші</a:t>
            </a:r>
            <a:r>
              <a:rPr lang="ru-RU" dirty="0"/>
              <a:t>, </a:t>
            </a:r>
            <a:r>
              <a:rPr lang="ru-RU" dirty="0" err="1"/>
              <a:t>полегшують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виробів</a:t>
            </a:r>
            <a:r>
              <a:rPr lang="ru-RU" dirty="0"/>
              <a:t> та </a:t>
            </a:r>
            <a:r>
              <a:rPr lang="ru-RU" dirty="0" err="1"/>
              <a:t>підвищують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морозостійкість</a:t>
            </a:r>
            <a:r>
              <a:rPr lang="ru-RU" dirty="0"/>
              <a:t>.</a:t>
            </a:r>
          </a:p>
          <a:p>
            <a:r>
              <a:rPr lang="ru-RU" b="1" dirty="0" err="1"/>
              <a:t>Барвники</a:t>
            </a:r>
            <a:r>
              <a:rPr lang="ru-RU" dirty="0"/>
              <a:t> (</a:t>
            </a:r>
            <a:r>
              <a:rPr lang="ru-RU" dirty="0" err="1"/>
              <a:t>мінеральні</a:t>
            </a:r>
            <a:r>
              <a:rPr lang="ru-RU" dirty="0"/>
              <a:t> й </a:t>
            </a:r>
            <a:r>
              <a:rPr lang="ru-RU" dirty="0" err="1"/>
              <a:t>органічні</a:t>
            </a:r>
            <a:r>
              <a:rPr lang="ru-RU" dirty="0"/>
              <a:t>)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гумовим</a:t>
            </a:r>
            <a:r>
              <a:rPr lang="ru-RU" dirty="0"/>
              <a:t> </a:t>
            </a:r>
            <a:r>
              <a:rPr lang="ru-RU" dirty="0" err="1"/>
              <a:t>виробам</a:t>
            </a:r>
            <a:r>
              <a:rPr lang="ru-RU" dirty="0"/>
              <a:t> </a:t>
            </a:r>
            <a:r>
              <a:rPr lang="ru-RU" dirty="0" err="1"/>
              <a:t>бажаного</a:t>
            </a:r>
            <a:r>
              <a:rPr lang="ru-RU" dirty="0"/>
              <a:t> </a:t>
            </a:r>
            <a:r>
              <a:rPr lang="ru-RU" dirty="0" err="1"/>
              <a:t>кольору</a:t>
            </a:r>
            <a:r>
              <a:rPr lang="ru-RU" dirty="0"/>
              <a:t>.</a:t>
            </a:r>
          </a:p>
          <a:p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гумових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для </a:t>
            </a:r>
            <a:r>
              <a:rPr lang="ru-RU" dirty="0" err="1"/>
              <a:t>амортизації</a:t>
            </a:r>
            <a:r>
              <a:rPr lang="ru-RU" dirty="0"/>
              <a:t> та </a:t>
            </a:r>
            <a:r>
              <a:rPr lang="ru-RU" dirty="0" err="1"/>
              <a:t>демпфірування</a:t>
            </a:r>
            <a:r>
              <a:rPr lang="ru-RU" dirty="0"/>
              <a:t>, </a:t>
            </a:r>
            <a:r>
              <a:rPr lang="ru-RU" dirty="0" err="1"/>
              <a:t>хімічного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деталей машин, </a:t>
            </a:r>
            <a:r>
              <a:rPr lang="ru-RU" dirty="0" err="1"/>
              <a:t>трубопроводів</a:t>
            </a:r>
            <a:r>
              <a:rPr lang="ru-RU" dirty="0"/>
              <a:t>, </a:t>
            </a:r>
            <a:r>
              <a:rPr lang="ru-RU" dirty="0" err="1"/>
              <a:t>шлангів</a:t>
            </a:r>
            <a:r>
              <a:rPr lang="ru-RU" dirty="0"/>
              <a:t>, </a:t>
            </a:r>
            <a:r>
              <a:rPr lang="ru-RU" dirty="0" err="1"/>
              <a:t>ущільнення</a:t>
            </a:r>
            <a:r>
              <a:rPr lang="ru-RU" dirty="0"/>
              <a:t> і </a:t>
            </a:r>
            <a:r>
              <a:rPr lang="ru-RU" dirty="0" err="1"/>
              <a:t>герметизації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повітряних</a:t>
            </a:r>
            <a:r>
              <a:rPr lang="ru-RU" dirty="0"/>
              <a:t> і </a:t>
            </a:r>
            <a:r>
              <a:rPr lang="ru-RU" dirty="0" err="1"/>
              <a:t>рідких</a:t>
            </a:r>
            <a:r>
              <a:rPr lang="ru-RU" dirty="0"/>
              <a:t> </a:t>
            </a:r>
            <a:r>
              <a:rPr lang="ru-RU" dirty="0" err="1"/>
              <a:t>середовищ</a:t>
            </a:r>
            <a:r>
              <a:rPr lang="ru-RU" dirty="0"/>
              <a:t>, для </a:t>
            </a:r>
            <a:r>
              <a:rPr lang="ru-RU" dirty="0" err="1"/>
              <a:t>покришок</a:t>
            </a:r>
            <a:r>
              <a:rPr lang="ru-RU" dirty="0"/>
              <a:t> і камер </a:t>
            </a:r>
            <a:r>
              <a:rPr lang="ru-RU" dirty="0" err="1"/>
              <a:t>коліс</a:t>
            </a:r>
            <a:r>
              <a:rPr lang="ru-RU" dirty="0"/>
              <a:t> </a:t>
            </a:r>
            <a:r>
              <a:rPr lang="ru-RU" dirty="0" err="1"/>
              <a:t>літаків</a:t>
            </a:r>
            <a:r>
              <a:rPr lang="ru-RU" dirty="0"/>
              <a:t> та автотранспорту </a:t>
            </a:r>
            <a:r>
              <a:rPr lang="ru-RU" dirty="0" err="1"/>
              <a:t>тощо</a:t>
            </a:r>
            <a:r>
              <a:rPr lang="ru-RU" dirty="0"/>
              <a:t>. Номенклатура </a:t>
            </a:r>
            <a:r>
              <a:rPr lang="ru-RU" dirty="0" err="1"/>
              <a:t>гумових</a:t>
            </a:r>
            <a:r>
              <a:rPr lang="ru-RU" dirty="0"/>
              <a:t> </a:t>
            </a:r>
            <a:r>
              <a:rPr lang="ru-RU" dirty="0" err="1"/>
              <a:t>виробів</a:t>
            </a:r>
            <a:r>
              <a:rPr lang="ru-RU" dirty="0"/>
              <a:t> </a:t>
            </a:r>
            <a:r>
              <a:rPr lang="ru-RU" dirty="0" err="1"/>
              <a:t>налічує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40000 </a:t>
            </a:r>
            <a:r>
              <a:rPr lang="ru-RU" dirty="0" err="1"/>
              <a:t>найменувань</a:t>
            </a:r>
            <a:r>
              <a:rPr lang="ru-RU" dirty="0"/>
              <a:t>.</a:t>
            </a:r>
          </a:p>
          <a:p>
            <a:r>
              <a:rPr lang="ru-RU" dirty="0"/>
              <a:t>За </a:t>
            </a:r>
            <a:r>
              <a:rPr lang="ru-RU" b="1" dirty="0" err="1"/>
              <a:t>призначенням</a:t>
            </a:r>
            <a:r>
              <a:rPr lang="ru-RU" dirty="0"/>
              <a:t> у </a:t>
            </a:r>
            <a:r>
              <a:rPr lang="ru-RU" dirty="0" err="1"/>
              <a:t>машинобудуванні</a:t>
            </a:r>
            <a:r>
              <a:rPr lang="ru-RU" dirty="0"/>
              <a:t> </a:t>
            </a:r>
            <a:r>
              <a:rPr lang="ru-RU" dirty="0" err="1"/>
              <a:t>гумові</a:t>
            </a:r>
            <a:r>
              <a:rPr lang="ru-RU" dirty="0"/>
              <a:t> </a:t>
            </a:r>
            <a:r>
              <a:rPr lang="ru-RU" dirty="0" err="1"/>
              <a:t>деталі</a:t>
            </a:r>
            <a:r>
              <a:rPr lang="ru-RU" dirty="0"/>
              <a:t> </a:t>
            </a:r>
            <a:r>
              <a:rPr lang="ru-RU" dirty="0" err="1"/>
              <a:t>поділяють</a:t>
            </a:r>
            <a:r>
              <a:rPr lang="ru-RU" dirty="0"/>
              <a:t> на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: </a:t>
            </a:r>
            <a:r>
              <a:rPr lang="ru-RU" dirty="0" err="1"/>
              <a:t>ущільнювачі</a:t>
            </a:r>
            <a:r>
              <a:rPr lang="ru-RU" dirty="0"/>
              <a:t>, </a:t>
            </a:r>
            <a:r>
              <a:rPr lang="ru-RU" dirty="0" err="1"/>
              <a:t>вібро</a:t>
            </a:r>
            <a:r>
              <a:rPr lang="ru-RU" dirty="0"/>
              <a:t>- та </a:t>
            </a:r>
            <a:r>
              <a:rPr lang="ru-RU" dirty="0" err="1"/>
              <a:t>звукоізолятори</a:t>
            </a:r>
            <a:r>
              <a:rPr lang="ru-RU" dirty="0"/>
              <a:t>, </a:t>
            </a:r>
            <a:r>
              <a:rPr lang="ru-RU" dirty="0" err="1"/>
              <a:t>протиударні</a:t>
            </a:r>
            <a:r>
              <a:rPr lang="ru-RU" dirty="0"/>
              <a:t>, </a:t>
            </a:r>
            <a:r>
              <a:rPr lang="ru-RU" dirty="0" err="1"/>
              <a:t>силові</a:t>
            </a:r>
            <a:r>
              <a:rPr lang="ru-RU" dirty="0"/>
              <a:t> (</a:t>
            </a:r>
            <a:r>
              <a:rPr lang="ru-RU" dirty="0" err="1"/>
              <a:t>шестерні</a:t>
            </a:r>
            <a:r>
              <a:rPr lang="ru-RU" dirty="0"/>
              <a:t>, </a:t>
            </a:r>
            <a:r>
              <a:rPr lang="ru-RU" dirty="0" err="1"/>
              <a:t>корпуси</a:t>
            </a:r>
            <a:r>
              <a:rPr lang="ru-RU" dirty="0"/>
              <a:t> </a:t>
            </a:r>
            <a:r>
              <a:rPr lang="ru-RU" dirty="0" err="1"/>
              <a:t>насосів</a:t>
            </a:r>
            <a:r>
              <a:rPr lang="ru-RU" dirty="0"/>
              <a:t>, муфти, </a:t>
            </a:r>
            <a:r>
              <a:rPr lang="ru-RU" dirty="0" err="1"/>
              <a:t>шарніри</a:t>
            </a:r>
            <a:r>
              <a:rPr lang="ru-RU" dirty="0"/>
              <a:t>), </a:t>
            </a:r>
            <a:r>
              <a:rPr lang="ru-RU" dirty="0" err="1"/>
              <a:t>антифрикційні</a:t>
            </a:r>
            <a:r>
              <a:rPr lang="ru-RU" dirty="0"/>
              <a:t>, </a:t>
            </a:r>
            <a:r>
              <a:rPr lang="ru-RU" dirty="0" err="1"/>
              <a:t>фрикційні</a:t>
            </a:r>
            <a:r>
              <a:rPr lang="ru-RU" dirty="0"/>
              <a:t> </a:t>
            </a:r>
            <a:r>
              <a:rPr lang="ru-RU" dirty="0" err="1"/>
              <a:t>деталі</a:t>
            </a:r>
            <a:r>
              <a:rPr lang="ru-RU" dirty="0"/>
              <a:t> та </a:t>
            </a:r>
            <a:r>
              <a:rPr lang="ru-RU" dirty="0" err="1"/>
              <a:t>інструменти</a:t>
            </a:r>
            <a:r>
              <a:rPr lang="ru-RU" dirty="0"/>
              <a:t>. </a:t>
            </a:r>
            <a:r>
              <a:rPr lang="ru-RU" dirty="0" err="1"/>
              <a:t>Гума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з метою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/>
              <a:t>виробів</a:t>
            </a:r>
            <a:r>
              <a:rPr lang="ru-RU" dirty="0"/>
              <a:t> та як декоративна </a:t>
            </a:r>
            <a:r>
              <a:rPr lang="ru-RU" dirty="0" err="1"/>
              <a:t>речовина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4005064"/>
            <a:ext cx="3152038" cy="235190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43" y="4005064"/>
            <a:ext cx="3095876" cy="235190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0388" y="3994155"/>
            <a:ext cx="1480919" cy="236281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89895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276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4071"/>
            <a:ext cx="4824536" cy="69127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rgbClr val="0070C0"/>
                </a:solidFill>
              </a:rPr>
              <a:t>Пластична </a:t>
            </a:r>
            <a:r>
              <a:rPr lang="ru-RU" sz="3200" b="1" dirty="0" err="1">
                <a:solidFill>
                  <a:srgbClr val="0070C0"/>
                </a:solidFill>
              </a:rPr>
              <a:t>маса</a:t>
            </a:r>
            <a:r>
              <a:rPr lang="ru-RU" dirty="0"/>
              <a:t> — </a:t>
            </a:r>
            <a:r>
              <a:rPr lang="ru-RU" dirty="0" err="1"/>
              <a:t>матеріал</a:t>
            </a:r>
            <a:r>
              <a:rPr lang="ru-RU" dirty="0"/>
              <a:t>, основою </a:t>
            </a:r>
            <a:r>
              <a:rPr lang="ru-RU" dirty="0" err="1"/>
              <a:t>якого</a:t>
            </a:r>
            <a:r>
              <a:rPr lang="ru-RU" dirty="0"/>
              <a:t> є </a:t>
            </a:r>
            <a:r>
              <a:rPr lang="ru-RU" dirty="0" err="1"/>
              <a:t>полімер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у </a:t>
            </a:r>
            <a:r>
              <a:rPr lang="ru-RU" dirty="0" err="1"/>
              <a:t>в'язкорідкому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високоеластичному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/>
              <a:t>, а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експлуатації</a:t>
            </a:r>
            <a:r>
              <a:rPr lang="ru-RU" dirty="0"/>
              <a:t> — в </a:t>
            </a:r>
            <a:r>
              <a:rPr lang="ru-RU" dirty="0" err="1" smtClean="0"/>
              <a:t>склоподібному</a:t>
            </a:r>
            <a:r>
              <a:rPr lang="ru-RU" dirty="0"/>
              <a:t> </a:t>
            </a:r>
            <a:r>
              <a:rPr lang="ru-RU" dirty="0" err="1" smtClean="0"/>
              <a:t>чи</a:t>
            </a:r>
            <a:r>
              <a:rPr lang="ru-RU" dirty="0"/>
              <a:t> </a:t>
            </a:r>
            <a:r>
              <a:rPr lang="ru-RU" dirty="0" err="1" smtClean="0"/>
              <a:t>кристалічному</a:t>
            </a:r>
            <a:r>
              <a:rPr lang="ru-RU" dirty="0" smtClean="0"/>
              <a:t>. </a:t>
            </a:r>
            <a:r>
              <a:rPr lang="ru-RU" dirty="0" err="1" smtClean="0"/>
              <a:t>Пластмаси</a:t>
            </a:r>
            <a:r>
              <a:rPr lang="ru-RU" dirty="0" smtClean="0"/>
              <a:t> </a:t>
            </a:r>
            <a:r>
              <a:rPr lang="ru-RU" dirty="0" err="1"/>
              <a:t>формують</a:t>
            </a:r>
            <a:r>
              <a:rPr lang="ru-RU" dirty="0"/>
              <a:t> при </a:t>
            </a:r>
            <a:r>
              <a:rPr lang="ru-RU" dirty="0" err="1"/>
              <a:t>підвищеній</a:t>
            </a:r>
            <a:r>
              <a:rPr lang="ru-RU" dirty="0"/>
              <a:t> </a:t>
            </a:r>
            <a:r>
              <a:rPr lang="ru-RU" dirty="0" err="1"/>
              <a:t>температурі</a:t>
            </a:r>
            <a:r>
              <a:rPr lang="ru-RU" dirty="0"/>
              <a:t>, у той час коли вони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 smtClean="0"/>
              <a:t>високу</a:t>
            </a:r>
            <a:r>
              <a:rPr lang="ru-RU" dirty="0" smtClean="0"/>
              <a:t> </a:t>
            </a:r>
            <a:r>
              <a:rPr lang="ru-RU" dirty="0" err="1" smtClean="0"/>
              <a:t>пластичність</a:t>
            </a:r>
            <a:r>
              <a:rPr lang="ru-RU" dirty="0"/>
              <a:t>. </a:t>
            </a:r>
            <a:r>
              <a:rPr lang="ru-RU" dirty="0" err="1"/>
              <a:t>Сировиною</a:t>
            </a:r>
            <a:r>
              <a:rPr lang="ru-RU" dirty="0"/>
              <a:t>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полімерів</a:t>
            </a:r>
            <a:r>
              <a:rPr lang="ru-RU" dirty="0"/>
              <a:t> є </a:t>
            </a:r>
            <a:r>
              <a:rPr lang="ru-RU" dirty="0" err="1"/>
              <a:t>нафта</a:t>
            </a:r>
            <a:r>
              <a:rPr lang="ru-RU" dirty="0"/>
              <a:t>, </a:t>
            </a:r>
            <a:r>
              <a:rPr lang="ru-RU" dirty="0" err="1"/>
              <a:t>природний</a:t>
            </a:r>
            <a:r>
              <a:rPr lang="ru-RU" dirty="0"/>
              <a:t> газ, </a:t>
            </a:r>
            <a:r>
              <a:rPr lang="ru-RU" dirty="0" err="1"/>
              <a:t>кам'яне</a:t>
            </a:r>
            <a:r>
              <a:rPr lang="ru-RU" dirty="0"/>
              <a:t> </a:t>
            </a:r>
            <a:r>
              <a:rPr lang="ru-RU" dirty="0" err="1"/>
              <a:t>вугілля</a:t>
            </a:r>
            <a:r>
              <a:rPr lang="ru-RU" dirty="0" smtClean="0"/>
              <a:t>, </a:t>
            </a:r>
            <a:r>
              <a:rPr lang="ru-RU" dirty="0" err="1" smtClean="0"/>
              <a:t>сланці</a:t>
            </a:r>
            <a:r>
              <a:rPr lang="ru-RU" dirty="0" smtClean="0"/>
              <a:t>.</a:t>
            </a:r>
            <a:r>
              <a:rPr lang="ru-RU" dirty="0"/>
              <a:t> Першу </a:t>
            </a:r>
            <a:r>
              <a:rPr lang="ru-RU" dirty="0" err="1"/>
              <a:t>пластмасу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отримано</a:t>
            </a:r>
            <a:r>
              <a:rPr lang="ru-RU" dirty="0"/>
              <a:t> </a:t>
            </a:r>
            <a:r>
              <a:rPr lang="ru-RU" dirty="0" err="1" smtClean="0"/>
              <a:t>британським</a:t>
            </a:r>
            <a:r>
              <a:rPr lang="ru-RU" dirty="0"/>
              <a:t> </a:t>
            </a:r>
            <a:r>
              <a:rPr lang="ru-RU" dirty="0" err="1"/>
              <a:t>винахідником</a:t>
            </a:r>
            <a:r>
              <a:rPr lang="ru-RU" dirty="0"/>
              <a:t> </a:t>
            </a:r>
            <a:r>
              <a:rPr lang="ru-RU" dirty="0" smtClean="0"/>
              <a:t>       Александром </a:t>
            </a:r>
            <a:r>
              <a:rPr lang="ru-RU" dirty="0" err="1"/>
              <a:t>Парксом</a:t>
            </a:r>
            <a:r>
              <a:rPr lang="ru-RU" dirty="0"/>
              <a:t> у 1855 </a:t>
            </a:r>
            <a:r>
              <a:rPr lang="ru-RU" dirty="0" err="1" smtClean="0"/>
              <a:t>році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 descr="http://www.poliolefins.ru/uploads/posts/2010-08/1282799543_1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014466"/>
            <a:ext cx="4255850" cy="481583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3190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968346"/>
              </p:ext>
            </p:extLst>
          </p:nvPr>
        </p:nvGraphicFramePr>
        <p:xfrm>
          <a:off x="0" y="954107"/>
          <a:ext cx="9144000" cy="59038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44008"/>
                <a:gridCol w="4499992"/>
              </a:tblGrid>
              <a:tr h="640181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uk-UA" sz="2800" dirty="0" smtClean="0">
                          <a:effectLst/>
                          <a:latin typeface="+mn-lt"/>
                          <a:ea typeface="Times New Roman"/>
                          <a:cs typeface="Shonar Bangla" panose="020B0502040204020203" pitchFamily="34" charset="0"/>
                        </a:rPr>
                        <a:t>Назва</a:t>
                      </a:r>
                      <a:r>
                        <a:rPr lang="uk-UA" sz="2800" baseline="0" dirty="0" smtClean="0">
                          <a:effectLst/>
                          <a:latin typeface="+mn-lt"/>
                          <a:ea typeface="Times New Roman"/>
                          <a:cs typeface="Shonar Bangla" panose="020B0502040204020203" pitchFamily="34" charset="0"/>
                        </a:rPr>
                        <a:t> </a:t>
                      </a:r>
                      <a:r>
                        <a:rPr lang="uk-UA" sz="2800" baseline="0" dirty="0" err="1" smtClean="0">
                          <a:effectLst/>
                          <a:latin typeface="+mn-lt"/>
                          <a:ea typeface="Times New Roman"/>
                          <a:cs typeface="Shonar Bangla" panose="020B0502040204020203" pitchFamily="34" charset="0"/>
                        </a:rPr>
                        <a:t>полімера</a:t>
                      </a:r>
                      <a:endParaRPr lang="ru-RU" sz="2800" dirty="0">
                        <a:effectLst/>
                        <a:latin typeface="+mn-lt"/>
                        <a:ea typeface="Times New Roman"/>
                        <a:cs typeface="Shonar Bangl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2800" dirty="0" smtClean="0">
                          <a:effectLst/>
                          <a:latin typeface="+mn-lt"/>
                        </a:rPr>
                        <a:t>Структура </a:t>
                      </a:r>
                      <a:r>
                        <a:rPr lang="ru-RU" sz="2800" dirty="0" err="1" smtClean="0">
                          <a:effectLst/>
                          <a:latin typeface="+mn-lt"/>
                        </a:rPr>
                        <a:t>полімера</a:t>
                      </a:r>
                      <a:endParaRPr lang="ru-RU" sz="2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82225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3200" dirty="0" err="1" smtClean="0">
                          <a:effectLst/>
                        </a:rPr>
                        <a:t>Поліамідная</a:t>
                      </a:r>
                      <a:r>
                        <a:rPr lang="ru-RU" sz="3200" dirty="0" smtClean="0">
                          <a:effectLst/>
                        </a:rPr>
                        <a:t> </a:t>
                      </a:r>
                      <a:r>
                        <a:rPr lang="ru-RU" sz="3200" dirty="0">
                          <a:effectLst/>
                        </a:rPr>
                        <a:t>смола</a:t>
                      </a:r>
                      <a:endParaRPr lang="ru-RU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262257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3200" dirty="0" err="1" smtClean="0">
                          <a:effectLst/>
                        </a:rPr>
                        <a:t>Поліакрілат</a:t>
                      </a:r>
                      <a:endParaRPr lang="ru-RU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79203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3200" dirty="0" err="1" smtClean="0">
                          <a:effectLst/>
                        </a:rPr>
                        <a:t>Поліметилметакрілат</a:t>
                      </a:r>
                      <a:endParaRPr lang="ru-RU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4716016" y="1649834"/>
            <a:ext cx="4427984" cy="1714272"/>
            <a:chOff x="5749" y="3616"/>
            <a:chExt cx="4520" cy="1320"/>
          </a:xfrm>
        </p:grpSpPr>
        <p:graphicFrame>
          <p:nvGraphicFramePr>
            <p:cNvPr id="11" name="Объект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2690054"/>
                </p:ext>
              </p:extLst>
            </p:nvPr>
          </p:nvGraphicFramePr>
          <p:xfrm>
            <a:off x="5749" y="3616"/>
            <a:ext cx="4520" cy="1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9" name="Формула" r:id="rId3" imgW="2870200" imgH="838200" progId="Equation.3">
                    <p:embed/>
                  </p:oleObj>
                </mc:Choice>
                <mc:Fallback>
                  <p:oleObj name="Формула" r:id="rId3" imgW="2870200" imgH="83820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49" y="3616"/>
                          <a:ext cx="4520" cy="13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8009" y="3891"/>
              <a:ext cx="0" cy="144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3" name="Group 9"/>
          <p:cNvGrpSpPr>
            <a:grpSpLocks/>
          </p:cNvGrpSpPr>
          <p:nvPr/>
        </p:nvGrpSpPr>
        <p:grpSpPr bwMode="auto">
          <a:xfrm>
            <a:off x="4685489" y="3461667"/>
            <a:ext cx="4062975" cy="1152128"/>
            <a:chOff x="6480" y="5040"/>
            <a:chExt cx="2960" cy="820"/>
          </a:xfrm>
        </p:grpSpPr>
        <p:graphicFrame>
          <p:nvGraphicFramePr>
            <p:cNvPr id="14" name="Объект 13"/>
            <p:cNvGraphicFramePr>
              <a:graphicFrameLocks noChangeAspect="1"/>
            </p:cNvGraphicFramePr>
            <p:nvPr/>
          </p:nvGraphicFramePr>
          <p:xfrm>
            <a:off x="6480" y="5040"/>
            <a:ext cx="2960" cy="8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0" name="Формула" r:id="rId5" imgW="1879600" imgH="520700" progId="Equation.3">
                    <p:embed/>
                  </p:oleObj>
                </mc:Choice>
                <mc:Fallback>
                  <p:oleObj name="Формула" r:id="rId5" imgW="1879600" imgH="52070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80" y="5040"/>
                          <a:ext cx="2960" cy="8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7391" y="5328"/>
              <a:ext cx="0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8496" y="5328"/>
              <a:ext cx="0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7" name="Group 1"/>
          <p:cNvGrpSpPr>
            <a:grpSpLocks/>
          </p:cNvGrpSpPr>
          <p:nvPr/>
        </p:nvGrpSpPr>
        <p:grpSpPr bwMode="auto">
          <a:xfrm>
            <a:off x="4716016" y="4797152"/>
            <a:ext cx="4248472" cy="1872208"/>
            <a:chOff x="6480" y="6048"/>
            <a:chExt cx="2860" cy="1540"/>
          </a:xfrm>
        </p:grpSpPr>
        <p:graphicFrame>
          <p:nvGraphicFramePr>
            <p:cNvPr id="18" name="Объект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64794677"/>
                </p:ext>
              </p:extLst>
            </p:nvPr>
          </p:nvGraphicFramePr>
          <p:xfrm>
            <a:off x="6480" y="6048"/>
            <a:ext cx="2860" cy="15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1" name="Формула" r:id="rId7" imgW="1815840" imgH="977760" progId="Equation.3">
                    <p:embed/>
                  </p:oleObj>
                </mc:Choice>
                <mc:Fallback>
                  <p:oleObj name="Формула" r:id="rId7" imgW="1815840" imgH="97776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80" y="6048"/>
                          <a:ext cx="2860" cy="15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Line 7"/>
            <p:cNvSpPr>
              <a:spLocks noChangeShapeType="1"/>
            </p:cNvSpPr>
            <p:nvPr/>
          </p:nvSpPr>
          <p:spPr bwMode="auto">
            <a:xfrm>
              <a:off x="7396" y="6336"/>
              <a:ext cx="0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Line 6"/>
            <p:cNvSpPr>
              <a:spLocks noChangeShapeType="1"/>
            </p:cNvSpPr>
            <p:nvPr/>
          </p:nvSpPr>
          <p:spPr bwMode="auto">
            <a:xfrm>
              <a:off x="7396" y="6704"/>
              <a:ext cx="0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Line 5"/>
            <p:cNvSpPr>
              <a:spLocks noChangeShapeType="1"/>
            </p:cNvSpPr>
            <p:nvPr/>
          </p:nvSpPr>
          <p:spPr bwMode="auto">
            <a:xfrm>
              <a:off x="7396" y="7056"/>
              <a:ext cx="0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Line 4"/>
            <p:cNvSpPr>
              <a:spLocks noChangeShapeType="1"/>
            </p:cNvSpPr>
            <p:nvPr/>
          </p:nvSpPr>
          <p:spPr bwMode="auto">
            <a:xfrm>
              <a:off x="8303" y="6336"/>
              <a:ext cx="0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Line 3"/>
            <p:cNvSpPr>
              <a:spLocks noChangeShapeType="1"/>
            </p:cNvSpPr>
            <p:nvPr/>
          </p:nvSpPr>
          <p:spPr bwMode="auto">
            <a:xfrm>
              <a:off x="8303" y="7056"/>
              <a:ext cx="0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Line 2"/>
            <p:cNvSpPr>
              <a:spLocks noChangeShapeType="1"/>
            </p:cNvSpPr>
            <p:nvPr/>
          </p:nvSpPr>
          <p:spPr bwMode="auto">
            <a:xfrm>
              <a:off x="8303" y="6704"/>
              <a:ext cx="0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-574765" y="215443"/>
            <a:ext cx="101503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Структурні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форми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деяких</a:t>
            </a:r>
            <a:r>
              <a:rPr kumimoji="0" lang="ru-RU" alt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altLang="ru-RU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поширених</a:t>
            </a:r>
            <a:r>
              <a:rPr kumimoji="0" lang="ru-RU" alt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altLang="ru-RU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полімерів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835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85060"/>
            <a:ext cx="5194920" cy="1512168"/>
          </a:xfrm>
        </p:spPr>
        <p:txBody>
          <a:bodyPr/>
          <a:lstStyle/>
          <a:p>
            <a:r>
              <a:rPr lang="ru-RU" sz="3600" dirty="0" err="1">
                <a:effectLst/>
              </a:rPr>
              <a:t>Властивості</a:t>
            </a:r>
            <a:r>
              <a:rPr lang="ru-RU" sz="3600" dirty="0">
                <a:effectLst/>
              </a:rPr>
              <a:t> </a:t>
            </a:r>
            <a:r>
              <a:rPr lang="ru-RU" sz="3600" dirty="0" err="1">
                <a:effectLst/>
              </a:rPr>
              <a:t>пластмас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507288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Позитивні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пластмас</a:t>
            </a:r>
            <a:r>
              <a:rPr lang="ru-RU" dirty="0"/>
              <a:t>:</a:t>
            </a:r>
            <a:br>
              <a:rPr lang="ru-RU" dirty="0"/>
            </a:br>
            <a:r>
              <a:rPr lang="ru-RU" dirty="0"/>
              <a:t>-    мала </a:t>
            </a:r>
            <a:r>
              <a:rPr lang="ru-RU" dirty="0" err="1"/>
              <a:t>щільність</a:t>
            </a:r>
            <a:r>
              <a:rPr lang="ru-RU" dirty="0"/>
              <a:t>  (</a:t>
            </a:r>
            <a:r>
              <a:rPr lang="ru-RU" dirty="0" err="1"/>
              <a:t>від</a:t>
            </a:r>
            <a:r>
              <a:rPr lang="ru-RU" dirty="0"/>
              <a:t> 20 до 2200 кг/м3);</a:t>
            </a:r>
            <a:br>
              <a:rPr lang="ru-RU" dirty="0"/>
            </a:br>
            <a:r>
              <a:rPr lang="ru-RU" dirty="0"/>
              <a:t>-    </a:t>
            </a:r>
            <a:r>
              <a:rPr lang="ru-RU" dirty="0" err="1"/>
              <a:t>високі</a:t>
            </a:r>
            <a:r>
              <a:rPr lang="ru-RU" dirty="0"/>
              <a:t> </a:t>
            </a:r>
            <a:r>
              <a:rPr lang="ru-RU" dirty="0" err="1"/>
              <a:t>міцнісні</a:t>
            </a:r>
            <a:r>
              <a:rPr lang="ru-RU" dirty="0"/>
              <a:t>  характеристики ( </a:t>
            </a:r>
            <a:r>
              <a:rPr lang="ru-RU" dirty="0" err="1"/>
              <a:t>від</a:t>
            </a:r>
            <a:r>
              <a:rPr lang="ru-RU" dirty="0"/>
              <a:t> 120 до 420 Мпа);</a:t>
            </a:r>
            <a:br>
              <a:rPr lang="ru-RU" dirty="0"/>
            </a:br>
            <a:r>
              <a:rPr lang="ru-RU" dirty="0"/>
              <a:t>-    </a:t>
            </a:r>
            <a:r>
              <a:rPr lang="ru-RU" dirty="0" err="1"/>
              <a:t>низька</a:t>
            </a:r>
            <a:r>
              <a:rPr lang="ru-RU" dirty="0"/>
              <a:t> </a:t>
            </a:r>
            <a:r>
              <a:rPr lang="ru-RU" dirty="0" err="1"/>
              <a:t>теплопровідність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-    </a:t>
            </a:r>
            <a:r>
              <a:rPr lang="ru-RU" dirty="0" err="1"/>
              <a:t>корозійна</a:t>
            </a:r>
            <a:r>
              <a:rPr lang="ru-RU" dirty="0"/>
              <a:t> </a:t>
            </a:r>
            <a:r>
              <a:rPr lang="ru-RU" dirty="0" err="1"/>
              <a:t>стійкість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-    мала </a:t>
            </a:r>
            <a:r>
              <a:rPr lang="ru-RU" dirty="0" err="1"/>
              <a:t>стиранність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-    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фарбуватися</a:t>
            </a:r>
            <a:r>
              <a:rPr lang="ru-RU" dirty="0"/>
              <a:t> в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кольори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-    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прозорих</a:t>
            </a:r>
            <a:r>
              <a:rPr lang="ru-RU" dirty="0"/>
              <a:t> </a:t>
            </a:r>
            <a:r>
              <a:rPr lang="ru-RU" dirty="0" err="1"/>
              <a:t>композицій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</a:t>
            </a:r>
            <a:r>
              <a:rPr lang="ru-RU" dirty="0" smtClean="0"/>
              <a:t>-</a:t>
            </a:r>
            <a:r>
              <a:rPr lang="ru-RU" dirty="0"/>
              <a:t>    </a:t>
            </a:r>
            <a:r>
              <a:rPr lang="ru-RU" dirty="0" err="1"/>
              <a:t>технологічність</a:t>
            </a:r>
            <a:r>
              <a:rPr lang="ru-RU" dirty="0"/>
              <a:t>;</a:t>
            </a:r>
            <a:endParaRPr lang="ru-RU" dirty="0"/>
          </a:p>
          <a:p>
            <a:r>
              <a:rPr lang="ru-RU" dirty="0" err="1" smtClean="0"/>
              <a:t>Негативні</a:t>
            </a:r>
            <a:r>
              <a:rPr lang="ru-RU" dirty="0" smtClean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пластмас</a:t>
            </a:r>
            <a:r>
              <a:rPr lang="ru-RU" dirty="0"/>
              <a:t>:</a:t>
            </a:r>
            <a:br>
              <a:rPr lang="ru-RU" dirty="0"/>
            </a:br>
            <a:r>
              <a:rPr lang="ru-RU" dirty="0"/>
              <a:t>-    </a:t>
            </a:r>
            <a:r>
              <a:rPr lang="ru-RU" dirty="0" err="1"/>
              <a:t>низька</a:t>
            </a:r>
            <a:r>
              <a:rPr lang="ru-RU" dirty="0"/>
              <a:t> </a:t>
            </a:r>
            <a:r>
              <a:rPr lang="ru-RU" dirty="0" err="1"/>
              <a:t>теплостійкість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-    мала  </a:t>
            </a:r>
            <a:r>
              <a:rPr lang="ru-RU" dirty="0" err="1"/>
              <a:t>твердість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-    </a:t>
            </a:r>
            <a:r>
              <a:rPr lang="ru-RU" dirty="0" err="1"/>
              <a:t>високий</a:t>
            </a:r>
            <a:r>
              <a:rPr lang="ru-RU" dirty="0"/>
              <a:t> </a:t>
            </a:r>
            <a:r>
              <a:rPr lang="ru-RU" dirty="0" err="1"/>
              <a:t>коефіцієнт</a:t>
            </a:r>
            <a:r>
              <a:rPr lang="ru-RU" dirty="0"/>
              <a:t> </a:t>
            </a:r>
            <a:r>
              <a:rPr lang="ru-RU" dirty="0" err="1"/>
              <a:t>термічного</a:t>
            </a:r>
            <a:r>
              <a:rPr lang="ru-RU" dirty="0"/>
              <a:t> </a:t>
            </a:r>
            <a:r>
              <a:rPr lang="ru-RU" dirty="0" err="1"/>
              <a:t>розширення</a:t>
            </a:r>
            <a:r>
              <a:rPr lang="ru-RU" dirty="0"/>
              <a:t> ;</a:t>
            </a:r>
            <a:br>
              <a:rPr lang="ru-RU" dirty="0"/>
            </a:br>
            <a:r>
              <a:rPr lang="ru-RU" dirty="0"/>
              <a:t>-    </a:t>
            </a:r>
            <a:r>
              <a:rPr lang="ru-RU" dirty="0" err="1"/>
              <a:t>горючість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виділенням</a:t>
            </a:r>
            <a:r>
              <a:rPr lang="ru-RU" dirty="0"/>
              <a:t> 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газів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-    </a:t>
            </a:r>
            <a:r>
              <a:rPr lang="ru-RU" dirty="0" err="1"/>
              <a:t>токсичність</a:t>
            </a:r>
            <a:r>
              <a:rPr lang="ru-RU" dirty="0"/>
              <a:t> при </a:t>
            </a:r>
            <a:r>
              <a:rPr lang="ru-RU" dirty="0" err="1"/>
              <a:t>експлуатації</a:t>
            </a:r>
            <a:r>
              <a:rPr lang="ru-RU" dirty="0"/>
              <a:t> і </a:t>
            </a:r>
            <a:r>
              <a:rPr lang="ru-RU" dirty="0" err="1"/>
              <a:t>виробництві</a:t>
            </a:r>
            <a:r>
              <a:rPr lang="ru-RU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308750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upload.wikimedia.org/wikipedia/commons/thumb/b/b2/Plastic_household_items.jpg/300px-Plastic_household_item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" y="404664"/>
            <a:ext cx="5125752" cy="3417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4795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63488"/>
          </a:xfrm>
        </p:spPr>
        <p:txBody>
          <a:bodyPr/>
          <a:lstStyle/>
          <a:p>
            <a:r>
              <a:rPr lang="uk-UA" dirty="0" err="1" smtClean="0"/>
              <a:t>Каучуки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1"/>
            <a:ext cx="8064896" cy="2592287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Каучук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еластичний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велике</a:t>
            </a:r>
            <a:r>
              <a:rPr lang="ru-RU" dirty="0"/>
              <a:t> </a:t>
            </a:r>
            <a:r>
              <a:rPr lang="ru-RU" dirty="0" err="1"/>
              <a:t>народногосподарське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. З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дістають</a:t>
            </a:r>
            <a:r>
              <a:rPr lang="ru-RU" dirty="0"/>
              <a:t> </a:t>
            </a:r>
            <a:r>
              <a:rPr lang="ru-RU" dirty="0" err="1"/>
              <a:t>гуму</a:t>
            </a:r>
            <a:r>
              <a:rPr lang="ru-RU" dirty="0"/>
              <a:t>, а </a:t>
            </a:r>
            <a:r>
              <a:rPr lang="ru-RU" dirty="0" err="1"/>
              <a:t>гумова</a:t>
            </a:r>
            <a:r>
              <a:rPr lang="ru-RU" dirty="0"/>
              <a:t> </a:t>
            </a:r>
            <a:r>
              <a:rPr lang="ru-RU" dirty="0" err="1"/>
              <a:t>промисловість</a:t>
            </a:r>
            <a:r>
              <a:rPr lang="ru-RU" dirty="0"/>
              <a:t> </a:t>
            </a:r>
            <a:r>
              <a:rPr lang="ru-RU" dirty="0" err="1"/>
              <a:t>виготовляє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70 </a:t>
            </a:r>
            <a:r>
              <a:rPr lang="ru-RU" dirty="0" err="1"/>
              <a:t>тисяч</a:t>
            </a:r>
            <a:r>
              <a:rPr lang="ru-RU" dirty="0"/>
              <a:t> </a:t>
            </a:r>
            <a:r>
              <a:rPr lang="ru-RU" dirty="0" err="1"/>
              <a:t>назв</a:t>
            </a:r>
            <a:r>
              <a:rPr lang="ru-RU" dirty="0"/>
              <a:t> </a:t>
            </a:r>
            <a:r>
              <a:rPr lang="ru-RU" dirty="0" err="1"/>
              <a:t>різноманітних</a:t>
            </a:r>
            <a:r>
              <a:rPr lang="ru-RU" dirty="0"/>
              <a:t> </a:t>
            </a:r>
            <a:r>
              <a:rPr lang="ru-RU" dirty="0" err="1"/>
              <a:t>виробів</a:t>
            </a:r>
            <a:r>
              <a:rPr lang="ru-RU" dirty="0"/>
              <a:t>. Каучук </a:t>
            </a:r>
            <a:r>
              <a:rPr lang="ru-RU" dirty="0" err="1"/>
              <a:t>іде</a:t>
            </a:r>
            <a:r>
              <a:rPr lang="ru-RU" dirty="0"/>
              <a:t> на </a:t>
            </a:r>
            <a:r>
              <a:rPr lang="ru-RU" dirty="0" err="1"/>
              <a:t>виготовлення</a:t>
            </a:r>
            <a:r>
              <a:rPr lang="ru-RU" dirty="0"/>
              <a:t> </a:t>
            </a:r>
            <a:r>
              <a:rPr lang="ru-RU" dirty="0" err="1"/>
              <a:t>покришок</a:t>
            </a:r>
            <a:r>
              <a:rPr lang="ru-RU" dirty="0"/>
              <a:t> і камер для </a:t>
            </a:r>
            <a:r>
              <a:rPr lang="ru-RU" dirty="0" err="1"/>
              <a:t>коліс</a:t>
            </a:r>
            <a:r>
              <a:rPr lang="ru-RU" dirty="0"/>
              <a:t> </a:t>
            </a:r>
            <a:r>
              <a:rPr lang="ru-RU" dirty="0" err="1"/>
              <a:t>літаків</a:t>
            </a:r>
            <a:r>
              <a:rPr lang="ru-RU" dirty="0"/>
              <a:t>, </a:t>
            </a:r>
            <a:r>
              <a:rPr lang="ru-RU" dirty="0" err="1"/>
              <a:t>автомобілів</a:t>
            </a:r>
            <a:r>
              <a:rPr lang="ru-RU" dirty="0"/>
              <a:t> і </a:t>
            </a:r>
            <a:r>
              <a:rPr lang="ru-RU" dirty="0" err="1"/>
              <a:t>велосипедів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для </a:t>
            </a:r>
            <a:r>
              <a:rPr lang="ru-RU" dirty="0" err="1"/>
              <a:t>електроізоляції</a:t>
            </a:r>
            <a:r>
              <a:rPr lang="ru-RU" dirty="0"/>
              <a:t>,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промислових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і </a:t>
            </a:r>
            <a:r>
              <a:rPr lang="ru-RU" dirty="0" err="1"/>
              <a:t>медичних</a:t>
            </a:r>
            <a:r>
              <a:rPr lang="ru-RU" dirty="0"/>
              <a:t> </a:t>
            </a:r>
            <a:r>
              <a:rPr lang="ru-RU" dirty="0" err="1"/>
              <a:t>приладів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Розрізняюсь</a:t>
            </a:r>
            <a:r>
              <a:rPr lang="ru-RU" dirty="0"/>
              <a:t> два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каучуків</a:t>
            </a:r>
            <a:r>
              <a:rPr lang="ru-RU" dirty="0"/>
              <a:t>: </a:t>
            </a:r>
            <a:r>
              <a:rPr lang="ru-RU" b="1" dirty="0" err="1"/>
              <a:t>натуральний</a:t>
            </a:r>
            <a:r>
              <a:rPr lang="ru-RU" dirty="0"/>
              <a:t> і </a:t>
            </a:r>
            <a:r>
              <a:rPr lang="ru-RU" b="1" dirty="0" err="1"/>
              <a:t>синтетичний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15" y="3475456"/>
            <a:ext cx="5184576" cy="29863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573015"/>
            <a:ext cx="2791197" cy="279119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7" name="Прямая со стрелкой 6"/>
          <p:cNvCxnSpPr/>
          <p:nvPr/>
        </p:nvCxnSpPr>
        <p:spPr>
          <a:xfrm flipH="1">
            <a:off x="4139952" y="3140968"/>
            <a:ext cx="108012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948264" y="3140968"/>
            <a:ext cx="72008" cy="334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966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800100"/>
            <a:ext cx="8229600" cy="1600200"/>
          </a:xfrm>
        </p:spPr>
        <p:txBody>
          <a:bodyPr/>
          <a:lstStyle/>
          <a:p>
            <a:r>
              <a:rPr lang="uk-UA" dirty="0" smtClean="0"/>
              <a:t>Натуральний каучук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52536" y="836712"/>
            <a:ext cx="6336704" cy="3744417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Натуральний</a:t>
            </a:r>
            <a:r>
              <a:rPr lang="ru-RU" dirty="0"/>
              <a:t> (</a:t>
            </a:r>
            <a:r>
              <a:rPr lang="ru-RU" dirty="0" err="1"/>
              <a:t>природний</a:t>
            </a:r>
            <a:r>
              <a:rPr lang="ru-RU" dirty="0"/>
              <a:t>) каучук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відомий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індійцям</a:t>
            </a:r>
            <a:r>
              <a:rPr lang="ru-RU" dirty="0"/>
              <a:t> </a:t>
            </a:r>
            <a:r>
              <a:rPr lang="ru-RU" dirty="0" err="1"/>
              <a:t>доколумбівської</a:t>
            </a:r>
            <a:r>
              <a:rPr lang="ru-RU" dirty="0"/>
              <a:t> Америки, </a:t>
            </a:r>
            <a:r>
              <a:rPr lang="ru-RU" dirty="0" err="1"/>
              <a:t>який</a:t>
            </a:r>
            <a:r>
              <a:rPr lang="ru-RU" dirty="0"/>
              <a:t> вони </a:t>
            </a:r>
            <a:r>
              <a:rPr lang="ru-RU" dirty="0" err="1"/>
              <a:t>добували</a:t>
            </a:r>
            <a:r>
              <a:rPr lang="ru-RU" dirty="0"/>
              <a:t> з соку </a:t>
            </a:r>
            <a:r>
              <a:rPr lang="ru-RU" dirty="0" err="1"/>
              <a:t>південноамериканського</a:t>
            </a:r>
            <a:r>
              <a:rPr lang="ru-RU" dirty="0"/>
              <a:t> дерева </a:t>
            </a:r>
            <a:r>
              <a:rPr lang="ru-RU" dirty="0" err="1"/>
              <a:t>гевеї</a:t>
            </a:r>
            <a:r>
              <a:rPr lang="ru-RU" dirty="0"/>
              <a:t>.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способу </a:t>
            </a:r>
            <a:r>
              <a:rPr lang="ru-RU" dirty="0" err="1"/>
              <a:t>добування</a:t>
            </a:r>
            <a:r>
              <a:rPr lang="ru-RU" dirty="0"/>
              <a:t> і походить </a:t>
            </a:r>
            <a:r>
              <a:rPr lang="ru-RU" dirty="0" err="1"/>
              <a:t>назва</a:t>
            </a:r>
            <a:r>
              <a:rPr lang="ru-RU" dirty="0"/>
              <a:t> каучук (</a:t>
            </a:r>
            <a:r>
              <a:rPr lang="en-US" dirty="0" err="1"/>
              <a:t>caa</a:t>
            </a:r>
            <a:r>
              <a:rPr lang="en-US" dirty="0"/>
              <a:t>-o-</a:t>
            </a:r>
            <a:r>
              <a:rPr lang="en-US" dirty="0" err="1"/>
              <a:t>chu</a:t>
            </a:r>
            <a:r>
              <a:rPr lang="en-US" dirty="0"/>
              <a:t>), </a:t>
            </a:r>
            <a:r>
              <a:rPr lang="ru-RU" dirty="0" err="1"/>
              <a:t>що</a:t>
            </a:r>
            <a:r>
              <a:rPr lang="ru-RU" dirty="0"/>
              <a:t> на </a:t>
            </a:r>
            <a:r>
              <a:rPr lang="ru-RU" dirty="0" err="1"/>
              <a:t>стародавній</a:t>
            </a:r>
            <a:r>
              <a:rPr lang="ru-RU" dirty="0"/>
              <a:t> </a:t>
            </a:r>
            <a:r>
              <a:rPr lang="ru-RU" dirty="0" err="1"/>
              <a:t>мові</a:t>
            </a:r>
            <a:r>
              <a:rPr lang="ru-RU" dirty="0"/>
              <a:t> майя </a:t>
            </a:r>
            <a:r>
              <a:rPr lang="ru-RU" dirty="0" err="1"/>
              <a:t>означає</a:t>
            </a:r>
            <a:r>
              <a:rPr lang="ru-RU" dirty="0"/>
              <a:t> «</a:t>
            </a:r>
            <a:r>
              <a:rPr lang="ru-RU" dirty="0" err="1"/>
              <a:t>сльози</a:t>
            </a:r>
            <a:r>
              <a:rPr lang="ru-RU" dirty="0"/>
              <a:t> дерева». В </a:t>
            </a:r>
            <a:r>
              <a:rPr lang="ru-RU" dirty="0" err="1"/>
              <a:t>Європу</a:t>
            </a:r>
            <a:r>
              <a:rPr lang="ru-RU" dirty="0"/>
              <a:t> каучук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завезений</a:t>
            </a:r>
            <a:r>
              <a:rPr lang="ru-RU" dirty="0"/>
              <a:t> на початку ХІХ ст. Гевея в </a:t>
            </a:r>
            <a:r>
              <a:rPr lang="ru-RU" dirty="0" err="1"/>
              <a:t>промислових</a:t>
            </a:r>
            <a:r>
              <a:rPr lang="ru-RU" dirty="0"/>
              <a:t> масштабах </a:t>
            </a:r>
            <a:r>
              <a:rPr lang="ru-RU" dirty="0" err="1"/>
              <a:t>культивується</a:t>
            </a:r>
            <a:r>
              <a:rPr lang="ru-RU" dirty="0"/>
              <a:t> в </a:t>
            </a:r>
            <a:r>
              <a:rPr lang="ru-RU" dirty="0" err="1"/>
              <a:t>Бразилії</a:t>
            </a:r>
            <a:r>
              <a:rPr lang="ru-RU" dirty="0"/>
              <a:t>, </a:t>
            </a:r>
            <a:r>
              <a:rPr lang="ru-RU" dirty="0" err="1"/>
              <a:t>Індонезії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тропічних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.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059" y="980728"/>
            <a:ext cx="2562072" cy="38412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293096"/>
            <a:ext cx="3240360" cy="243027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3707904" y="4653136"/>
            <a:ext cx="28083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Відомі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ще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деякі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рослини-каучуконоси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: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звичайний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фікус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,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окремі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види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кульбаби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(кок-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сагиз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, тау-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сагиз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), гваюла, ваточник,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який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поширений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в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Україні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16216" y="5728269"/>
            <a:ext cx="24700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Проте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вміст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каучуку в них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порівняно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невисокий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271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5496"/>
          </a:xfrm>
        </p:spPr>
        <p:txBody>
          <a:bodyPr/>
          <a:lstStyle/>
          <a:p>
            <a:r>
              <a:rPr lang="uk-UA" dirty="0" smtClean="0"/>
              <a:t>Синтетичні </a:t>
            </a:r>
            <a:r>
              <a:rPr lang="uk-UA" dirty="0" err="1" smtClean="0"/>
              <a:t>каучуки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74632" y="3717032"/>
            <a:ext cx="8661648" cy="2572568"/>
          </a:xfrm>
        </p:spPr>
        <p:txBody>
          <a:bodyPr>
            <a:noAutofit/>
          </a:bodyPr>
          <a:lstStyle/>
          <a:p>
            <a:r>
              <a:rPr lang="ru-RU" sz="1600" dirty="0" smtClean="0"/>
              <a:t>Для </a:t>
            </a:r>
            <a:r>
              <a:rPr lang="ru-RU" sz="1600" dirty="0" err="1"/>
              <a:t>цього</a:t>
            </a:r>
            <a:r>
              <a:rPr lang="ru-RU" sz="1600" dirty="0"/>
              <a:t> </a:t>
            </a:r>
            <a:r>
              <a:rPr lang="ru-RU" sz="1600" dirty="0" err="1"/>
              <a:t>він</a:t>
            </a:r>
            <a:r>
              <a:rPr lang="ru-RU" sz="1600" dirty="0"/>
              <a:t> з </a:t>
            </a:r>
            <a:r>
              <a:rPr lang="ru-RU" sz="1600" dirty="0" err="1"/>
              <a:t>етилового</a:t>
            </a:r>
            <a:r>
              <a:rPr lang="ru-RU" sz="1600" dirty="0"/>
              <a:t> спирту </a:t>
            </a:r>
            <a:r>
              <a:rPr lang="ru-RU" sz="1600" dirty="0" err="1"/>
              <a:t>каталітичним</a:t>
            </a:r>
            <a:r>
              <a:rPr lang="ru-RU" sz="1600" dirty="0"/>
              <a:t> способом </a:t>
            </a:r>
            <a:r>
              <a:rPr lang="ru-RU" sz="1600" dirty="0" err="1"/>
              <a:t>добував</a:t>
            </a:r>
            <a:r>
              <a:rPr lang="ru-RU" sz="1600" dirty="0"/>
              <a:t> </a:t>
            </a:r>
            <a:r>
              <a:rPr lang="ru-RU" sz="1600" dirty="0" err="1"/>
              <a:t>бутадієн</a:t>
            </a:r>
            <a:r>
              <a:rPr lang="ru-RU" sz="1600" dirty="0"/>
              <a:t>: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2</a:t>
            </a:r>
            <a:r>
              <a:rPr lang="en-US" sz="1600" dirty="0"/>
              <a:t>C2H6</a:t>
            </a:r>
            <a:r>
              <a:rPr lang="ru-RU" sz="1600" dirty="0"/>
              <a:t>О </a:t>
            </a:r>
            <a:r>
              <a:rPr lang="ru-RU" sz="1600" dirty="0" smtClean="0"/>
              <a:t>     СН2=СН—СН=</a:t>
            </a:r>
            <a:r>
              <a:rPr lang="en-US" sz="1600" dirty="0"/>
              <a:t>C</a:t>
            </a:r>
            <a:r>
              <a:rPr lang="ru-RU" sz="1600" dirty="0"/>
              <a:t>Н2 + 2Н2</a:t>
            </a:r>
            <a:r>
              <a:rPr lang="en-US" sz="1600" dirty="0"/>
              <a:t>O + </a:t>
            </a:r>
            <a:r>
              <a:rPr lang="ru-RU" sz="1600" dirty="0"/>
              <a:t>Н2,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а </a:t>
            </a:r>
            <a:r>
              <a:rPr lang="ru-RU" sz="1600" dirty="0" err="1"/>
              <a:t>потім</a:t>
            </a:r>
            <a:r>
              <a:rPr lang="ru-RU" sz="1600" dirty="0"/>
              <a:t> проводив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полімеризацію</a:t>
            </a:r>
            <a:r>
              <a:rPr lang="ru-RU" sz="1600" dirty="0"/>
              <a:t> за </a:t>
            </a:r>
            <a:r>
              <a:rPr lang="ru-RU" sz="1600" dirty="0" err="1"/>
              <a:t>наявності</a:t>
            </a:r>
            <a:r>
              <a:rPr lang="ru-RU" sz="1600" dirty="0"/>
              <a:t> </a:t>
            </a:r>
            <a:r>
              <a:rPr lang="ru-RU" sz="1600" dirty="0" err="1"/>
              <a:t>каталізатора</a:t>
            </a:r>
            <a:r>
              <a:rPr lang="ru-RU" sz="1600" dirty="0"/>
              <a:t> — </a:t>
            </a:r>
            <a:r>
              <a:rPr lang="ru-RU" sz="1600" dirty="0" err="1"/>
              <a:t>металічного</a:t>
            </a:r>
            <a:r>
              <a:rPr lang="ru-RU" sz="1600" dirty="0"/>
              <a:t> </a:t>
            </a:r>
            <a:r>
              <a:rPr lang="ru-RU" sz="1600" dirty="0" err="1"/>
              <a:t>натрію</a:t>
            </a:r>
            <a:r>
              <a:rPr lang="ru-RU" sz="1600" dirty="0"/>
              <a:t> за такою схемою: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en-US" sz="1600" dirty="0"/>
              <a:t>n</a:t>
            </a:r>
            <a:r>
              <a:rPr lang="ru-RU" sz="1600" dirty="0"/>
              <a:t>СН2=СН—СН=СН2 </a:t>
            </a:r>
            <a:r>
              <a:rPr lang="ru-RU" sz="1600" dirty="0" smtClean="0"/>
              <a:t>    (—</a:t>
            </a:r>
            <a:r>
              <a:rPr lang="ru-RU" sz="1600" dirty="0"/>
              <a:t>СН2—СН=СН—СН2—)</a:t>
            </a:r>
            <a:r>
              <a:rPr lang="en-US" sz="1600" dirty="0"/>
              <a:t>n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ru-RU" sz="1600" dirty="0"/>
              <a:t>Каучук </a:t>
            </a:r>
            <a:r>
              <a:rPr lang="ru-RU" sz="1600" dirty="0" err="1"/>
              <a:t>здобув</a:t>
            </a:r>
            <a:r>
              <a:rPr lang="ru-RU" sz="1600" dirty="0"/>
              <a:t> </a:t>
            </a:r>
            <a:r>
              <a:rPr lang="ru-RU" sz="1600" dirty="0" err="1"/>
              <a:t>назву</a:t>
            </a:r>
            <a:r>
              <a:rPr lang="ru-RU" sz="1600" dirty="0"/>
              <a:t> «</a:t>
            </a:r>
            <a:r>
              <a:rPr lang="ru-RU" sz="1600" dirty="0" err="1"/>
              <a:t>бутадієновий</a:t>
            </a:r>
            <a:r>
              <a:rPr lang="ru-RU" sz="1600" dirty="0"/>
              <a:t>». </a:t>
            </a:r>
            <a:r>
              <a:rPr lang="ru-RU" sz="1600" dirty="0" err="1"/>
              <a:t>Промислове</a:t>
            </a:r>
            <a:r>
              <a:rPr lang="ru-RU" sz="1600" dirty="0"/>
              <a:t> </a:t>
            </a:r>
            <a:r>
              <a:rPr lang="ru-RU" sz="1600" dirty="0" err="1"/>
              <a:t>виробництво</a:t>
            </a:r>
            <a:r>
              <a:rPr lang="ru-RU" sz="1600" dirty="0"/>
              <a:t> такого каучуку </a:t>
            </a:r>
            <a:r>
              <a:rPr lang="ru-RU" sz="1600" dirty="0" err="1"/>
              <a:t>було</a:t>
            </a:r>
            <a:r>
              <a:rPr lang="ru-RU" sz="1600" dirty="0"/>
              <a:t> </a:t>
            </a:r>
            <a:r>
              <a:rPr lang="ru-RU" sz="1600" dirty="0" err="1"/>
              <a:t>здійснене</a:t>
            </a:r>
            <a:r>
              <a:rPr lang="ru-RU" sz="1600" dirty="0"/>
              <a:t> </a:t>
            </a:r>
            <a:r>
              <a:rPr lang="ru-RU" sz="1600" dirty="0" err="1"/>
              <a:t>вперше</a:t>
            </a:r>
            <a:r>
              <a:rPr lang="ru-RU" sz="1600" dirty="0"/>
              <a:t> у 1932 р.</a:t>
            </a:r>
            <a:endParaRPr lang="ru-RU" sz="16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314016" y="559497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1135933" y="436510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980728"/>
            <a:ext cx="1828800" cy="254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" name="TextBox 13"/>
          <p:cNvSpPr txBox="1"/>
          <p:nvPr/>
        </p:nvSpPr>
        <p:spPr>
          <a:xfrm>
            <a:off x="107504" y="764704"/>
            <a:ext cx="619268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Після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впровадження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процесу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вулканізації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попит на каучук почав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швидко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зростати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.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Проте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плантації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гевеї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,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які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займали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хоча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і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великі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площі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, не могли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забезпечити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усі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країни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, особливо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нетропічні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,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природним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каучуком.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З'явилась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гостра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потреба у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синтезі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каучуку.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Розв'язанню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проблеми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штучного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його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добування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сприяло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з'ясування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складу і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будови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натурального каучуку,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оскільки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у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розв'язанні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цього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практичного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завдання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вчені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прагнули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наслідувати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природу. У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результаті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багаторічних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пошуків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російському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вченому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С. В.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Лебедєву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(1874—1934 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pp.)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вдалося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синтезувати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каучук.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979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4525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uk-UA" dirty="0"/>
              <a:t>Проте бутадієновий каучук поступався перед натуральним як за еластичністю, так і за зносостійкістю. Тепер освоєно ви­робництво </a:t>
            </a:r>
            <a:r>
              <a:rPr lang="uk-UA" dirty="0" err="1"/>
              <a:t>ізопренового</a:t>
            </a:r>
            <a:r>
              <a:rPr lang="uk-UA" dirty="0"/>
              <a:t> каучуку стереорегулярної будови, ана­логічного за будовою до натурального каучуку. Добуто також і бутадієновий каучук стер</a:t>
            </a:r>
            <a:r>
              <a:rPr lang="ru-RU" dirty="0"/>
              <a:t>е</a:t>
            </a:r>
            <a:r>
              <a:rPr lang="uk-UA" dirty="0" err="1"/>
              <a:t>орегулярної</a:t>
            </a:r>
            <a:r>
              <a:rPr lang="uk-UA" dirty="0"/>
              <a:t> будови. Щоб відрізнити від бутадієнового, який не має стереорегулярної будови, його називають </a:t>
            </a:r>
            <a:r>
              <a:rPr lang="uk-UA" dirty="0" err="1"/>
              <a:t>дивініловим</a:t>
            </a:r>
            <a:r>
              <a:rPr lang="uk-UA" dirty="0"/>
              <a:t>. Розроблено також і економніший метод добування бутадієну каталітичним дегідруванням бу­тану, який міститься у газах нафтопереробки і в попутних газах. Ізопрен добувають, виходячи з </a:t>
            </a:r>
            <a:r>
              <a:rPr lang="uk-UA" dirty="0" err="1"/>
              <a:t>ізопентану</a:t>
            </a:r>
            <a:r>
              <a:rPr lang="uk-UA" dirty="0"/>
              <a:t> (2-метил-бутану).</a:t>
            </a:r>
            <a:endParaRPr lang="ru-RU" dirty="0"/>
          </a:p>
          <a:p>
            <a:pPr>
              <a:lnSpc>
                <a:spcPct val="120000"/>
              </a:lnSpc>
            </a:pPr>
            <a:r>
              <a:rPr lang="uk-UA" dirty="0" err="1"/>
              <a:t>Каучуки</a:t>
            </a:r>
            <a:r>
              <a:rPr lang="uk-UA" dirty="0"/>
              <a:t> стереорегулярної будови — </a:t>
            </a:r>
            <a:r>
              <a:rPr lang="uk-UA" dirty="0" err="1"/>
              <a:t>ізопреновий</a:t>
            </a:r>
            <a:r>
              <a:rPr lang="uk-UA" dirty="0"/>
              <a:t> і </a:t>
            </a:r>
            <a:r>
              <a:rPr lang="uk-UA" dirty="0" err="1"/>
              <a:t>дивініловий</a:t>
            </a:r>
            <a:r>
              <a:rPr lang="uk-UA" dirty="0"/>
              <a:t> — близькі за властивостями до натурального каучуку, а </a:t>
            </a:r>
            <a:r>
              <a:rPr lang="uk-UA" dirty="0" err="1"/>
              <a:t>дивініловий</a:t>
            </a:r>
            <a:r>
              <a:rPr lang="uk-UA" dirty="0"/>
              <a:t> — за стійкістю проти стирання навіть перевершує його. Для поліпшення якості синтетичні </a:t>
            </a:r>
            <a:r>
              <a:rPr lang="uk-UA" dirty="0" err="1"/>
              <a:t>каучуки</a:t>
            </a:r>
            <a:r>
              <a:rPr lang="uk-UA" dirty="0"/>
              <a:t> також підда­ють вулканізації і перетворюють на гуму.</a:t>
            </a:r>
            <a:endParaRPr lang="ru-RU" dirty="0"/>
          </a:p>
          <a:p>
            <a:pPr>
              <a:lnSpc>
                <a:spcPct val="120000"/>
              </a:lnSpc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3875" y="4746478"/>
            <a:ext cx="2857500" cy="1524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6282" y="4953742"/>
            <a:ext cx="2103120" cy="131673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869160"/>
            <a:ext cx="1857375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4448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157</TotalTime>
  <Words>797</Words>
  <Application>Microsoft Office PowerPoint</Application>
  <PresentationFormat>Экран (4:3)</PresentationFormat>
  <Paragraphs>41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Исполнительная</vt:lpstr>
      <vt:lpstr>Формула</vt:lpstr>
      <vt:lpstr>Презентация PowerPoint</vt:lpstr>
      <vt:lpstr>Презентация PowerPoint</vt:lpstr>
      <vt:lpstr>Презентация PowerPoint</vt:lpstr>
      <vt:lpstr>Властивості пластмас </vt:lpstr>
      <vt:lpstr>Презентация PowerPoint</vt:lpstr>
      <vt:lpstr>Каучуки</vt:lpstr>
      <vt:lpstr>Натуральний каучук</vt:lpstr>
      <vt:lpstr>Синтетичні каучуки</vt:lpstr>
      <vt:lpstr>Презентация PowerPoint</vt:lpstr>
      <vt:lpstr>Гума</vt:lpstr>
      <vt:lpstr>Процес виробництва і призначення</vt:lpstr>
      <vt:lpstr>Компоненти гуми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дом</dc:creator>
  <cp:lastModifiedBy>Herzeleid</cp:lastModifiedBy>
  <cp:revision>13</cp:revision>
  <dcterms:created xsi:type="dcterms:W3CDTF">2014-02-03T14:35:45Z</dcterms:created>
  <dcterms:modified xsi:type="dcterms:W3CDTF">2014-02-03T19:36:47Z</dcterms:modified>
</cp:coreProperties>
</file>