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73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>
      <p:cViewPr varScale="1">
        <p:scale>
          <a:sx n="75" d="100"/>
          <a:sy n="75" d="100"/>
        </p:scale>
        <p:origin x="7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9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3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0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9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6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5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0FE45869-53F4-4634-9377-AD20511FD6C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221088"/>
            <a:ext cx="3955976" cy="2295128"/>
          </a:xfrm>
        </p:spPr>
        <p:txBody>
          <a:bodyPr/>
          <a:lstStyle/>
          <a:p>
            <a:r>
              <a:rPr lang="uk-UA" sz="3600" dirty="0" smtClean="0"/>
              <a:t>Виконала:</a:t>
            </a:r>
            <a:br>
              <a:rPr lang="uk-UA" sz="3600" dirty="0" smtClean="0"/>
            </a:br>
            <a:r>
              <a:rPr lang="uk-UA" sz="3600" dirty="0" smtClean="0"/>
              <a:t>учениця 11 класу</a:t>
            </a:r>
            <a:br>
              <a:rPr lang="uk-UA" sz="3600" dirty="0" smtClean="0"/>
            </a:br>
            <a:r>
              <a:rPr lang="uk-UA" sz="3600" dirty="0" smtClean="0"/>
              <a:t>Третяк Людмила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8"/>
            <a:ext cx="60394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200" dirty="0"/>
              <a:t>Природний газ</a:t>
            </a:r>
            <a:endParaRPr lang="ru-RU" sz="7200" dirty="0"/>
          </a:p>
        </p:txBody>
      </p:sp>
      <p:pic>
        <p:nvPicPr>
          <p:cNvPr id="1026" name="Picture 2" descr="http://b24.te.ua/wp-content/uploads/2014/11/ekonomiya-gaz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716124" cy="38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35716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Видобуток природного газу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071546"/>
            <a:ext cx="4286280" cy="528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Природний газ знаходиться в землі на глибині від 1000 метрів до декількох кілометрів. У надрах газ знаходиться в мікроскопічних порожнечах, називаних порами. Газ добувають з надр землі за допомогою свердловин.  Шпари намагаються розмістити рівномірно по всій території родовища. Газ виходить з надр внаслідок того, що в шарі перебуває під тиском, що значно перевищує атмосферний. Таким чином, рушійною силою є різниця тисків у шарі і системі збору.</a:t>
            </a:r>
            <a:endParaRPr lang="ru-RU" sz="2200" dirty="0"/>
          </a:p>
        </p:txBody>
      </p:sp>
      <p:pic>
        <p:nvPicPr>
          <p:cNvPr id="6" name="Рисунок 5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28628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Транспортування природного газу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4" y="1357298"/>
            <a:ext cx="44291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Основним</a:t>
            </a:r>
            <a:r>
              <a:rPr lang="ru-RU" sz="2400" dirty="0" smtClean="0"/>
              <a:t> </a:t>
            </a:r>
            <a:r>
              <a:rPr lang="ru-RU" sz="2400" dirty="0"/>
              <a:t>видом транспорту є </a:t>
            </a:r>
            <a:r>
              <a:rPr lang="ru-RU" sz="2400" dirty="0" err="1"/>
              <a:t>трубопровідний</a:t>
            </a:r>
            <a:r>
              <a:rPr lang="ru-RU" sz="2400" dirty="0"/>
              <a:t>. Газ під тиском, як правило, до 75 атмосфер (кгс/см²) </a:t>
            </a:r>
            <a:r>
              <a:rPr lang="ru-RU" sz="2400" dirty="0" err="1"/>
              <a:t>рухається</a:t>
            </a:r>
            <a:r>
              <a:rPr lang="ru-RU" sz="2400" dirty="0"/>
              <a:t> по трубах </a:t>
            </a:r>
            <a:r>
              <a:rPr lang="ru-RU" sz="2400" dirty="0" err="1"/>
              <a:t>діаметром</a:t>
            </a:r>
            <a:r>
              <a:rPr lang="ru-RU" sz="2400" dirty="0"/>
              <a:t> до 1420 мм. В </a:t>
            </a:r>
            <a:r>
              <a:rPr lang="ru-RU" sz="2400" dirty="0" err="1"/>
              <a:t>міру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газу по трубопроводу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втрачає</a:t>
            </a:r>
            <a:r>
              <a:rPr lang="ru-RU" sz="2400" dirty="0"/>
              <a:t> </a:t>
            </a:r>
            <a:r>
              <a:rPr lang="ru-RU" sz="2400" dirty="0" err="1"/>
              <a:t>енергію</a:t>
            </a:r>
            <a:r>
              <a:rPr lang="ru-RU" sz="2400" dirty="0"/>
              <a:t>, </a:t>
            </a:r>
            <a:r>
              <a:rPr lang="ru-RU" sz="2400" dirty="0" err="1"/>
              <a:t>переборюючи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тертя</a:t>
            </a:r>
            <a:r>
              <a:rPr lang="ru-RU" sz="2400" dirty="0"/>
              <a:t> як </a:t>
            </a:r>
            <a:r>
              <a:rPr lang="ru-RU" sz="2400" dirty="0" err="1"/>
              <a:t>між</a:t>
            </a:r>
            <a:r>
              <a:rPr lang="ru-RU" sz="2400" dirty="0"/>
              <a:t> газом і </a:t>
            </a:r>
            <a:r>
              <a:rPr lang="ru-RU" sz="2400" dirty="0" err="1"/>
              <a:t>стінкою</a:t>
            </a:r>
            <a:r>
              <a:rPr lang="ru-RU" sz="2400" dirty="0"/>
              <a:t> труби, так і </a:t>
            </a:r>
            <a:r>
              <a:rPr lang="ru-RU" sz="2400" dirty="0" err="1"/>
              <a:t>між</a:t>
            </a:r>
            <a:r>
              <a:rPr lang="ru-RU" sz="2400" dirty="0"/>
              <a:t> шарами газу</a:t>
            </a:r>
            <a:r>
              <a:rPr lang="ru-RU" sz="2400" dirty="0" smtClean="0"/>
              <a:t>. </a:t>
            </a:r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магістральних</a:t>
            </a:r>
            <a:r>
              <a:rPr lang="ru-RU" sz="2400" dirty="0"/>
              <a:t> </a:t>
            </a:r>
            <a:r>
              <a:rPr lang="ru-RU" sz="2400" dirty="0" err="1"/>
              <a:t>газопроводів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становить 35,6 </a:t>
            </a:r>
            <a:r>
              <a:rPr lang="ru-RU" sz="2400" dirty="0" err="1"/>
              <a:t>тис.км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7" name="Рисунок 6" descr="784765_704623_1353316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00050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34" y="214290"/>
            <a:ext cx="48577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трубопровідного</a:t>
            </a:r>
            <a:r>
              <a:rPr lang="ru-RU" sz="2400" dirty="0"/>
              <a:t> транспорту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танкери</a:t>
            </a:r>
            <a:r>
              <a:rPr lang="ru-RU" sz="2400" dirty="0"/>
              <a:t> — </a:t>
            </a:r>
            <a:r>
              <a:rPr lang="ru-RU" sz="2400" dirty="0" err="1"/>
              <a:t>газовози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кораблі</a:t>
            </a:r>
            <a:r>
              <a:rPr lang="ru-RU" sz="2400" dirty="0"/>
              <a:t>, на яких газ перевозиться в стиснутому або </a:t>
            </a:r>
            <a:r>
              <a:rPr lang="ru-RU" sz="2400" dirty="0" err="1"/>
              <a:t>скрапленому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при </a:t>
            </a:r>
            <a:r>
              <a:rPr lang="ru-RU" sz="2400" dirty="0" err="1"/>
              <a:t>визначених</a:t>
            </a:r>
            <a:r>
              <a:rPr lang="ru-RU" sz="2400" dirty="0"/>
              <a:t> </a:t>
            </a:r>
            <a:r>
              <a:rPr lang="ru-RU" sz="2400" dirty="0" err="1"/>
              <a:t>термобаричних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. У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для </a:t>
            </a:r>
            <a:r>
              <a:rPr lang="ru-RU" sz="2400" dirty="0" err="1"/>
              <a:t>транспортування</a:t>
            </a:r>
            <a:r>
              <a:rPr lang="ru-RU" sz="2400" dirty="0"/>
              <a:t> газу </a:t>
            </a:r>
            <a:r>
              <a:rPr lang="ru-RU" sz="2400" dirty="0" err="1"/>
              <a:t>цим</a:t>
            </a:r>
            <a:r>
              <a:rPr lang="ru-RU" sz="2400" dirty="0"/>
              <a:t> способом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простягнути</a:t>
            </a:r>
            <a:r>
              <a:rPr lang="ru-RU" sz="2400" dirty="0"/>
              <a:t> </a:t>
            </a:r>
            <a:r>
              <a:rPr lang="ru-RU" sz="2400" dirty="0" err="1"/>
              <a:t>газопровід</a:t>
            </a:r>
            <a:r>
              <a:rPr lang="ru-RU" sz="2400" dirty="0"/>
              <a:t> до берега моря, </a:t>
            </a:r>
            <a:r>
              <a:rPr lang="ru-RU" sz="2400" dirty="0" err="1"/>
              <a:t>побудувати</a:t>
            </a:r>
            <a:r>
              <a:rPr lang="ru-RU" sz="2400" dirty="0"/>
              <a:t> на </a:t>
            </a:r>
            <a:r>
              <a:rPr lang="ru-RU" sz="2400" dirty="0" err="1"/>
              <a:t>березі</a:t>
            </a:r>
            <a:r>
              <a:rPr lang="ru-RU" sz="2400" dirty="0"/>
              <a:t> </a:t>
            </a:r>
            <a:r>
              <a:rPr lang="ru-RU" sz="2400" dirty="0" err="1"/>
              <a:t>газовий</a:t>
            </a:r>
            <a:r>
              <a:rPr lang="ru-RU" sz="2400" dirty="0"/>
              <a:t> завод, що </a:t>
            </a:r>
            <a:r>
              <a:rPr lang="ru-RU" sz="2400" dirty="0" err="1"/>
              <a:t>скраплює</a:t>
            </a:r>
            <a:r>
              <a:rPr lang="ru-RU" sz="2400" dirty="0"/>
              <a:t>, порт для </a:t>
            </a:r>
            <a:r>
              <a:rPr lang="ru-RU" sz="2400" dirty="0" err="1"/>
              <a:t>танкерів</a:t>
            </a:r>
            <a:r>
              <a:rPr lang="ru-RU" sz="2400" dirty="0"/>
              <a:t>, і </a:t>
            </a:r>
            <a:r>
              <a:rPr lang="ru-RU" sz="2400" dirty="0" err="1"/>
              <a:t>самі</a:t>
            </a:r>
            <a:r>
              <a:rPr lang="ru-RU" sz="2400" dirty="0"/>
              <a:t> </a:t>
            </a:r>
            <a:r>
              <a:rPr lang="ru-RU" sz="2400" dirty="0" err="1"/>
              <a:t>танкери</a:t>
            </a:r>
            <a:r>
              <a:rPr lang="ru-RU" sz="2400" dirty="0"/>
              <a:t>. </a:t>
            </a:r>
            <a:r>
              <a:rPr lang="ru-RU" sz="2400" dirty="0" err="1"/>
              <a:t>Такий</a:t>
            </a:r>
            <a:r>
              <a:rPr lang="ru-RU" sz="2400" dirty="0"/>
              <a:t> вид транспорту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економічно</a:t>
            </a:r>
            <a:r>
              <a:rPr lang="ru-RU" sz="2400" dirty="0"/>
              <a:t> </a:t>
            </a:r>
            <a:r>
              <a:rPr lang="ru-RU" sz="2400" dirty="0" err="1"/>
              <a:t>обґрунтованим</a:t>
            </a:r>
            <a:r>
              <a:rPr lang="ru-RU" sz="2400" dirty="0"/>
              <a:t> при </a:t>
            </a:r>
            <a:r>
              <a:rPr lang="ru-RU" sz="2400" dirty="0" err="1"/>
              <a:t>віддаленості</a:t>
            </a:r>
            <a:r>
              <a:rPr lang="ru-RU" sz="2400" dirty="0"/>
              <a:t> </a:t>
            </a:r>
            <a:r>
              <a:rPr lang="ru-RU" sz="2400" dirty="0" err="1"/>
              <a:t>споживача</a:t>
            </a:r>
            <a:r>
              <a:rPr lang="ru-RU" sz="2400" dirty="0"/>
              <a:t> </a:t>
            </a:r>
            <a:r>
              <a:rPr lang="ru-RU" sz="2400" dirty="0" err="1"/>
              <a:t>скрапленого</a:t>
            </a:r>
            <a:r>
              <a:rPr lang="ru-RU" sz="2400" dirty="0"/>
              <a:t> газу </a:t>
            </a:r>
            <a:r>
              <a:rPr lang="ru-RU" sz="2400" dirty="0" err="1"/>
              <a:t>більш</a:t>
            </a:r>
            <a:r>
              <a:rPr lang="ru-RU" sz="2400" dirty="0"/>
              <a:t> 3000 км.</a:t>
            </a:r>
          </a:p>
        </p:txBody>
      </p:sp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3786214" cy="3143272"/>
          </a:xfrm>
          <a:prstGeom prst="rect">
            <a:avLst/>
          </a:prstGeom>
        </p:spPr>
      </p:pic>
      <p:pic>
        <p:nvPicPr>
          <p:cNvPr id="6" name="Рисунок 5" descr="spg-tanker-metanovo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876"/>
            <a:ext cx="378621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4285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Застосування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071546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Природний газ широко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в </a:t>
            </a:r>
            <a:r>
              <a:rPr lang="ru-RU" sz="2400" dirty="0" err="1"/>
              <a:t>хімічній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 як </a:t>
            </a:r>
            <a:r>
              <a:rPr lang="ru-RU" sz="2400" dirty="0" err="1"/>
              <a:t>вихідна</a:t>
            </a:r>
            <a:r>
              <a:rPr lang="ru-RU" sz="2400" dirty="0"/>
              <a:t> </a:t>
            </a:r>
            <a:r>
              <a:rPr lang="ru-RU" sz="2400" dirty="0" err="1"/>
              <a:t>сировина</a:t>
            </a:r>
            <a:r>
              <a:rPr lang="ru-RU" sz="2400" dirty="0"/>
              <a:t> . Також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як </a:t>
            </a:r>
            <a:r>
              <a:rPr lang="ru-RU" sz="2400" dirty="0" err="1"/>
              <a:t>пальне</a:t>
            </a:r>
            <a:r>
              <a:rPr lang="ru-RU" sz="2400" dirty="0"/>
              <a:t>, для </a:t>
            </a:r>
            <a:r>
              <a:rPr lang="ru-RU" sz="2400" dirty="0" err="1" smtClean="0"/>
              <a:t>опалення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будинків</a:t>
            </a:r>
            <a:r>
              <a:rPr lang="ru-RU" sz="2400" dirty="0" smtClean="0"/>
              <a:t>, </a:t>
            </a:r>
            <a:r>
              <a:rPr lang="ru-RU" sz="2400" dirty="0" err="1"/>
              <a:t>паливо</a:t>
            </a:r>
            <a:r>
              <a:rPr lang="ru-RU" sz="2400" dirty="0"/>
              <a:t> для машин, </a:t>
            </a:r>
            <a:r>
              <a:rPr lang="ru-RU" sz="2400" dirty="0" err="1"/>
              <a:t>електростанцій</a:t>
            </a:r>
            <a:r>
              <a:rPr lang="ru-RU" sz="2400" dirty="0"/>
              <a:t> і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понад 50 </a:t>
            </a:r>
            <a:r>
              <a:rPr lang="ru-RU" sz="2400" dirty="0" err="1"/>
              <a:t>млн</a:t>
            </a:r>
            <a:r>
              <a:rPr lang="ru-RU" sz="2400" dirty="0"/>
              <a:t> тонн </a:t>
            </a:r>
            <a:r>
              <a:rPr lang="ru-RU" sz="2400" dirty="0" err="1" smtClean="0"/>
              <a:t>водню</a:t>
            </a:r>
            <a:r>
              <a:rPr lang="ru-RU" sz="2400" dirty="0" smtClean="0"/>
              <a:t>, що </a:t>
            </a:r>
            <a:r>
              <a:rPr lang="ru-RU" sz="2400" dirty="0" err="1"/>
              <a:t>виробляється</a:t>
            </a:r>
            <a:r>
              <a:rPr lang="ru-RU" sz="2400" dirty="0"/>
              <a:t> у світі, половина </a:t>
            </a:r>
            <a:r>
              <a:rPr lang="ru-RU" sz="2400" dirty="0" err="1"/>
              <a:t>отримується</a:t>
            </a:r>
            <a:r>
              <a:rPr lang="ru-RU" sz="2400" dirty="0"/>
              <a:t> шляхом </a:t>
            </a:r>
            <a:r>
              <a:rPr lang="ru-RU" sz="2400" dirty="0" err="1"/>
              <a:t>конверсії</a:t>
            </a:r>
            <a:r>
              <a:rPr lang="ru-RU" sz="2400" dirty="0"/>
              <a:t> </a:t>
            </a:r>
            <a:r>
              <a:rPr lang="ru-RU" sz="2400" dirty="0" err="1"/>
              <a:t>водяної</a:t>
            </a:r>
            <a:r>
              <a:rPr lang="ru-RU" sz="2400" dirty="0"/>
              <a:t> пари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природним</a:t>
            </a:r>
            <a:r>
              <a:rPr lang="ru-RU" sz="2400" dirty="0"/>
              <a:t> газом.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водню</a:t>
            </a:r>
            <a:r>
              <a:rPr lang="ru-RU" sz="2400" dirty="0"/>
              <a:t>, як </a:t>
            </a:r>
            <a:r>
              <a:rPr lang="ru-RU" sz="2400" dirty="0" err="1"/>
              <a:t>палива</a:t>
            </a:r>
            <a:r>
              <a:rPr lang="ru-RU" sz="2400" dirty="0"/>
              <a:t>, є основою </a:t>
            </a:r>
            <a:r>
              <a:rPr lang="ru-RU" sz="2400" u="sng" dirty="0"/>
              <a:t> </a:t>
            </a:r>
            <a:r>
              <a:rPr lang="ru-RU" sz="2400" dirty="0" err="1" smtClean="0"/>
              <a:t>водневої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6fc0e200a0061c30d28322d69629bb6c6bdec0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000528" cy="2857520"/>
          </a:xfrm>
          <a:prstGeom prst="rect">
            <a:avLst/>
          </a:prstGeom>
        </p:spPr>
      </p:pic>
      <p:pic>
        <p:nvPicPr>
          <p:cNvPr id="7" name="Рисунок 6" descr="1536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4000528" cy="253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6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Абсорбційне очищення газу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48" y="1285860"/>
            <a:ext cx="45720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/>
              <a:t>Видаляння</a:t>
            </a:r>
            <a:r>
              <a:rPr lang="ru-RU" sz="2200" dirty="0" smtClean="0"/>
              <a:t> </a:t>
            </a:r>
            <a:r>
              <a:rPr lang="ru-RU" sz="2200" dirty="0"/>
              <a:t>з допомогою </a:t>
            </a:r>
            <a:r>
              <a:rPr lang="ru-RU" sz="2200" dirty="0" err="1"/>
              <a:t>рідких</a:t>
            </a:r>
            <a:r>
              <a:rPr lang="ru-RU" sz="2200" dirty="0"/>
              <a:t> </a:t>
            </a:r>
            <a:r>
              <a:rPr lang="ru-RU" sz="2200" dirty="0" err="1" smtClean="0"/>
              <a:t>абсорбентів</a:t>
            </a:r>
            <a:r>
              <a:rPr lang="ru-RU" sz="2200" dirty="0" smtClean="0"/>
              <a:t> </a:t>
            </a:r>
            <a:r>
              <a:rPr lang="ru-RU" sz="2200" dirty="0" err="1" smtClean="0"/>
              <a:t>домішок</a:t>
            </a:r>
            <a:r>
              <a:rPr lang="ru-RU" sz="2200" dirty="0" smtClean="0"/>
              <a:t> </a:t>
            </a:r>
            <a:r>
              <a:rPr lang="en-US" sz="2200" dirty="0"/>
              <a:t>H</a:t>
            </a:r>
            <a:r>
              <a:rPr lang="en-US" sz="2200" baseline="-25000" dirty="0"/>
              <a:t>2</a:t>
            </a:r>
            <a:r>
              <a:rPr lang="en-US" sz="2200" dirty="0"/>
              <a:t>S, CO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ru-RU" sz="2200" dirty="0" err="1"/>
              <a:t>органічних</a:t>
            </a:r>
            <a:r>
              <a:rPr lang="ru-RU" sz="2200" dirty="0"/>
              <a:t> </a:t>
            </a:r>
            <a:r>
              <a:rPr lang="ru-RU" sz="2200" dirty="0" err="1"/>
              <a:t>сполук</a:t>
            </a:r>
            <a:r>
              <a:rPr lang="ru-RU" sz="2200" dirty="0"/>
              <a:t> </a:t>
            </a:r>
            <a:r>
              <a:rPr lang="ru-RU" sz="2200" dirty="0" err="1"/>
              <a:t>сірки</a:t>
            </a:r>
            <a:r>
              <a:rPr lang="ru-RU" sz="2200" dirty="0"/>
              <a:t> та </a:t>
            </a:r>
            <a:r>
              <a:rPr lang="ru-RU" sz="2200" dirty="0" err="1"/>
              <a:t>ін</a:t>
            </a:r>
            <a:r>
              <a:rPr lang="ru-RU" sz="2200" dirty="0"/>
              <a:t>. з </a:t>
            </a:r>
            <a:r>
              <a:rPr lang="ru-RU" sz="2200" dirty="0" smtClean="0"/>
              <a:t>природного і</a:t>
            </a:r>
            <a:r>
              <a:rPr lang="ru-RU" sz="2200" dirty="0"/>
              <a:t> </a:t>
            </a:r>
            <a:r>
              <a:rPr lang="ru-RU" sz="2200" dirty="0" err="1" smtClean="0"/>
              <a:t>нафтового</a:t>
            </a:r>
            <a:r>
              <a:rPr lang="ru-RU" sz="2200" dirty="0" smtClean="0"/>
              <a:t> газів</a:t>
            </a:r>
            <a:r>
              <a:rPr lang="ru-RU" sz="2200" dirty="0"/>
              <a:t> (газових </a:t>
            </a:r>
            <a:r>
              <a:rPr lang="ru-RU" sz="2200" dirty="0" err="1"/>
              <a:t>сумішей</a:t>
            </a:r>
            <a:r>
              <a:rPr lang="ru-RU" sz="2200" dirty="0"/>
              <a:t>). </a:t>
            </a:r>
            <a:r>
              <a:rPr lang="ru-RU" sz="2200" dirty="0" err="1"/>
              <a:t>Здійснюється</a:t>
            </a:r>
            <a:r>
              <a:rPr lang="ru-RU" sz="2200" dirty="0"/>
              <a:t> в основному на </a:t>
            </a:r>
            <a:r>
              <a:rPr lang="ru-RU" sz="2200" dirty="0" err="1" smtClean="0"/>
              <a:t>газопереробних</a:t>
            </a:r>
            <a:r>
              <a:rPr lang="ru-RU" sz="2200" dirty="0" smtClean="0"/>
              <a:t> заводах </a:t>
            </a:r>
            <a:r>
              <a:rPr lang="ru-RU" sz="2200" dirty="0"/>
              <a:t> з метою </a:t>
            </a:r>
            <a:r>
              <a:rPr lang="ru-RU" sz="2200" dirty="0" err="1"/>
              <a:t>запобігання</a:t>
            </a:r>
            <a:r>
              <a:rPr lang="ru-RU" sz="2200" dirty="0"/>
              <a:t> </a:t>
            </a:r>
            <a:r>
              <a:rPr lang="ru-RU" sz="2200" dirty="0" err="1"/>
              <a:t>забруднення</a:t>
            </a:r>
            <a:r>
              <a:rPr lang="ru-RU" sz="2200" dirty="0"/>
              <a:t> </a:t>
            </a:r>
            <a:r>
              <a:rPr lang="ru-RU" sz="2200" dirty="0" err="1"/>
              <a:t>повітряного</a:t>
            </a:r>
            <a:r>
              <a:rPr lang="ru-RU" sz="2200" dirty="0"/>
              <a:t> </a:t>
            </a:r>
            <a:r>
              <a:rPr lang="ru-RU" sz="2200" dirty="0" err="1"/>
              <a:t>басейну</a:t>
            </a:r>
            <a:r>
              <a:rPr lang="ru-RU" sz="2200" dirty="0"/>
              <a:t> (в районах з </a:t>
            </a:r>
            <a:r>
              <a:rPr lang="ru-RU" sz="2200" dirty="0" err="1"/>
              <a:t>промисловими</a:t>
            </a:r>
            <a:r>
              <a:rPr lang="ru-RU" sz="2200" dirty="0"/>
              <a:t> та </a:t>
            </a:r>
            <a:r>
              <a:rPr lang="ru-RU" sz="2200" dirty="0" err="1"/>
              <a:t>іншими</a:t>
            </a:r>
            <a:r>
              <a:rPr lang="ru-RU" sz="2200" dirty="0"/>
              <a:t> </a:t>
            </a:r>
            <a:r>
              <a:rPr lang="ru-RU" sz="2200" dirty="0" err="1"/>
              <a:t>об'єктами</a:t>
            </a:r>
            <a:r>
              <a:rPr lang="ru-RU" sz="2200" dirty="0"/>
              <a:t>, що </a:t>
            </a:r>
            <a:r>
              <a:rPr lang="ru-RU" sz="2200" dirty="0" err="1"/>
              <a:t>переробляють</a:t>
            </a:r>
            <a:r>
              <a:rPr lang="ru-RU" sz="2200" dirty="0"/>
              <a:t> або </a:t>
            </a:r>
            <a:r>
              <a:rPr lang="ru-RU" sz="2200" dirty="0" err="1"/>
              <a:t>споживають</a:t>
            </a:r>
            <a:r>
              <a:rPr lang="ru-RU" sz="2200" dirty="0"/>
              <a:t> газ), </a:t>
            </a:r>
            <a:r>
              <a:rPr lang="ru-RU" sz="2200" dirty="0" err="1"/>
              <a:t>захисту</a:t>
            </a:r>
            <a:r>
              <a:rPr lang="ru-RU" sz="2200" dirty="0"/>
              <a:t> </a:t>
            </a:r>
            <a:r>
              <a:rPr lang="ru-RU" sz="2200" dirty="0" err="1"/>
              <a:t>газотранспортних</a:t>
            </a:r>
            <a:r>
              <a:rPr lang="ru-RU" sz="2200" dirty="0"/>
              <a:t> систем від </a:t>
            </a:r>
            <a:r>
              <a:rPr lang="ru-RU" sz="2200" dirty="0" err="1"/>
              <a:t>корозії</a:t>
            </a:r>
            <a:r>
              <a:rPr lang="ru-RU" sz="2200" dirty="0"/>
              <a:t>, </a:t>
            </a:r>
            <a:r>
              <a:rPr lang="ru-RU" sz="2200" dirty="0" err="1"/>
              <a:t>виділення</a:t>
            </a:r>
            <a:r>
              <a:rPr lang="ru-RU" sz="2200" dirty="0"/>
              <a:t> </a:t>
            </a:r>
            <a:r>
              <a:rPr lang="ru-RU" sz="2200" dirty="0" err="1"/>
              <a:t>домішок</a:t>
            </a:r>
            <a:r>
              <a:rPr lang="ru-RU" sz="2200" dirty="0"/>
              <a:t> як </a:t>
            </a:r>
            <a:r>
              <a:rPr lang="ru-RU" sz="2200" dirty="0" err="1"/>
              <a:t>сировини</a:t>
            </a:r>
            <a:r>
              <a:rPr lang="ru-RU" sz="2200" dirty="0"/>
              <a:t> для </a:t>
            </a:r>
            <a:r>
              <a:rPr lang="ru-RU" sz="2200" dirty="0" err="1"/>
              <a:t>отримання</a:t>
            </a:r>
            <a:r>
              <a:rPr lang="ru-RU" sz="2200" dirty="0"/>
              <a:t> </a:t>
            </a:r>
            <a:r>
              <a:rPr lang="ru-RU" sz="2200" dirty="0" err="1" smtClean="0"/>
              <a:t>сірки</a:t>
            </a:r>
            <a:r>
              <a:rPr lang="ru-RU" sz="2200" dirty="0" smtClean="0"/>
              <a:t>,</a:t>
            </a:r>
            <a:r>
              <a:rPr lang="ru-RU" sz="2200" dirty="0"/>
              <a:t> </a:t>
            </a:r>
            <a:r>
              <a:rPr lang="ru-RU" sz="2200" dirty="0" err="1" smtClean="0"/>
              <a:t>меркаптанів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4143403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6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Ресурси і запаси природного газу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1214422"/>
            <a:ext cx="4286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err="1"/>
              <a:t>Займають</a:t>
            </a:r>
            <a:r>
              <a:rPr lang="ru-RU" sz="1900" dirty="0"/>
              <a:t> </a:t>
            </a:r>
            <a:r>
              <a:rPr lang="ru-RU" sz="1900" dirty="0" err="1"/>
              <a:t>важливе</a:t>
            </a:r>
            <a:r>
              <a:rPr lang="ru-RU" sz="1900" dirty="0"/>
              <a:t> місце в </a:t>
            </a:r>
            <a:r>
              <a:rPr lang="ru-RU" sz="1900" dirty="0" err="1"/>
              <a:t>світовому</a:t>
            </a:r>
            <a:r>
              <a:rPr lang="ru-RU" sz="1900" dirty="0"/>
              <a:t> </a:t>
            </a:r>
            <a:r>
              <a:rPr lang="ru-RU" sz="1900" dirty="0" err="1"/>
              <a:t>енергобалансі</a:t>
            </a:r>
            <a:r>
              <a:rPr lang="ru-RU" sz="1900" dirty="0"/>
              <a:t> і роль </a:t>
            </a:r>
            <a:r>
              <a:rPr lang="ru-RU" sz="1900" dirty="0" err="1"/>
              <a:t>їх</a:t>
            </a:r>
            <a:r>
              <a:rPr lang="ru-RU" sz="1900" dirty="0"/>
              <a:t> буде </a:t>
            </a:r>
            <a:r>
              <a:rPr lang="ru-RU" sz="1900" dirty="0" err="1"/>
              <a:t>зростати</a:t>
            </a:r>
            <a:r>
              <a:rPr lang="ru-RU" sz="1900" dirty="0"/>
              <a:t>. </a:t>
            </a:r>
            <a:r>
              <a:rPr lang="ru-RU" sz="1900" dirty="0" err="1"/>
              <a:t>Початкові</a:t>
            </a:r>
            <a:r>
              <a:rPr lang="ru-RU" sz="1900" dirty="0"/>
              <a:t> </a:t>
            </a:r>
            <a:r>
              <a:rPr lang="ru-RU" sz="1900" dirty="0" err="1"/>
              <a:t>ресурси</a:t>
            </a:r>
            <a:r>
              <a:rPr lang="ru-RU" sz="1900" dirty="0"/>
              <a:t> природного </a:t>
            </a:r>
            <a:r>
              <a:rPr lang="ru-RU" sz="1900" dirty="0" err="1"/>
              <a:t>горючого</a:t>
            </a:r>
            <a:r>
              <a:rPr lang="ru-RU" sz="1900" dirty="0"/>
              <a:t> газу </a:t>
            </a:r>
            <a:r>
              <a:rPr lang="ru-RU" sz="1900" dirty="0" err="1"/>
              <a:t>світу</a:t>
            </a:r>
            <a:r>
              <a:rPr lang="ru-RU" sz="1900" dirty="0"/>
              <a:t>, за </a:t>
            </a:r>
            <a:r>
              <a:rPr lang="ru-RU" sz="1900" dirty="0" err="1"/>
              <a:t>різними</a:t>
            </a:r>
            <a:r>
              <a:rPr lang="ru-RU" sz="1900" dirty="0"/>
              <a:t> </a:t>
            </a:r>
            <a:r>
              <a:rPr lang="ru-RU" sz="1900" dirty="0" err="1"/>
              <a:t>оцінками</a:t>
            </a:r>
            <a:r>
              <a:rPr lang="ru-RU" sz="1900" dirty="0"/>
              <a:t>, </a:t>
            </a:r>
            <a:r>
              <a:rPr lang="ru-RU" sz="1900" dirty="0" err="1"/>
              <a:t>становлять</a:t>
            </a:r>
            <a:r>
              <a:rPr lang="ru-RU" sz="1900" dirty="0"/>
              <a:t> 327—546 </a:t>
            </a:r>
            <a:r>
              <a:rPr lang="ru-RU" sz="1900" dirty="0" err="1"/>
              <a:t>трлн</a:t>
            </a:r>
            <a:r>
              <a:rPr lang="ru-RU" sz="1900" dirty="0"/>
              <a:t> м</a:t>
            </a:r>
            <a:r>
              <a:rPr lang="ru-RU" sz="1900" baseline="30000" dirty="0"/>
              <a:t>3</a:t>
            </a:r>
            <a:r>
              <a:rPr lang="ru-RU" sz="1900" dirty="0"/>
              <a:t>. </a:t>
            </a:r>
            <a:r>
              <a:rPr lang="ru-RU" sz="1900" dirty="0" err="1"/>
              <a:t>Геологічна</a:t>
            </a:r>
            <a:r>
              <a:rPr lang="ru-RU" sz="1900" dirty="0"/>
              <a:t> служба США </a:t>
            </a:r>
            <a:r>
              <a:rPr lang="ru-RU" sz="1900" dirty="0" err="1"/>
              <a:t>оцінює</a:t>
            </a:r>
            <a:r>
              <a:rPr lang="ru-RU" sz="1900" dirty="0"/>
              <a:t> </a:t>
            </a:r>
            <a:r>
              <a:rPr lang="ru-RU" sz="1900" dirty="0" err="1"/>
              <a:t>ресурси</a:t>
            </a:r>
            <a:r>
              <a:rPr lang="ru-RU" sz="1900" dirty="0"/>
              <a:t> газу </a:t>
            </a:r>
            <a:r>
              <a:rPr lang="ru-RU" sz="1900" dirty="0" err="1"/>
              <a:t>країн</a:t>
            </a:r>
            <a:r>
              <a:rPr lang="ru-RU" sz="1900" dirty="0"/>
              <a:t> СНД в 107 </a:t>
            </a:r>
            <a:r>
              <a:rPr lang="ru-RU" sz="1900" dirty="0" err="1"/>
              <a:t>трлн</a:t>
            </a:r>
            <a:r>
              <a:rPr lang="ru-RU" sz="1900" dirty="0"/>
              <a:t> м</a:t>
            </a:r>
            <a:r>
              <a:rPr lang="ru-RU" sz="1900" baseline="30000" dirty="0"/>
              <a:t>3</a:t>
            </a:r>
            <a:r>
              <a:rPr lang="ru-RU" sz="1900" dirty="0"/>
              <a:t> і не </a:t>
            </a:r>
            <a:r>
              <a:rPr lang="ru-RU" sz="1900" dirty="0" err="1"/>
              <a:t>враховує</a:t>
            </a:r>
            <a:r>
              <a:rPr lang="ru-RU" sz="1900" dirty="0"/>
              <a:t> </a:t>
            </a:r>
            <a:r>
              <a:rPr lang="ru-RU" sz="1900" dirty="0" err="1"/>
              <a:t>ресурси</a:t>
            </a:r>
            <a:r>
              <a:rPr lang="ru-RU" sz="1900" dirty="0"/>
              <a:t> </a:t>
            </a:r>
            <a:r>
              <a:rPr lang="ru-RU" sz="1900" dirty="0" err="1"/>
              <a:t>глибоководних</a:t>
            </a:r>
            <a:r>
              <a:rPr lang="ru-RU" sz="1900" dirty="0"/>
              <a:t> </a:t>
            </a:r>
            <a:r>
              <a:rPr lang="ru-RU" sz="1900" dirty="0" err="1" smtClean="0"/>
              <a:t>акваторій</a:t>
            </a:r>
            <a:r>
              <a:rPr lang="ru-RU" sz="1900" dirty="0" smtClean="0"/>
              <a:t>. </a:t>
            </a:r>
            <a:r>
              <a:rPr lang="ru-RU" sz="1900" dirty="0"/>
              <a:t>За </a:t>
            </a:r>
            <a:r>
              <a:rPr lang="ru-RU" sz="1900" dirty="0" err="1"/>
              <a:t>даними</a:t>
            </a:r>
            <a:r>
              <a:rPr lang="ru-RU" sz="1900" dirty="0"/>
              <a:t> «Газпрому» за станом на 01.01.1991 р., </a:t>
            </a:r>
            <a:r>
              <a:rPr lang="ru-RU" sz="1900" dirty="0" err="1"/>
              <a:t>початкові</a:t>
            </a:r>
            <a:r>
              <a:rPr lang="ru-RU" sz="1900" dirty="0"/>
              <a:t> </a:t>
            </a:r>
            <a:r>
              <a:rPr lang="ru-RU" sz="1900" dirty="0" err="1"/>
              <a:t>ресурси</a:t>
            </a:r>
            <a:r>
              <a:rPr lang="ru-RU" sz="1900" dirty="0"/>
              <a:t> газу </a:t>
            </a:r>
            <a:r>
              <a:rPr lang="ru-RU" sz="1900" dirty="0" err="1"/>
              <a:t>країн</a:t>
            </a:r>
            <a:r>
              <a:rPr lang="ru-RU" sz="1900" dirty="0"/>
              <a:t> СНД становили 250 </a:t>
            </a:r>
            <a:r>
              <a:rPr lang="ru-RU" sz="1900" dirty="0" err="1"/>
              <a:t>трлн</a:t>
            </a:r>
            <a:r>
              <a:rPr lang="ru-RU" sz="1900" dirty="0"/>
              <a:t> м</a:t>
            </a:r>
            <a:r>
              <a:rPr lang="ru-RU" sz="1900" baseline="30000" dirty="0"/>
              <a:t>3</a:t>
            </a:r>
            <a:r>
              <a:rPr lang="ru-RU" sz="1900" dirty="0" smtClean="0"/>
              <a:t>.</a:t>
            </a:r>
            <a:r>
              <a:rPr lang="ru-RU" sz="1900" dirty="0"/>
              <a:t> </a:t>
            </a:r>
            <a:r>
              <a:rPr lang="ru-RU" sz="1900" dirty="0" err="1"/>
              <a:t>Понад</a:t>
            </a:r>
            <a:r>
              <a:rPr lang="ru-RU" sz="1900" dirty="0"/>
              <a:t> 30% світових </a:t>
            </a:r>
            <a:r>
              <a:rPr lang="ru-RU" sz="1900" dirty="0" err="1"/>
              <a:t>початкових</a:t>
            </a:r>
            <a:r>
              <a:rPr lang="ru-RU" sz="1900" dirty="0"/>
              <a:t> </a:t>
            </a:r>
            <a:r>
              <a:rPr lang="ru-RU" sz="1900" dirty="0" err="1"/>
              <a:t>ресурсів</a:t>
            </a:r>
            <a:r>
              <a:rPr lang="ru-RU" sz="1900" dirty="0"/>
              <a:t> природного газу </a:t>
            </a:r>
            <a:r>
              <a:rPr lang="ru-RU" sz="1900" dirty="0" err="1"/>
              <a:t>припадає</a:t>
            </a:r>
            <a:r>
              <a:rPr lang="ru-RU" sz="1900" dirty="0"/>
              <a:t> на </a:t>
            </a:r>
            <a:r>
              <a:rPr lang="ru-RU" sz="1900" dirty="0" err="1"/>
              <a:t>частку</a:t>
            </a:r>
            <a:r>
              <a:rPr lang="ru-RU" sz="1900" dirty="0"/>
              <a:t> </a:t>
            </a:r>
            <a:r>
              <a:rPr lang="ru-RU" sz="1900" dirty="0" err="1"/>
              <a:t>країн</a:t>
            </a:r>
            <a:r>
              <a:rPr lang="ru-RU" sz="1900" dirty="0"/>
              <a:t> СНД, </a:t>
            </a:r>
            <a:r>
              <a:rPr lang="ru-RU" sz="1900" dirty="0" err="1"/>
              <a:t>приблизно</a:t>
            </a:r>
            <a:r>
              <a:rPr lang="ru-RU" sz="1900" dirty="0"/>
              <a:t> 20% — на </a:t>
            </a:r>
            <a:r>
              <a:rPr lang="ru-RU" sz="1900" dirty="0" err="1"/>
              <a:t>країни</a:t>
            </a:r>
            <a:r>
              <a:rPr lang="ru-RU" sz="1900" dirty="0"/>
              <a:t> </a:t>
            </a:r>
            <a:r>
              <a:rPr lang="ru-RU" sz="1900" dirty="0" err="1"/>
              <a:t>Близького</a:t>
            </a:r>
            <a:r>
              <a:rPr lang="ru-RU" sz="1900" dirty="0"/>
              <a:t> і </a:t>
            </a:r>
            <a:r>
              <a:rPr lang="ru-RU" sz="1900" dirty="0" err="1"/>
              <a:t>Середнього</a:t>
            </a:r>
            <a:r>
              <a:rPr lang="ru-RU" sz="1900" dirty="0"/>
              <a:t> Сходу, 10-17% — на </a:t>
            </a:r>
            <a:r>
              <a:rPr lang="ru-RU" sz="1900" dirty="0" err="1"/>
              <a:t>Північну</a:t>
            </a:r>
            <a:r>
              <a:rPr lang="ru-RU" sz="1900" dirty="0"/>
              <a:t> Америку</a:t>
            </a:r>
            <a:r>
              <a:rPr lang="ru-RU" sz="1900" dirty="0" smtClean="0"/>
              <a:t>. </a:t>
            </a:r>
            <a:r>
              <a:rPr lang="ru-RU" sz="1900" dirty="0"/>
              <a:t>Африка і </a:t>
            </a:r>
            <a:r>
              <a:rPr lang="ru-RU" sz="1900" dirty="0" err="1"/>
              <a:t>Латинська</a:t>
            </a:r>
            <a:r>
              <a:rPr lang="ru-RU" sz="1900" dirty="0"/>
              <a:t> </a:t>
            </a:r>
            <a:r>
              <a:rPr lang="ru-RU" sz="1900" dirty="0" smtClean="0"/>
              <a:t>Америка</a:t>
            </a:r>
            <a:r>
              <a:rPr lang="ru-RU" sz="1900" dirty="0"/>
              <a:t> </a:t>
            </a:r>
            <a:r>
              <a:rPr lang="ru-RU" sz="1900" dirty="0" smtClean="0"/>
              <a:t>– 6%. </a:t>
            </a:r>
            <a:endParaRPr lang="ru-RU" sz="1900" dirty="0"/>
          </a:p>
        </p:txBody>
      </p:sp>
      <p:pic>
        <p:nvPicPr>
          <p:cNvPr id="7" name="Рисунок 6" descr="prirodniy-g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071966" cy="2928958"/>
          </a:xfrm>
          <a:prstGeom prst="rect">
            <a:avLst/>
          </a:prstGeom>
        </p:spPr>
      </p:pic>
      <p:pic>
        <p:nvPicPr>
          <p:cNvPr id="8" name="Рисунок 7" descr="gas_8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256"/>
            <a:ext cx="4071966" cy="228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4285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/>
              <a:t>Екологія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1214422"/>
            <a:ext cx="42862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</a:t>
            </a:r>
            <a:r>
              <a:rPr lang="ru-RU" sz="2200" dirty="0" err="1"/>
              <a:t>екологічному</a:t>
            </a:r>
            <a:r>
              <a:rPr lang="ru-RU" sz="2200" dirty="0"/>
              <a:t> </a:t>
            </a:r>
            <a:r>
              <a:rPr lang="ru-RU" sz="2200" dirty="0" err="1"/>
              <a:t>відношенні</a:t>
            </a:r>
            <a:r>
              <a:rPr lang="ru-RU" sz="2200" dirty="0"/>
              <a:t> </a:t>
            </a:r>
            <a:r>
              <a:rPr lang="ru-RU" sz="2200" dirty="0" err="1"/>
              <a:t>природний</a:t>
            </a:r>
            <a:r>
              <a:rPr lang="ru-RU" sz="2200" dirty="0"/>
              <a:t> газ є </a:t>
            </a:r>
            <a:r>
              <a:rPr lang="ru-RU" sz="2200" dirty="0" err="1"/>
              <a:t>найчистішим</a:t>
            </a:r>
            <a:r>
              <a:rPr lang="ru-RU" sz="2200" dirty="0"/>
              <a:t> видом </a:t>
            </a:r>
            <a:r>
              <a:rPr lang="ru-RU" sz="2200" dirty="0" err="1"/>
              <a:t>мінерального</a:t>
            </a:r>
            <a:r>
              <a:rPr lang="ru-RU" sz="2200" dirty="0"/>
              <a:t> </a:t>
            </a:r>
            <a:r>
              <a:rPr lang="ru-RU" sz="2200" dirty="0" err="1"/>
              <a:t>палива</a:t>
            </a:r>
            <a:r>
              <a:rPr lang="ru-RU" sz="2200" dirty="0"/>
              <a:t>. При </a:t>
            </a:r>
            <a:r>
              <a:rPr lang="ru-RU" sz="2200" dirty="0" err="1"/>
              <a:t>згорянні</a:t>
            </a:r>
            <a:r>
              <a:rPr lang="ru-RU" sz="2200" dirty="0"/>
              <a:t> його </a:t>
            </a:r>
            <a:r>
              <a:rPr lang="ru-RU" sz="2200" dirty="0" err="1"/>
              <a:t>утворюється</a:t>
            </a:r>
            <a:r>
              <a:rPr lang="ru-RU" sz="2200" dirty="0"/>
              <a:t> значно </a:t>
            </a:r>
            <a:r>
              <a:rPr lang="ru-RU" sz="2200" dirty="0" err="1"/>
              <a:t>меншу</a:t>
            </a:r>
            <a:r>
              <a:rPr lang="ru-RU" sz="2200" dirty="0"/>
              <a:t> </a:t>
            </a:r>
            <a:r>
              <a:rPr lang="ru-RU" sz="2200" dirty="0" err="1"/>
              <a:t>кількість</a:t>
            </a:r>
            <a:r>
              <a:rPr lang="ru-RU" sz="2200" dirty="0"/>
              <a:t> шкідливих речовин в </a:t>
            </a:r>
            <a:r>
              <a:rPr lang="ru-RU" sz="2200" dirty="0" err="1"/>
              <a:t>порівнянні</a:t>
            </a:r>
            <a:r>
              <a:rPr lang="ru-RU" sz="2200" dirty="0"/>
              <a:t> з </a:t>
            </a:r>
            <a:r>
              <a:rPr lang="ru-RU" sz="2200" dirty="0" err="1"/>
              <a:t>іншими</a:t>
            </a:r>
            <a:r>
              <a:rPr lang="ru-RU" sz="2200" dirty="0"/>
              <a:t> видами </a:t>
            </a:r>
            <a:r>
              <a:rPr lang="ru-RU" sz="2200" dirty="0" err="1" smtClean="0"/>
              <a:t>палива</a:t>
            </a:r>
            <a:r>
              <a:rPr lang="ru-RU" sz="2200" dirty="0" smtClean="0"/>
              <a:t>. </a:t>
            </a:r>
            <a:r>
              <a:rPr lang="ru-RU" sz="2200" dirty="0" err="1" smtClean="0"/>
              <a:t>Спалювання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величезної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ккількості</a:t>
            </a:r>
            <a:r>
              <a:rPr lang="ru-RU" sz="2200" dirty="0" smtClean="0"/>
              <a:t> природного газу </a:t>
            </a:r>
            <a:r>
              <a:rPr lang="ru-RU" sz="2200" dirty="0" err="1" smtClean="0"/>
              <a:t>призводить</a:t>
            </a:r>
            <a:r>
              <a:rPr lang="ru-RU" sz="2200" dirty="0" smtClean="0"/>
              <a:t> до  </a:t>
            </a:r>
            <a:r>
              <a:rPr lang="ru-RU" sz="2200" dirty="0" err="1" smtClean="0"/>
              <a:t>збільшення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вуглекислого</a:t>
            </a:r>
            <a:r>
              <a:rPr lang="ru-RU" sz="2200" dirty="0" smtClean="0"/>
              <a:t> газу в </a:t>
            </a:r>
            <a:r>
              <a:rPr lang="ru-RU" sz="2200" dirty="0" err="1" smtClean="0"/>
              <a:t>атмосфері</a:t>
            </a:r>
            <a:r>
              <a:rPr lang="ru-RU" sz="2200" dirty="0"/>
              <a:t>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є </a:t>
            </a:r>
            <a:r>
              <a:rPr lang="ru-RU" sz="2200" dirty="0" err="1" smtClean="0"/>
              <a:t>парниковим</a:t>
            </a:r>
            <a:r>
              <a:rPr lang="ru-RU" sz="2200" dirty="0" smtClean="0"/>
              <a:t> газом. </a:t>
            </a:r>
            <a:r>
              <a:rPr lang="ru-RU" sz="2200" dirty="0"/>
              <a:t>У </a:t>
            </a:r>
            <a:r>
              <a:rPr lang="ru-RU" sz="2200" dirty="0" err="1"/>
              <a:t>зв'язку</a:t>
            </a:r>
            <a:r>
              <a:rPr lang="ru-RU" sz="2200" dirty="0"/>
              <a:t> з </a:t>
            </a:r>
            <a:r>
              <a:rPr lang="ru-RU" sz="2200" dirty="0" err="1"/>
              <a:t>цим</a:t>
            </a:r>
            <a:r>
              <a:rPr lang="ru-RU" sz="2200" dirty="0"/>
              <a:t> в 1997 </a:t>
            </a:r>
            <a:r>
              <a:rPr lang="ru-RU" sz="2200" dirty="0" err="1"/>
              <a:t>році</a:t>
            </a:r>
            <a:r>
              <a:rPr lang="ru-RU" sz="2200" dirty="0"/>
              <a:t> </a:t>
            </a:r>
            <a:r>
              <a:rPr lang="ru-RU" sz="2200" dirty="0" err="1"/>
              <a:t>деякими</a:t>
            </a:r>
            <a:r>
              <a:rPr lang="ru-RU" sz="2200" dirty="0"/>
              <a:t> </a:t>
            </a:r>
            <a:r>
              <a:rPr lang="ru-RU" sz="2200" dirty="0" err="1"/>
              <a:t>країнами</a:t>
            </a:r>
            <a:r>
              <a:rPr lang="ru-RU" sz="2200" dirty="0"/>
              <a:t>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підписаний</a:t>
            </a:r>
            <a:r>
              <a:rPr lang="ru-RU" sz="2200" dirty="0"/>
              <a:t> </a:t>
            </a:r>
            <a:r>
              <a:rPr lang="ru-RU" sz="2200" dirty="0" err="1" smtClean="0"/>
              <a:t>Кіотський</a:t>
            </a:r>
            <a:r>
              <a:rPr lang="ru-RU" sz="2200" smtClean="0"/>
              <a:t> протокол </a:t>
            </a:r>
            <a:r>
              <a:rPr lang="ru-RU" sz="2200" dirty="0" err="1" smtClean="0"/>
              <a:t>щодо</a:t>
            </a:r>
            <a:r>
              <a:rPr lang="ru-RU" sz="2200" dirty="0" smtClean="0"/>
              <a:t> </a:t>
            </a:r>
            <a:r>
              <a:rPr lang="ru-RU" sz="2200" dirty="0" err="1"/>
              <a:t>обмеження</a:t>
            </a:r>
            <a:r>
              <a:rPr lang="ru-RU" sz="2200" dirty="0"/>
              <a:t> парникового </a:t>
            </a:r>
            <a:r>
              <a:rPr lang="ru-RU" sz="2200" dirty="0" err="1"/>
              <a:t>ефекту</a:t>
            </a:r>
            <a:r>
              <a:rPr lang="ru-RU" sz="2200" dirty="0"/>
              <a:t>.</a:t>
            </a:r>
          </a:p>
        </p:txBody>
      </p:sp>
      <p:pic>
        <p:nvPicPr>
          <p:cNvPr id="7" name="Рисунок 6" descr="18153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21484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55642">
            <a:off x="980212" y="1384259"/>
            <a:ext cx="7772400" cy="2871192"/>
          </a:xfrm>
        </p:spPr>
        <p:txBody>
          <a:bodyPr/>
          <a:lstStyle/>
          <a:p>
            <a:pPr algn="l"/>
            <a:r>
              <a:rPr lang="uk-UA" sz="8000" b="1" dirty="0" smtClean="0">
                <a:solidFill>
                  <a:srgbClr val="FF0000"/>
                </a:solidFill>
              </a:rPr>
              <a:t>ДЯКУЮ ЗА                 УВАГУ!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4" y="214290"/>
            <a:ext cx="47148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Природний газ- </a:t>
            </a:r>
            <a:r>
              <a:rPr lang="ru-RU" sz="3600" dirty="0" err="1" smtClean="0"/>
              <a:t>суміш</a:t>
            </a:r>
            <a:r>
              <a:rPr lang="ru-RU" sz="3600" dirty="0"/>
              <a:t> </a:t>
            </a:r>
            <a:r>
              <a:rPr lang="ru-RU" sz="3600" dirty="0" smtClean="0"/>
              <a:t>газів, </a:t>
            </a:r>
            <a:r>
              <a:rPr lang="ru-RU" sz="3600" dirty="0"/>
              <a:t>що </a:t>
            </a:r>
            <a:r>
              <a:rPr lang="ru-RU" sz="3600" dirty="0" err="1"/>
              <a:t>утворилася</a:t>
            </a:r>
            <a:r>
              <a:rPr lang="ru-RU" sz="3600" dirty="0"/>
              <a:t> в надрах землі при </a:t>
            </a:r>
            <a:r>
              <a:rPr lang="ru-RU" sz="3600" dirty="0" err="1" smtClean="0"/>
              <a:t>анаеробному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розкладанні</a:t>
            </a:r>
            <a:r>
              <a:rPr lang="ru-RU" sz="3600" dirty="0" smtClean="0"/>
              <a:t> </a:t>
            </a:r>
            <a:r>
              <a:rPr lang="ru-RU" sz="3600" dirty="0" err="1"/>
              <a:t>органічних</a:t>
            </a:r>
            <a:r>
              <a:rPr lang="ru-RU" sz="3600" dirty="0"/>
              <a:t> речовин. Як правило,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суміш</a:t>
            </a:r>
            <a:r>
              <a:rPr lang="ru-RU" sz="3600" dirty="0"/>
              <a:t> </a:t>
            </a:r>
            <a:r>
              <a:rPr lang="ru-RU" sz="3600" dirty="0" err="1"/>
              <a:t>газоподібних</a:t>
            </a:r>
            <a:r>
              <a:rPr lang="ru-RU" sz="3600" dirty="0"/>
              <a:t> </a:t>
            </a:r>
            <a:r>
              <a:rPr lang="ru-RU" sz="3600" dirty="0" err="1"/>
              <a:t>вуглеводнів</a:t>
            </a:r>
            <a:r>
              <a:rPr lang="ru-RU" sz="3600" dirty="0"/>
              <a:t> </a:t>
            </a:r>
            <a:r>
              <a:rPr lang="ru-RU" sz="3600" dirty="0" smtClean="0"/>
              <a:t>(метану, </a:t>
            </a:r>
            <a:r>
              <a:rPr lang="ru-RU" sz="3600" dirty="0" err="1" smtClean="0"/>
              <a:t>етану</a:t>
            </a:r>
            <a:r>
              <a:rPr lang="ru-RU" sz="3600" dirty="0" smtClean="0"/>
              <a:t>, пропану, бутану</a:t>
            </a:r>
            <a:r>
              <a:rPr lang="ru-RU" sz="3600" dirty="0"/>
              <a:t> тощо)</a:t>
            </a:r>
          </a:p>
        </p:txBody>
      </p:sp>
      <p:pic>
        <p:nvPicPr>
          <p:cNvPr id="7" name="Рисунок 6" descr="1328278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000528" cy="2960391"/>
          </a:xfrm>
          <a:prstGeom prst="rect">
            <a:avLst/>
          </a:prstGeom>
        </p:spPr>
      </p:pic>
      <p:pic>
        <p:nvPicPr>
          <p:cNvPr id="8" name="Рисунок 7" descr="газ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400052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4" y="285728"/>
            <a:ext cx="385765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 </a:t>
            </a:r>
            <a:r>
              <a:rPr lang="ru-RU" sz="2700" dirty="0" smtClean="0"/>
              <a:t>Природний газ - широко </a:t>
            </a:r>
            <a:r>
              <a:rPr lang="ru-RU" sz="2700" dirty="0" err="1"/>
              <a:t>використовується</a:t>
            </a:r>
            <a:r>
              <a:rPr lang="ru-RU" sz="2700" dirty="0"/>
              <a:t> як </a:t>
            </a:r>
            <a:r>
              <a:rPr lang="ru-RU" sz="2700" dirty="0" err="1"/>
              <a:t>високоекономічне</a:t>
            </a:r>
            <a:r>
              <a:rPr lang="ru-RU" sz="2700" dirty="0"/>
              <a:t> </a:t>
            </a:r>
            <a:r>
              <a:rPr lang="ru-RU" sz="2700" dirty="0" err="1"/>
              <a:t>паливо</a:t>
            </a:r>
            <a:r>
              <a:rPr lang="ru-RU" sz="2700" dirty="0"/>
              <a:t> на </a:t>
            </a:r>
            <a:r>
              <a:rPr lang="ru-RU" sz="2700" dirty="0" err="1"/>
              <a:t>електростанціях</a:t>
            </a:r>
            <a:r>
              <a:rPr lang="ru-RU" sz="2700" dirty="0"/>
              <a:t>, у </a:t>
            </a:r>
            <a:r>
              <a:rPr lang="ru-RU" sz="2700" dirty="0" err="1"/>
              <a:t>чорній</a:t>
            </a:r>
            <a:r>
              <a:rPr lang="ru-RU" sz="2700" dirty="0"/>
              <a:t> та </a:t>
            </a:r>
            <a:r>
              <a:rPr lang="ru-RU" sz="2700" dirty="0" err="1"/>
              <a:t>кольоровій</a:t>
            </a:r>
            <a:r>
              <a:rPr lang="ru-RU" sz="2700" dirty="0"/>
              <a:t> </a:t>
            </a:r>
            <a:r>
              <a:rPr lang="ru-RU" sz="2700" dirty="0" err="1"/>
              <a:t>металургії</a:t>
            </a:r>
            <a:r>
              <a:rPr lang="ru-RU" sz="2700" dirty="0"/>
              <a:t>, </a:t>
            </a:r>
            <a:r>
              <a:rPr lang="ru-RU" sz="2700" dirty="0" err="1"/>
              <a:t>цементній</a:t>
            </a:r>
            <a:r>
              <a:rPr lang="ru-RU" sz="2700" dirty="0"/>
              <a:t> </a:t>
            </a:r>
            <a:r>
              <a:rPr lang="ru-RU" sz="2700" dirty="0" err="1"/>
              <a:t>та</a:t>
            </a:r>
            <a:r>
              <a:rPr lang="ru-RU" sz="2700" dirty="0"/>
              <a:t> </a:t>
            </a:r>
            <a:r>
              <a:rPr lang="ru-RU" sz="2700" dirty="0" err="1"/>
              <a:t>скляній</a:t>
            </a:r>
            <a:r>
              <a:rPr lang="ru-RU" sz="2700" dirty="0"/>
              <a:t> </a:t>
            </a:r>
            <a:r>
              <a:rPr lang="ru-RU" sz="2700" dirty="0" err="1"/>
              <a:t>промисловості</a:t>
            </a:r>
            <a:r>
              <a:rPr lang="ru-RU" sz="2700" dirty="0"/>
              <a:t>, у </a:t>
            </a:r>
            <a:r>
              <a:rPr lang="ru-RU" sz="2700" dirty="0" err="1"/>
              <a:t>процесі</a:t>
            </a:r>
            <a:r>
              <a:rPr lang="ru-RU" sz="2700" dirty="0"/>
              <a:t> </a:t>
            </a:r>
            <a:r>
              <a:rPr lang="ru-RU" sz="2700" dirty="0" err="1"/>
              <a:t>виробництва</a:t>
            </a:r>
            <a:r>
              <a:rPr lang="ru-RU" sz="2700" dirty="0"/>
              <a:t> </a:t>
            </a:r>
            <a:r>
              <a:rPr lang="ru-RU" sz="2700" dirty="0" err="1"/>
              <a:t>будматеріалів</a:t>
            </a:r>
            <a:r>
              <a:rPr lang="ru-RU" sz="2700" dirty="0"/>
              <a:t> та для </a:t>
            </a:r>
            <a:r>
              <a:rPr lang="ru-RU" sz="2700" dirty="0" err="1"/>
              <a:t>комунально-побутових</a:t>
            </a:r>
            <a:r>
              <a:rPr lang="ru-RU" sz="2700" dirty="0"/>
              <a:t> потреб, а </a:t>
            </a:r>
            <a:r>
              <a:rPr lang="ru-RU" sz="2700" dirty="0" err="1"/>
              <a:t>також</a:t>
            </a:r>
            <a:r>
              <a:rPr lang="ru-RU" sz="2700" dirty="0"/>
              <a:t> як </a:t>
            </a:r>
            <a:r>
              <a:rPr lang="ru-RU" sz="2700" dirty="0" err="1"/>
              <a:t>сировина</a:t>
            </a:r>
            <a:r>
              <a:rPr lang="ru-RU" sz="2700" dirty="0"/>
              <a:t> для </a:t>
            </a:r>
            <a:r>
              <a:rPr lang="ru-RU" sz="2700" dirty="0" err="1"/>
              <a:t>отримання</a:t>
            </a:r>
            <a:r>
              <a:rPr lang="ru-RU" sz="2700" dirty="0"/>
              <a:t> </a:t>
            </a:r>
            <a:r>
              <a:rPr lang="ru-RU" sz="2700" dirty="0" err="1"/>
              <a:t>багатьох</a:t>
            </a:r>
            <a:r>
              <a:rPr lang="ru-RU" sz="2700" dirty="0"/>
              <a:t> </a:t>
            </a:r>
            <a:r>
              <a:rPr lang="ru-RU" sz="2700" dirty="0" err="1"/>
              <a:t>органічних</a:t>
            </a:r>
            <a:r>
              <a:rPr lang="ru-RU" sz="2700" dirty="0"/>
              <a:t> </a:t>
            </a:r>
            <a:r>
              <a:rPr lang="ru-RU" sz="2700" dirty="0" err="1" smtClean="0"/>
              <a:t>сполук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5" name="Рисунок 4" descr="247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643314"/>
            <a:ext cx="4643470" cy="2909451"/>
          </a:xfrm>
          <a:prstGeom prst="rect">
            <a:avLst/>
          </a:prstGeom>
        </p:spPr>
      </p:pic>
      <p:pic>
        <p:nvPicPr>
          <p:cNvPr id="6" name="Рисунок 5" descr="P8091209387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464347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2" y="214290"/>
            <a:ext cx="47863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Природний газ – є корисною копалиною. Часто є побічним газом при видобутку нафти. </a:t>
            </a:r>
            <a:r>
              <a:rPr lang="ru-RU" sz="2400" dirty="0"/>
              <a:t>Природний газ у пластових </a:t>
            </a:r>
            <a:r>
              <a:rPr lang="ru-RU" sz="2400" dirty="0" err="1"/>
              <a:t>умовах</a:t>
            </a:r>
            <a:r>
              <a:rPr lang="ru-RU" sz="2400" dirty="0"/>
              <a:t> (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залягання</a:t>
            </a:r>
            <a:r>
              <a:rPr lang="ru-RU" sz="2400" dirty="0"/>
              <a:t> в </a:t>
            </a:r>
            <a:r>
              <a:rPr lang="ru-RU" sz="2400" dirty="0" err="1" smtClean="0"/>
              <a:t>земних</a:t>
            </a:r>
            <a:r>
              <a:rPr lang="ru-RU" sz="2400" dirty="0" smtClean="0"/>
              <a:t> надрах)</a:t>
            </a:r>
            <a:r>
              <a:rPr lang="ru-RU" sz="2400" dirty="0"/>
              <a:t> знаходиться в </a:t>
            </a:r>
            <a:r>
              <a:rPr lang="ru-RU" sz="2400" dirty="0" err="1"/>
              <a:t>газоподібному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скупчень</a:t>
            </a:r>
            <a:r>
              <a:rPr lang="ru-RU" sz="2400" dirty="0"/>
              <a:t> (</a:t>
            </a:r>
            <a:r>
              <a:rPr lang="ru-RU" sz="2400" dirty="0" err="1"/>
              <a:t>газові</a:t>
            </a:r>
            <a:r>
              <a:rPr lang="ru-RU" sz="2400" dirty="0"/>
              <a:t> </a:t>
            </a:r>
            <a:r>
              <a:rPr lang="ru-RU" sz="2400" dirty="0" err="1"/>
              <a:t>поклади</a:t>
            </a:r>
            <a:r>
              <a:rPr lang="ru-RU" sz="2400" dirty="0"/>
              <a:t>) або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газової</a:t>
            </a:r>
            <a:r>
              <a:rPr lang="ru-RU" sz="2400" dirty="0"/>
              <a:t> шапки </a:t>
            </a:r>
            <a:r>
              <a:rPr lang="ru-RU" sz="2400" dirty="0" err="1"/>
              <a:t>нафтогазових</a:t>
            </a:r>
            <a:r>
              <a:rPr lang="ru-RU" sz="2400" dirty="0"/>
              <a:t> </a:t>
            </a:r>
            <a:r>
              <a:rPr lang="ru-RU" sz="2400" dirty="0" err="1"/>
              <a:t>родовищ</a:t>
            </a:r>
            <a:r>
              <a:rPr lang="ru-RU" sz="2400" dirty="0"/>
              <a:t> 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вільний</a:t>
            </a:r>
            <a:r>
              <a:rPr lang="ru-RU" sz="2400" dirty="0"/>
              <a:t> газ, або в </a:t>
            </a:r>
            <a:r>
              <a:rPr lang="ru-RU" sz="2400" dirty="0" err="1"/>
              <a:t>розчиненому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</a:t>
            </a:r>
            <a:r>
              <a:rPr lang="ru-RU" sz="2400" dirty="0" err="1"/>
              <a:t>в</a:t>
            </a:r>
            <a:r>
              <a:rPr lang="ru-RU" sz="2400" dirty="0"/>
              <a:t> </a:t>
            </a:r>
            <a:r>
              <a:rPr lang="ru-RU" sz="2400" dirty="0" err="1"/>
              <a:t>нафті</a:t>
            </a:r>
            <a:r>
              <a:rPr lang="ru-RU" sz="2400" dirty="0"/>
              <a:t> або воді (у пластових </a:t>
            </a:r>
            <a:r>
              <a:rPr lang="ru-RU" sz="2400" dirty="0" err="1"/>
              <a:t>умовах</a:t>
            </a:r>
            <a:r>
              <a:rPr lang="ru-RU" sz="2400" dirty="0"/>
              <a:t>), а в </a:t>
            </a:r>
            <a:r>
              <a:rPr lang="ru-RU" sz="2400" dirty="0" err="1"/>
              <a:t>стандартних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(0,101325 МПа і 20 °C) — </a:t>
            </a:r>
            <a:r>
              <a:rPr lang="ru-RU" sz="2400" dirty="0" err="1"/>
              <a:t>тільки</a:t>
            </a:r>
            <a:r>
              <a:rPr lang="ru-RU" sz="2400" dirty="0"/>
              <a:t> в </a:t>
            </a:r>
            <a:r>
              <a:rPr lang="ru-RU" sz="2400" dirty="0" err="1"/>
              <a:t>газоподібному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. Також </a:t>
            </a:r>
            <a:r>
              <a:rPr lang="ru-RU" sz="2400" dirty="0" err="1"/>
              <a:t>природний</a:t>
            </a:r>
            <a:r>
              <a:rPr lang="ru-RU" sz="2400" dirty="0"/>
              <a:t> газ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знаходитися</a:t>
            </a:r>
            <a:r>
              <a:rPr lang="ru-RU" sz="2400" dirty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газогідратів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oil-on-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3952876" cy="3643338"/>
          </a:xfrm>
          <a:prstGeom prst="rect">
            <a:avLst/>
          </a:prstGeom>
        </p:spPr>
      </p:pic>
      <p:pic>
        <p:nvPicPr>
          <p:cNvPr id="7" name="Рисунок 6" descr="T_AA-29035-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3929090" cy="261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14290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Хімічний склад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92919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Основну частину природного газу складає метан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 —</a:t>
            </a:r>
            <a:r>
              <a:rPr lang="uk-UA" sz="2000" dirty="0" smtClean="0"/>
              <a:t> до 98%. До складу природного газу входить більш важкі вуглеводні.</a:t>
            </a:r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етан </a:t>
            </a:r>
            <a:r>
              <a:rPr lang="en-US" sz="2000" dirty="0" smtClean="0"/>
              <a:t>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пропан </a:t>
            </a:r>
            <a:r>
              <a:rPr lang="en-US" sz="2000" dirty="0" smtClean="0"/>
              <a:t>(C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бутан (сполука) </a:t>
            </a:r>
            <a:r>
              <a:rPr lang="en-US" sz="2000" dirty="0" smtClean="0"/>
              <a:t>(C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</a:pPr>
            <a:endParaRPr lang="uk-UA" sz="2000" dirty="0" smtClean="0"/>
          </a:p>
          <a:p>
            <a:pPr>
              <a:buClr>
                <a:schemeClr val="tx1"/>
              </a:buClr>
              <a:buSzPct val="200000"/>
            </a:pPr>
            <a:r>
              <a:rPr lang="uk-UA" sz="2000" dirty="0" smtClean="0"/>
              <a:t>Гомологи метану,а також інші невуглеводні речовини:</a:t>
            </a:r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водень </a:t>
            </a:r>
            <a:r>
              <a:rPr lang="en-US" sz="2000" dirty="0" smtClean="0"/>
              <a:t>(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сірководень </a:t>
            </a:r>
            <a:r>
              <a:rPr lang="en-US" sz="2000" dirty="0"/>
              <a:t> (H</a:t>
            </a:r>
            <a:r>
              <a:rPr lang="en-US" sz="2000" baseline="-25000" dirty="0"/>
              <a:t>2</a:t>
            </a:r>
            <a:r>
              <a:rPr lang="en-US" sz="2000" dirty="0"/>
              <a:t>S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диоксид вуглецю </a:t>
            </a:r>
            <a:r>
              <a:rPr lang="en-US" sz="2000" dirty="0"/>
              <a:t>(CO</a:t>
            </a:r>
            <a:r>
              <a:rPr lang="en-US" sz="2000" baseline="-25000" dirty="0"/>
              <a:t>2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азот </a:t>
            </a:r>
            <a:r>
              <a:rPr lang="en-US" sz="2000" dirty="0"/>
              <a:t>(N</a:t>
            </a:r>
            <a:r>
              <a:rPr lang="en-US" sz="2000" baseline="-25000" dirty="0"/>
              <a:t>2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гелій </a:t>
            </a:r>
            <a:r>
              <a:rPr lang="ru-RU" sz="2000" dirty="0"/>
              <a:t>(Не</a:t>
            </a:r>
            <a:r>
              <a:rPr lang="ru-RU" sz="2000" baseline="-25000" dirty="0"/>
              <a:t>2</a:t>
            </a:r>
            <a:r>
              <a:rPr lang="ru-RU" sz="2000" dirty="0" smtClean="0"/>
              <a:t>) </a:t>
            </a:r>
          </a:p>
          <a:p>
            <a:pPr>
              <a:buClr>
                <a:schemeClr val="tx1"/>
              </a:buClr>
              <a:buSzPct val="200000"/>
            </a:pPr>
            <a:endParaRPr lang="uk-UA" dirty="0" smtClean="0"/>
          </a:p>
          <a:p>
            <a:pPr>
              <a:buClr>
                <a:schemeClr val="tx1"/>
              </a:buClr>
              <a:buSzPct val="200000"/>
            </a:pPr>
            <a:endParaRPr lang="uk-UA" dirty="0" smtClean="0"/>
          </a:p>
          <a:p>
            <a:pPr>
              <a:buClr>
                <a:schemeClr val="tx1"/>
              </a:buClr>
              <a:buSzPct val="200000"/>
            </a:pPr>
            <a:endParaRPr lang="uk-UA" dirty="0" smtClean="0"/>
          </a:p>
          <a:p>
            <a:pPr>
              <a:buClr>
                <a:schemeClr val="tx1"/>
              </a:buClr>
              <a:buSzPct val="200000"/>
            </a:pPr>
            <a:endParaRPr lang="uk-UA" dirty="0" smtClean="0"/>
          </a:p>
          <a:p>
            <a:pPr>
              <a:buClr>
                <a:schemeClr val="tx1"/>
              </a:buClr>
              <a:buSzPct val="200000"/>
            </a:pPr>
            <a:endParaRPr lang="ru-RU" dirty="0"/>
          </a:p>
        </p:txBody>
      </p:sp>
      <p:pic>
        <p:nvPicPr>
          <p:cNvPr id="7" name="Рисунок 6" descr="prurodniy-g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392909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00042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Властивості природного газу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1357298"/>
            <a:ext cx="50720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Фізико-хімічні властивості, параметри яких характеризують газ </a:t>
            </a:r>
            <a:r>
              <a:rPr lang="ru-RU" sz="2800" dirty="0" smtClean="0"/>
              <a:t>(газоконденсат) за </a:t>
            </a:r>
            <a:r>
              <a:rPr lang="ru-RU" sz="2800" dirty="0"/>
              <a:t>умов пластових тисків і температури</a:t>
            </a:r>
            <a:r>
              <a:rPr lang="ru-RU" sz="2800" dirty="0" smtClean="0"/>
              <a:t>:</a:t>
            </a:r>
          </a:p>
          <a:p>
            <a:pPr>
              <a:buFontTx/>
              <a:buChar char="-"/>
            </a:pPr>
            <a:r>
              <a:rPr lang="uk-UA" sz="2800" dirty="0" smtClean="0"/>
              <a:t> густина </a:t>
            </a:r>
          </a:p>
          <a:p>
            <a:pPr>
              <a:buFontTx/>
              <a:buChar char="-"/>
            </a:pPr>
            <a:r>
              <a:rPr lang="uk-UA" sz="2800" dirty="0" smtClean="0"/>
              <a:t> в</a:t>
            </a:r>
            <a:r>
              <a:rPr lang="en-US" sz="2800" dirty="0" smtClean="0"/>
              <a:t>’</a:t>
            </a:r>
            <a:r>
              <a:rPr lang="uk-UA" sz="2800" dirty="0" smtClean="0"/>
              <a:t>язкість</a:t>
            </a:r>
            <a:endParaRPr lang="uk-UA" sz="2800" dirty="0"/>
          </a:p>
          <a:p>
            <a:pPr>
              <a:buFontTx/>
              <a:buChar char="-"/>
            </a:pPr>
            <a:r>
              <a:rPr lang="ru-RU" sz="2800" dirty="0" smtClean="0"/>
              <a:t> вологовміст</a:t>
            </a:r>
          </a:p>
          <a:p>
            <a:pPr>
              <a:buFontTx/>
              <a:buChar char="-"/>
            </a:pPr>
            <a:r>
              <a:rPr lang="uk-UA" sz="2800" dirty="0" smtClean="0"/>
              <a:t> зворотна конденсація</a:t>
            </a:r>
          </a:p>
          <a:p>
            <a:pPr>
              <a:buFontTx/>
              <a:buChar char="-"/>
            </a:pPr>
            <a:r>
              <a:rPr lang="uk-UA" sz="2800" dirty="0" smtClean="0"/>
              <a:t>критична температура і тиск</a:t>
            </a:r>
          </a:p>
          <a:p>
            <a:pPr>
              <a:buFontTx/>
              <a:buChar char="-"/>
            </a:pPr>
            <a:r>
              <a:rPr lang="uk-UA" sz="2800" dirty="0" smtClean="0"/>
              <a:t>об</a:t>
            </a:r>
            <a:r>
              <a:rPr lang="en-US" sz="2800" dirty="0" smtClean="0"/>
              <a:t>’</a:t>
            </a:r>
            <a:r>
              <a:rPr lang="uk-UA" sz="2800" dirty="0" smtClean="0"/>
              <a:t>ємний коефіцієнт</a:t>
            </a:r>
          </a:p>
          <a:p>
            <a:r>
              <a:rPr lang="uk-UA" sz="2800" dirty="0" smtClean="0"/>
              <a:t>- Коефіцієнт стисливості</a:t>
            </a: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3929090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/>
              <a:t>Ф</a:t>
            </a:r>
            <a:r>
              <a:rPr lang="uk-UA" sz="4800" dirty="0" smtClean="0"/>
              <a:t>ізичні властивості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1285860"/>
            <a:ext cx="3571900" cy="500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Орієнтовані фізичні властивості:</a:t>
            </a:r>
          </a:p>
          <a:p>
            <a:pPr>
              <a:buFontTx/>
              <a:buChar char="-"/>
            </a:pPr>
            <a:r>
              <a:rPr lang="uk-UA" sz="2400" dirty="0" smtClean="0"/>
              <a:t>густина: </a:t>
            </a:r>
            <a:r>
              <a:rPr lang="el-GR" sz="2400" dirty="0"/>
              <a:t>ρ = 0,7 </a:t>
            </a:r>
            <a:r>
              <a:rPr lang="ru-RU" sz="2400" dirty="0"/>
              <a:t>кг/м³ (сухий газоподібний) або 400 кг/м³ </a:t>
            </a:r>
            <a:r>
              <a:rPr lang="ru-RU" sz="2400" dirty="0" smtClean="0"/>
              <a:t>рідкий</a:t>
            </a:r>
          </a:p>
          <a:p>
            <a:pPr>
              <a:buFontTx/>
              <a:buChar char="-"/>
            </a:pPr>
            <a:r>
              <a:rPr lang="uk-UA" sz="2400" dirty="0"/>
              <a:t>т</a:t>
            </a:r>
            <a:r>
              <a:rPr lang="uk-UA" sz="2400" dirty="0" smtClean="0"/>
              <a:t>емпература займання: </a:t>
            </a:r>
            <a:r>
              <a:rPr lang="en-US" sz="2400" dirty="0"/>
              <a:t>t = 650 °</a:t>
            </a:r>
            <a:r>
              <a:rPr lang="en-US" sz="2400" dirty="0" smtClean="0"/>
              <a:t>C</a:t>
            </a:r>
            <a:endParaRPr lang="uk-UA" sz="2400" dirty="0" smtClean="0"/>
          </a:p>
          <a:p>
            <a:pPr>
              <a:buFontTx/>
              <a:buChar char="-"/>
            </a:pPr>
            <a:r>
              <a:rPr lang="uk-UA" sz="2400" dirty="0" smtClean="0"/>
              <a:t>теплота згоряння :</a:t>
            </a:r>
            <a:r>
              <a:rPr lang="ru-RU" sz="2400" dirty="0"/>
              <a:t> 16 — 34 МДж/м³ (для газоподібного</a:t>
            </a:r>
            <a:r>
              <a:rPr lang="ru-RU" sz="2400" dirty="0" smtClean="0"/>
              <a:t>)</a:t>
            </a:r>
          </a:p>
          <a:p>
            <a:r>
              <a:rPr lang="uk-UA" sz="2400" dirty="0" smtClean="0"/>
              <a:t>- </a:t>
            </a:r>
            <a:r>
              <a:rPr lang="ru-RU" sz="2400" dirty="0" smtClean="0"/>
              <a:t>октанове </a:t>
            </a:r>
            <a:r>
              <a:rPr lang="ru-RU" sz="2400" dirty="0"/>
              <a:t>число при використанні на двигунах згоряння: 120 — 130</a:t>
            </a:r>
          </a:p>
        </p:txBody>
      </p:sp>
      <p:pic>
        <p:nvPicPr>
          <p:cNvPr id="7" name="Рисунок 6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64343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Отруйні властивості природного газу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1071546"/>
            <a:ext cx="4000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Природний газ створює удушаючу дію на організм людини. В атмосферному повітрі населених пунктів, у повітрі робочої зони і у воді водоймищ </a:t>
            </a:r>
            <a:r>
              <a:rPr lang="ru-RU" dirty="0" smtClean="0"/>
              <a:t>санітарно - побутового </a:t>
            </a:r>
            <a:r>
              <a:rPr lang="ru-RU" dirty="0"/>
              <a:t>водокористування встановлюються гранично допустимі концентрації шкідливих речовин, які затверджуються Міністерством охорони здоров'я України</a:t>
            </a:r>
            <a:r>
              <a:rPr lang="ru-RU" dirty="0" smtClean="0"/>
              <a:t>.</a:t>
            </a:r>
            <a:r>
              <a:rPr lang="ru-RU" dirty="0"/>
              <a:t> Із газових компонентів природних і нафтових газів особливо токсичним є сірководень, його запах відчувається при вмісті в повітрі 0,0014-0,0023 мг/л</a:t>
            </a:r>
            <a:r>
              <a:rPr lang="ru-RU" dirty="0" smtClean="0"/>
              <a:t>.</a:t>
            </a:r>
            <a:r>
              <a:rPr lang="ru-RU" dirty="0"/>
              <a:t> Сірководень — отрута, що викликає параліч органів дихання й серця. Концентрація сірководню 0,06 мг/л викликає головний біль. При концентраціях 1 мг/л і вище настають гостре отруєння і смерть.</a:t>
            </a:r>
          </a:p>
        </p:txBody>
      </p:sp>
      <p:pic>
        <p:nvPicPr>
          <p:cNvPr id="6" name="Рисунок 5" descr="g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214842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Поширення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1285860"/>
            <a:ext cx="40005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30—32%  світових запасів природного газу належать Росії. На другому місці – Іран </a:t>
            </a:r>
            <a:r>
              <a:rPr lang="ru-RU" sz="2000" dirty="0"/>
              <a:t>(15% світових запасів</a:t>
            </a:r>
            <a:r>
              <a:rPr lang="ru-RU" sz="2000" dirty="0" smtClean="0"/>
              <a:t>). </a:t>
            </a:r>
            <a:r>
              <a:rPr lang="ru-RU" sz="2000" dirty="0"/>
              <a:t>Також великі запаси газу </a:t>
            </a:r>
            <a:r>
              <a:rPr lang="ru-RU" sz="2000" dirty="0" smtClean="0"/>
              <a:t>мають Норвегія, США, Канада. Україна видобуває за рік </a:t>
            </a:r>
            <a:r>
              <a:rPr lang="ru-RU" sz="2000" dirty="0"/>
              <a:t>понад 19 млрд. м³ </a:t>
            </a:r>
            <a:r>
              <a:rPr lang="ru-RU" sz="2000" dirty="0" smtClean="0"/>
              <a:t>газу. </a:t>
            </a:r>
            <a:r>
              <a:rPr lang="ru-RU" sz="2000" dirty="0"/>
              <a:t>Станом на </a:t>
            </a:r>
            <a:r>
              <a:rPr lang="ru-RU" sz="2000" dirty="0" smtClean="0"/>
              <a:t>листопад 2004р. Україна мала </a:t>
            </a:r>
            <a:r>
              <a:rPr lang="ru-RU" sz="2000" dirty="0"/>
              <a:t>561 млрд. м³ розвіданих запасів природного газу (33-є місце у світі</a:t>
            </a:r>
            <a:r>
              <a:rPr lang="ru-RU" sz="2000" dirty="0" smtClean="0"/>
              <a:t>). </a:t>
            </a:r>
            <a:r>
              <a:rPr lang="ru-RU" sz="2000" dirty="0"/>
              <a:t>Перспективними родовищами природного газу можуть </a:t>
            </a:r>
            <a:r>
              <a:rPr lang="ru-RU" sz="2000" dirty="0" smtClean="0"/>
              <a:t>стати шельф Чорного і Азовського морів.  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Рисунок 5" descr="A_314_433x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57203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TS102826178</Template>
  <TotalTime>197</TotalTime>
  <Words>424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Тема Office</vt:lpstr>
      <vt:lpstr>Виконала: учениця 11 класу Третяк Людмила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                УВАГУ!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2012-12-25T14:40:31Z</dcterms:created>
  <dcterms:modified xsi:type="dcterms:W3CDTF">2015-02-18T20:33:35Z</dcterms:modified>
</cp:coreProperties>
</file>