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52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25600"/>
            </a:gs>
            <a:gs pos="13000">
              <a:srgbClr val="FFA800"/>
            </a:gs>
            <a:gs pos="28000">
              <a:srgbClr val="825600"/>
            </a:gs>
            <a:gs pos="42999">
              <a:srgbClr val="FFA800"/>
            </a:gs>
            <a:gs pos="58000">
              <a:srgbClr val="825600"/>
            </a:gs>
            <a:gs pos="72000">
              <a:srgbClr val="FFA800"/>
            </a:gs>
            <a:gs pos="87000">
              <a:srgbClr val="825600"/>
            </a:gs>
            <a:gs pos="100000">
              <a:srgbClr val="FFA800"/>
            </a:gs>
          </a:gsLst>
          <a:lin ang="3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/>
          <a:lstStyle/>
          <a:p>
            <a:r>
              <a:rPr lang="uk-UA" b="1" i="1" dirty="0" err="1" smtClean="0">
                <a:cs typeface="Browallia New" pitchFamily="34" charset="-34"/>
              </a:rPr>
              <a:t>Поліетелен</a:t>
            </a:r>
            <a:endParaRPr lang="uk-UA" b="1" i="1" dirty="0">
              <a:cs typeface="Browallia New" pitchFamily="34" charset="-34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2780928"/>
            <a:ext cx="7812360" cy="3933056"/>
          </a:xfrm>
        </p:spPr>
        <p:txBody>
          <a:bodyPr/>
          <a:lstStyle/>
          <a:p>
            <a:r>
              <a:rPr lang="uk-UA" sz="4000" b="1" i="1" dirty="0" smtClean="0">
                <a:solidFill>
                  <a:srgbClr val="C00000"/>
                </a:solidFill>
              </a:rPr>
              <a:t>Застосування поліетилену</a:t>
            </a:r>
          </a:p>
          <a:p>
            <a:pPr algn="r"/>
            <a:endParaRPr lang="uk-UA" dirty="0" smtClean="0"/>
          </a:p>
          <a:p>
            <a:pPr algn="r"/>
            <a:r>
              <a:rPr lang="uk-UA" sz="2400" b="1" i="1" dirty="0" smtClean="0">
                <a:solidFill>
                  <a:srgbClr val="FFC000"/>
                </a:solidFill>
                <a:latin typeface="Gungsuh" pitchFamily="18" charset="-127"/>
                <a:ea typeface="Gungsuh" pitchFamily="18" charset="-127"/>
              </a:rPr>
              <a:t>Автор</a:t>
            </a:r>
          </a:p>
          <a:p>
            <a:pPr algn="r"/>
            <a:r>
              <a:rPr lang="uk-UA" sz="2400" b="1" i="1" dirty="0" err="1" smtClean="0">
                <a:solidFill>
                  <a:srgbClr val="FFC000"/>
                </a:solidFill>
                <a:latin typeface="Gungsuh" pitchFamily="18" charset="-127"/>
                <a:ea typeface="Gungsuh" pitchFamily="18" charset="-127"/>
              </a:rPr>
              <a:t>Фурка</a:t>
            </a:r>
            <a:r>
              <a:rPr lang="uk-UA" sz="2400" b="1" i="1" dirty="0" smtClean="0">
                <a:solidFill>
                  <a:srgbClr val="FFC000"/>
                </a:solidFill>
                <a:latin typeface="Gungsuh" pitchFamily="18" charset="-127"/>
                <a:ea typeface="Gungsuh" pitchFamily="18" charset="-127"/>
              </a:rPr>
              <a:t> Т.А.</a:t>
            </a:r>
            <a:endParaRPr lang="uk-UA" sz="2400" b="1" i="1" dirty="0">
              <a:solidFill>
                <a:srgbClr val="FFC000"/>
              </a:solidFill>
              <a:latin typeface="Gungsuh" pitchFamily="18" charset="-127"/>
              <a:ea typeface="Gungsuh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87587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/>
              <a:t>Мета</a:t>
            </a:r>
            <a:endParaRPr lang="uk-UA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i="1" dirty="0" smtClean="0">
                <a:cs typeface="Aharoni" pitchFamily="2" charset="-79"/>
              </a:rPr>
              <a:t>Розглянути:</a:t>
            </a:r>
          </a:p>
          <a:p>
            <a:r>
              <a:rPr lang="uk-UA" b="1" i="1" dirty="0" smtClean="0">
                <a:cs typeface="Aharoni" pitchFamily="2" charset="-79"/>
              </a:rPr>
              <a:t>- </a:t>
            </a:r>
            <a:r>
              <a:rPr lang="uk-UA" b="1" i="1" dirty="0" err="1" smtClean="0">
                <a:cs typeface="Aharoni" pitchFamily="2" charset="-79"/>
              </a:rPr>
              <a:t>Понятя</a:t>
            </a:r>
            <a:r>
              <a:rPr lang="uk-UA" b="1" i="1" dirty="0" smtClean="0">
                <a:cs typeface="Aharoni" pitchFamily="2" charset="-79"/>
              </a:rPr>
              <a:t> </a:t>
            </a:r>
            <a:r>
              <a:rPr lang="uk-UA" b="1" i="1" dirty="0" err="1" smtClean="0">
                <a:cs typeface="Aharoni" pitchFamily="2" charset="-79"/>
              </a:rPr>
              <a:t>поліетелену</a:t>
            </a:r>
            <a:endParaRPr lang="uk-UA" b="1" i="1" dirty="0" smtClean="0">
              <a:cs typeface="Aharoni" pitchFamily="2" charset="-79"/>
            </a:endParaRPr>
          </a:p>
          <a:p>
            <a:r>
              <a:rPr lang="uk-UA" b="1" i="1" dirty="0" smtClean="0">
                <a:cs typeface="Aharoni" pitchFamily="2" charset="-79"/>
              </a:rPr>
              <a:t>- Особливості </a:t>
            </a:r>
            <a:r>
              <a:rPr lang="uk-UA" b="1" i="1" dirty="0" err="1" smtClean="0">
                <a:cs typeface="Aharoni" pitchFamily="2" charset="-79"/>
              </a:rPr>
              <a:t>поліетелену</a:t>
            </a:r>
            <a:endParaRPr lang="uk-UA" b="1" i="1" dirty="0"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864644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cs typeface="Andalus" pitchFamily="18" charset="-78"/>
              </a:rPr>
              <a:t>План</a:t>
            </a:r>
            <a:endParaRPr lang="uk-UA" b="1" i="1" dirty="0">
              <a:cs typeface="Andalus" pitchFamily="18" charset="-78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i="1" dirty="0" smtClean="0"/>
              <a:t>1.Понятя </a:t>
            </a:r>
            <a:r>
              <a:rPr lang="uk-UA" b="1" i="1" dirty="0" err="1" smtClean="0"/>
              <a:t>поліетелену</a:t>
            </a:r>
            <a:endParaRPr lang="uk-UA" b="1" i="1" dirty="0" smtClean="0"/>
          </a:p>
          <a:p>
            <a:r>
              <a:rPr lang="uk-UA" b="1" i="1" smtClean="0"/>
              <a:t>2.Застосування </a:t>
            </a:r>
            <a:r>
              <a:rPr lang="uk-UA" b="1" i="1" dirty="0" err="1" smtClean="0"/>
              <a:t>поліетелену</a:t>
            </a:r>
            <a:endParaRPr lang="uk-UA" b="1" i="1" dirty="0" smtClean="0"/>
          </a:p>
          <a:p>
            <a:r>
              <a:rPr lang="uk-UA" b="1" i="1" dirty="0" smtClean="0"/>
              <a:t>3.Властивості </a:t>
            </a:r>
            <a:r>
              <a:rPr lang="uk-UA" b="1" i="1" dirty="0" err="1" smtClean="0"/>
              <a:t>поліетелену</a:t>
            </a:r>
            <a:endParaRPr lang="uk-UA" b="1" i="1" dirty="0"/>
          </a:p>
        </p:txBody>
      </p:sp>
    </p:spTree>
    <p:extLst>
      <p:ext uri="{BB962C8B-B14F-4D97-AF65-F5344CB8AC3E}">
        <p14:creationId xmlns:p14="http://schemas.microsoft.com/office/powerpoint/2010/main" val="230175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533" y="53752"/>
            <a:ext cx="8229600" cy="1143000"/>
          </a:xfrm>
        </p:spPr>
        <p:txBody>
          <a:bodyPr>
            <a:normAutofit/>
          </a:bodyPr>
          <a:lstStyle/>
          <a:p>
            <a:r>
              <a:rPr lang="uk-UA" b="1" i="1" dirty="0" err="1" smtClean="0"/>
              <a:t>Поліетелен</a:t>
            </a:r>
            <a:endParaRPr lang="uk-UA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052736"/>
            <a:ext cx="5688632" cy="4240870"/>
          </a:xfrm>
        </p:spPr>
        <p:txBody>
          <a:bodyPr>
            <a:normAutofit/>
          </a:bodyPr>
          <a:lstStyle/>
          <a:p>
            <a:r>
              <a:rPr lang="vi-VN" sz="1400" b="1" dirty="0"/>
              <a:t>Поліетиле́н (-СН2–СН2-)</a:t>
            </a:r>
            <a:r>
              <a:rPr lang="en-US" sz="1400" b="1" dirty="0"/>
              <a:t>n — </a:t>
            </a:r>
            <a:r>
              <a:rPr lang="vi-VN" sz="1400" b="1" dirty="0"/>
              <a:t>є карбоцепним полімером аліфатичного органічного вуглеводня олефінового ряду етилену. Термопластичний насичений полімерний вуглеводень; твердий, безколірний, жирний на дотик матеріал. Він легший за воду, горить повільно синюватим полум'ям без кіптяви</a:t>
            </a:r>
            <a:r>
              <a:rPr lang="vi-VN" sz="1400" b="1" dirty="0" smtClean="0"/>
              <a:t>.</a:t>
            </a:r>
            <a:endParaRPr lang="uk-UA" sz="1400" b="1" dirty="0" smtClean="0"/>
          </a:p>
          <a:p>
            <a:endParaRPr lang="uk-UA" sz="1400" b="1" dirty="0"/>
          </a:p>
          <a:p>
            <a:endParaRPr lang="uk-UA" sz="1400" b="1" dirty="0" smtClean="0"/>
          </a:p>
          <a:p>
            <a:endParaRPr lang="uk-UA" sz="1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uk-UA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uk-UA" sz="1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Якщо </a:t>
            </a:r>
            <a:r>
              <a:rPr lang="uk-UA" sz="14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поліетелен</a:t>
            </a:r>
            <a:r>
              <a:rPr lang="uk-UA" sz="1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 нагрівати то легко можна змінити його форму</a:t>
            </a:r>
          </a:p>
          <a:p>
            <a:r>
              <a:rPr lang="uk-UA" sz="1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При цьому буде </a:t>
            </a:r>
            <a:r>
              <a:rPr lang="uk-UA" sz="14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виділяятись</a:t>
            </a:r>
            <a:r>
              <a:rPr lang="uk-UA" sz="1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 неприємний </a:t>
            </a:r>
            <a:r>
              <a:rPr lang="uk-UA" sz="14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запаз</a:t>
            </a:r>
            <a:r>
              <a:rPr lang="uk-UA" sz="1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 який шкодить </a:t>
            </a:r>
            <a:r>
              <a:rPr lang="uk-UA" sz="14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здоровю</a:t>
            </a:r>
            <a:r>
              <a:rPr lang="uk-UA" sz="1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 людини</a:t>
            </a:r>
          </a:p>
          <a:p>
            <a:endParaRPr lang="uk-UA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026" name="Picture 2" descr="C:\Users\Viktor\Downloads\247_mediu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620688"/>
            <a:ext cx="2103437" cy="2103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Viktor\Downloads\200px-Et_baa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256331"/>
            <a:ext cx="1948816" cy="2601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1748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/>
              <a:t>Застосування </a:t>
            </a:r>
            <a:r>
              <a:rPr lang="uk-UA" b="1" i="1" dirty="0" err="1" smtClean="0"/>
              <a:t>поліетелену</a:t>
            </a:r>
            <a:endParaRPr lang="uk-UA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5069159"/>
          </a:xfrm>
        </p:spPr>
        <p:txBody>
          <a:bodyPr>
            <a:normAutofit/>
          </a:bodyPr>
          <a:lstStyle/>
          <a:p>
            <a:r>
              <a:rPr lang="uk-UA" sz="1200" b="1" i="1" dirty="0">
                <a:latin typeface="Arial" pitchFamily="34" charset="0"/>
                <a:cs typeface="Arial" pitchFamily="34" charset="0"/>
              </a:rPr>
              <a:t>Спінений поліетилен, пінополіетилен - матеріал, який поєднує в собі поліетилен і повітря.</a:t>
            </a:r>
            <a:br>
              <a:rPr lang="uk-UA" sz="1200" b="1" i="1" dirty="0">
                <a:latin typeface="Arial" pitchFamily="34" charset="0"/>
                <a:cs typeface="Arial" pitchFamily="34" charset="0"/>
              </a:rPr>
            </a:br>
            <a:r>
              <a:rPr lang="uk-UA" sz="1200" b="1" i="1" dirty="0">
                <a:latin typeface="Arial" pitchFamily="34" charset="0"/>
                <a:cs typeface="Arial" pitchFamily="34" charset="0"/>
              </a:rPr>
              <a:t>Пінополіетилен широко використовується як підкладка для паркету, яка вирівнює і пом'якшує сам паркет. Також спінений поліетилен застосовують як для теплоізоляції водопровідних труб, так і для упаковки при транспортуванні кераміки, скла, аудіо та відео </a:t>
            </a:r>
            <a:r>
              <a:rPr lang="uk-UA" sz="1200" b="1" i="1" dirty="0" smtClean="0">
                <a:latin typeface="Arial" pitchFamily="34" charset="0"/>
                <a:cs typeface="Arial" pitchFamily="34" charset="0"/>
              </a:rPr>
              <a:t>техніки.</a:t>
            </a:r>
          </a:p>
          <a:p>
            <a:endParaRPr lang="uk-UA" sz="1200" b="1" i="1" dirty="0">
              <a:latin typeface="Arial" pitchFamily="34" charset="0"/>
              <a:cs typeface="Arial" pitchFamily="34" charset="0"/>
            </a:endParaRPr>
          </a:p>
          <a:p>
            <a:endParaRPr lang="uk-UA" sz="1200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uk-UA" sz="1200" b="1" i="1" dirty="0">
                <a:latin typeface="Arial" pitchFamily="34" charset="0"/>
                <a:cs typeface="Arial" pitchFamily="34" charset="0"/>
              </a:rPr>
              <a:t>Поліетиленова плівка - один з найбільш корисних і важливих пластичних матеріалів затребуваних людиною, тому що область її застосування дуже широка.</a:t>
            </a:r>
          </a:p>
          <a:p>
            <a:r>
              <a:rPr lang="uk-UA" sz="1200" b="1" i="1" dirty="0">
                <a:latin typeface="Arial" pitchFamily="34" charset="0"/>
                <a:cs typeface="Arial" pitchFamily="34" charset="0"/>
              </a:rPr>
              <a:t>Найважливіші властивості плівки - міцність, бар'єрні і ізоляційні функції, зручність при транспортуванні, естетичний вигляд і візуальний контроль товару через прозору поверхню, доступність за ціною для широкого кола споживачів. Завдяки цим властивостям поліетиленова плівка знайшла широке застосування в якості пакувального матеріалу.</a:t>
            </a:r>
          </a:p>
          <a:p>
            <a:endParaRPr lang="uk-UA" sz="1200" dirty="0"/>
          </a:p>
        </p:txBody>
      </p:sp>
      <p:pic>
        <p:nvPicPr>
          <p:cNvPr id="2050" name="Picture 2" descr="C:\Users\Viktor\Downloads\plenka-polietilenovay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556792"/>
            <a:ext cx="2940824" cy="1688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Viktor\Downloads\plivk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0328" y="3717032"/>
            <a:ext cx="3041618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5591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/>
              <a:t>Застосування </a:t>
            </a:r>
            <a:r>
              <a:rPr lang="uk-UA" b="1" i="1" dirty="0" err="1"/>
              <a:t>поліетелену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5915000" cy="5141168"/>
          </a:xfrm>
        </p:spPr>
        <p:txBody>
          <a:bodyPr>
            <a:normAutofit/>
          </a:bodyPr>
          <a:lstStyle/>
          <a:p>
            <a:r>
              <a:rPr lang="uk-UA" sz="1050" b="1" i="1" dirty="0"/>
              <a:t>Матеріали на Основі спіненого поліетилену з'явилися не так давно. Існують два основні види </a:t>
            </a:r>
            <a:r>
              <a:rPr lang="uk-UA" sz="1050" b="1" i="1" dirty="0" err="1"/>
              <a:t>пінополіетилену</a:t>
            </a:r>
            <a:r>
              <a:rPr lang="uk-UA" sz="1050" b="1" i="1" dirty="0"/>
              <a:t> - </a:t>
            </a:r>
            <a:r>
              <a:rPr lang="uk-UA" sz="1050" b="1" i="1" dirty="0" err="1"/>
              <a:t>радіаційно</a:t>
            </a:r>
            <a:r>
              <a:rPr lang="uk-UA" sz="1050" b="1" i="1" dirty="0"/>
              <a:t> зшитий / хімічно зшитий / і фізично зшитий / газонаповнений /. Найбільш часто в будівництві та в упаковці використовується газонаповнений поліетилен. Газонаповнений </a:t>
            </a:r>
            <a:r>
              <a:rPr lang="uk-UA" sz="1050" b="1" i="1" dirty="0" err="1"/>
              <a:t>пінополіетилен</a:t>
            </a:r>
            <a:r>
              <a:rPr lang="uk-UA" sz="1050" b="1" i="1" dirty="0"/>
              <a:t> виготовляється на основі поліетилену високого тиску, всіляких барвників та вогнегасних добавок / антипіренів /, спінених фізичними </a:t>
            </a:r>
            <a:r>
              <a:rPr lang="uk-UA" sz="1050" b="1" i="1" dirty="0" err="1"/>
              <a:t>газообразователями</a:t>
            </a:r>
            <a:r>
              <a:rPr lang="uk-UA" sz="1050" b="1" i="1" dirty="0"/>
              <a:t>, наприклад бутаном або його сумішшю з іншими газами. Матеріали з </a:t>
            </a:r>
            <a:r>
              <a:rPr lang="uk-UA" sz="1050" b="1" i="1" dirty="0" err="1"/>
              <a:t>пінополіетилену</a:t>
            </a:r>
            <a:r>
              <a:rPr lang="uk-UA" sz="1050" b="1" i="1" dirty="0"/>
              <a:t> призначені для використання у великому діапазоні температур /-60</a:t>
            </a:r>
            <a:r>
              <a:rPr lang="en-US" sz="1050" b="1" i="1" dirty="0"/>
              <a:t>o</a:t>
            </a:r>
            <a:r>
              <a:rPr lang="uk-UA" sz="1050" b="1" i="1" dirty="0"/>
              <a:t>С до +80 </a:t>
            </a:r>
            <a:r>
              <a:rPr lang="en-US" sz="1050" b="1" i="1" dirty="0"/>
              <a:t>o</a:t>
            </a:r>
            <a:r>
              <a:rPr lang="uk-UA" sz="1050" b="1" i="1" dirty="0"/>
              <a:t>С / і до 100% вологості повітря. </a:t>
            </a:r>
            <a:r>
              <a:rPr lang="uk-UA" sz="1050" b="1" i="1" dirty="0" err="1"/>
              <a:t>Пінополіетилен</a:t>
            </a:r>
            <a:r>
              <a:rPr lang="uk-UA" sz="1050" b="1" i="1" dirty="0"/>
              <a:t> має низьку теплопровідність - 0,38 Вт / м С і при товщині в 1см по своїй теплопровідності приблизно дорівнює 7 см соснового бруса або 14см цегляної кладки. Важко горючий, температура займання становить 306 </a:t>
            </a:r>
            <a:r>
              <a:rPr lang="en-US" sz="1050" b="1" i="1" dirty="0"/>
              <a:t>o</a:t>
            </a:r>
            <a:r>
              <a:rPr lang="uk-UA" sz="1050" b="1" i="1" dirty="0"/>
              <a:t>С, а самозаймання 417 </a:t>
            </a:r>
            <a:r>
              <a:rPr lang="en-US" sz="1050" b="1" i="1" dirty="0"/>
              <a:t>o</a:t>
            </a:r>
            <a:r>
              <a:rPr lang="uk-UA" sz="1050" b="1" i="1" dirty="0"/>
              <a:t>С.</a:t>
            </a:r>
            <a:r>
              <a:rPr lang="uk-UA" sz="1050" b="1" i="1" dirty="0" err="1"/>
              <a:t>Водопоглинання</a:t>
            </a:r>
            <a:r>
              <a:rPr lang="uk-UA" sz="1050" b="1" i="1" dirty="0"/>
              <a:t> близько 0,6% від загального обсягу завдяки структурі з закритими порами. </a:t>
            </a:r>
            <a:r>
              <a:rPr lang="uk-UA" sz="1050" b="1" i="1" dirty="0" err="1"/>
              <a:t>Пінополіетилен</a:t>
            </a:r>
            <a:r>
              <a:rPr lang="uk-UA" sz="1050" b="1" i="1" dirty="0"/>
              <a:t> не гниє, не токсичний, </a:t>
            </a:r>
            <a:r>
              <a:rPr lang="uk-UA" sz="1050" b="1" i="1" dirty="0" err="1"/>
              <a:t>важкогорючих</a:t>
            </a:r>
            <a:r>
              <a:rPr lang="uk-UA" sz="1050" b="1" i="1" dirty="0"/>
              <a:t>, використовується в якості підкладки під </a:t>
            </a:r>
            <a:r>
              <a:rPr lang="uk-UA" sz="1050" b="1" i="1" dirty="0" err="1"/>
              <a:t>ламинатное</a:t>
            </a:r>
            <a:r>
              <a:rPr lang="uk-UA" sz="1050" b="1" i="1" dirty="0"/>
              <a:t> покриття, як утеплювач водопровідних і каналізаційних труб / трубна оболонка /, як пакувальний і </a:t>
            </a:r>
            <a:r>
              <a:rPr lang="uk-UA" sz="1050" b="1" i="1" dirty="0" err="1"/>
              <a:t>прокладочний</a:t>
            </a:r>
            <a:r>
              <a:rPr lang="uk-UA" sz="1050" b="1" i="1" dirty="0"/>
              <a:t> матеріал в меблевому, електронному, скляному та інших виробництвах. На основі </a:t>
            </a:r>
            <a:r>
              <a:rPr lang="uk-UA" sz="1050" b="1" i="1" dirty="0" err="1"/>
              <a:t>пінополіетилену</a:t>
            </a:r>
            <a:r>
              <a:rPr lang="uk-UA" sz="1050" b="1" i="1" dirty="0"/>
              <a:t> і алюмінієвої фольги був створений тепловідбивний утеплювач з унікальними характеристиками. При невеликій товщині він володіє чудовими тепловідбивним і теплоізоляційними властивостями. В даний час </a:t>
            </a:r>
            <a:r>
              <a:rPr lang="uk-UA" sz="1050" b="1" i="1" dirty="0" err="1"/>
              <a:t>фольгований</a:t>
            </a:r>
            <a:r>
              <a:rPr lang="uk-UA" sz="1050" b="1" i="1" dirty="0"/>
              <a:t> утеплювач використовується як тепловідбивна ізоляція в промислових і житлових будівлях, системах холодного і гарячого водопостачання, для утеплення повітроводів, холодильних, морозильних камер. </a:t>
            </a:r>
            <a:r>
              <a:rPr lang="uk-UA" sz="1050" b="1" i="1" dirty="0" err="1"/>
              <a:t>Фольгований</a:t>
            </a:r>
            <a:r>
              <a:rPr lang="uk-UA" sz="1050" b="1" i="1" dirty="0"/>
              <a:t> утеплювач з клейовим шаром забезпечує легкість монтажу і дозволяє застосовувати його на будь-яких поверхнях очищених від вологи, пилу та бруду. Його застосування дозволяє добитися хорошого результату на складних конструкціях мають кути, вигини і </a:t>
            </a:r>
            <a:r>
              <a:rPr lang="uk-UA" sz="1050" b="1" i="1" dirty="0" err="1"/>
              <a:t>перепади.Використовується</a:t>
            </a:r>
            <a:r>
              <a:rPr lang="uk-UA" sz="1050" b="1" i="1" dirty="0"/>
              <a:t> для утеплення та звукоізоляції рефрижераторів, автомобілів, фургонів, морських і річкових суден, контейнерів, вентиляційних, </a:t>
            </a:r>
            <a:r>
              <a:rPr lang="uk-UA" sz="1050" b="1" i="1" dirty="0" err="1"/>
              <a:t>кондиціонерних</a:t>
            </a:r>
            <a:r>
              <a:rPr lang="uk-UA" sz="1050" b="1" i="1" dirty="0"/>
              <a:t> і витяжних систем. При захисті </a:t>
            </a:r>
            <a:r>
              <a:rPr lang="uk-UA" sz="1050" b="1" i="1" dirty="0" err="1"/>
              <a:t>теплоотражающего</a:t>
            </a:r>
            <a:r>
              <a:rPr lang="uk-UA" sz="1050" b="1" i="1" dirty="0"/>
              <a:t> шару </a:t>
            </a:r>
            <a:r>
              <a:rPr lang="uk-UA" sz="1050" b="1" i="1" dirty="0" err="1"/>
              <a:t>пінополіетиленом</a:t>
            </a:r>
            <a:r>
              <a:rPr lang="uk-UA" sz="1050" b="1" i="1" dirty="0"/>
              <a:t> </a:t>
            </a:r>
            <a:r>
              <a:rPr lang="uk-UA" sz="1050" b="1" i="1" dirty="0" err="1"/>
              <a:t>фольгований</a:t>
            </a:r>
            <a:r>
              <a:rPr lang="uk-UA" sz="1050" b="1" i="1" dirty="0"/>
              <a:t> утеплювач ефективно використовується в системах теплих підлог. / Захист </a:t>
            </a:r>
            <a:r>
              <a:rPr lang="uk-UA" sz="1050" b="1" i="1" dirty="0" err="1"/>
              <a:t>теплоотражающего</a:t>
            </a:r>
            <a:r>
              <a:rPr lang="uk-UA" sz="1050" b="1" i="1" dirty="0"/>
              <a:t> алюмінієвого шару необхідна на увазі агресивної лужного середовища цементних розчинів</a:t>
            </a:r>
          </a:p>
        </p:txBody>
      </p:sp>
      <p:pic>
        <p:nvPicPr>
          <p:cNvPr id="3074" name="Picture 2" descr="C:\Users\Viktor\Downloads\d5ca10620d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628800"/>
            <a:ext cx="1343025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1849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9808"/>
            <a:ext cx="8229600" cy="1143000"/>
          </a:xfrm>
        </p:spPr>
        <p:txBody>
          <a:bodyPr>
            <a:normAutofit/>
          </a:bodyPr>
          <a:lstStyle/>
          <a:p>
            <a:r>
              <a:rPr lang="uk-UA" b="1" i="1" dirty="0" smtClean="0">
                <a:cs typeface="Browallia New" pitchFamily="34" charset="-34"/>
              </a:rPr>
              <a:t>Властивості</a:t>
            </a:r>
            <a:endParaRPr lang="uk-UA" b="1" i="1" dirty="0">
              <a:cs typeface="Browallia New" pitchFamily="34" charset="-34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881336"/>
            <a:ext cx="4896544" cy="5976664"/>
          </a:xfrm>
        </p:spPr>
        <p:txBody>
          <a:bodyPr>
            <a:normAutofit fontScale="47500" lnSpcReduction="20000"/>
          </a:bodyPr>
          <a:lstStyle/>
          <a:p>
            <a:r>
              <a:rPr lang="uk-UA" b="1" i="1" dirty="0"/>
              <a:t>Стійкий до дії води, не реагує з лугами будь-якої концентрації, з розчинами нейтральних, кислих і основних солей, органічними і неорганічними кислотами, навіть концентрованою сірчаною кислотою, але розкладається при дії 50%</a:t>
            </a:r>
            <a:r>
              <a:rPr lang="uk-UA" b="1" i="1" dirty="0" err="1"/>
              <a:t>-ої</a:t>
            </a:r>
            <a:r>
              <a:rPr lang="uk-UA" b="1" i="1" dirty="0"/>
              <a:t> азотної кислоти при кімнатній температурі і під впливом рідкого чи газоподібного хлору і фтору. При температурі вище 70оС він набухає та розчиняється у хлорованих і ароматичних вуглеводнях.</a:t>
            </a:r>
          </a:p>
          <a:p>
            <a:r>
              <a:rPr lang="uk-UA" b="1" i="1" dirty="0"/>
              <a:t>При кімнатній температурі не розчиняється і не набухає в жодному з відомих розчинників. При підвищеній температурі (80° </a:t>
            </a:r>
            <a:r>
              <a:rPr lang="en-US" b="1" i="1" dirty="0"/>
              <a:t>C) </a:t>
            </a:r>
            <a:r>
              <a:rPr lang="uk-UA" b="1" i="1" dirty="0"/>
              <a:t>розчинний в циклогексані і </a:t>
            </a:r>
            <a:r>
              <a:rPr lang="uk-UA" b="1" i="1" dirty="0" err="1"/>
              <a:t>чотирихлористому</a:t>
            </a:r>
            <a:r>
              <a:rPr lang="uk-UA" b="1" i="1" dirty="0"/>
              <a:t> вуглеці. Під високим тиском може бути розчинений в перегрітій до 180° </a:t>
            </a:r>
            <a:r>
              <a:rPr lang="en-US" b="1" i="1" dirty="0"/>
              <a:t>C </a:t>
            </a:r>
            <a:r>
              <a:rPr lang="uk-UA" b="1" i="1" dirty="0"/>
              <a:t>воді.</a:t>
            </a:r>
          </a:p>
          <a:p>
            <a:r>
              <a:rPr lang="uk-UA" b="1" i="1" dirty="0"/>
              <a:t>З часом, розкладається з утворенням поперечних </a:t>
            </a:r>
            <a:r>
              <a:rPr lang="uk-UA" b="1" i="1" dirty="0" err="1"/>
              <a:t>міжланцюгових</a:t>
            </a:r>
            <a:r>
              <a:rPr lang="uk-UA" b="1" i="1" dirty="0"/>
              <a:t> зв'язків, що призводить до підвищення крихкості на тлі невеликого збільшення міцності. </a:t>
            </a:r>
            <a:r>
              <a:rPr lang="uk-UA" b="1" i="1" dirty="0" err="1"/>
              <a:t>Нестабілізований</a:t>
            </a:r>
            <a:r>
              <a:rPr lang="uk-UA" b="1" i="1" dirty="0"/>
              <a:t> поліетилен на повітрі піддається </a:t>
            </a:r>
            <a:r>
              <a:rPr lang="uk-UA" b="1" i="1" dirty="0" err="1"/>
              <a:t>термоокислювальній</a:t>
            </a:r>
            <a:r>
              <a:rPr lang="uk-UA" b="1" i="1" dirty="0"/>
              <a:t> деструкції (</a:t>
            </a:r>
            <a:r>
              <a:rPr lang="uk-UA" b="1" i="1" dirty="0" err="1"/>
              <a:t>термостарінню</a:t>
            </a:r>
            <a:r>
              <a:rPr lang="uk-UA" b="1" i="1" dirty="0"/>
              <a:t>). </a:t>
            </a:r>
            <a:r>
              <a:rPr lang="uk-UA" b="1" i="1" dirty="0" err="1"/>
              <a:t>Термостаріння</a:t>
            </a:r>
            <a:r>
              <a:rPr lang="uk-UA" b="1" i="1" dirty="0"/>
              <a:t> поліетилену проходить за радикальним механізмом, супроводжується виділенням альдегідів, кетонів, перекису водню та </a:t>
            </a:r>
            <a:r>
              <a:rPr lang="uk-UA" b="1" i="1" dirty="0" err="1"/>
              <a:t>ін</a:t>
            </a:r>
            <a:endParaRPr lang="uk-UA" b="1" i="1" dirty="0"/>
          </a:p>
        </p:txBody>
      </p:sp>
      <p:pic>
        <p:nvPicPr>
          <p:cNvPr id="4098" name="Picture 2" descr="C:\Users\Viktor\Downloads\img240624_5-3_Polietilenovyiy_pake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908720"/>
            <a:ext cx="3273557" cy="2455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Viktor\Downloads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933056"/>
            <a:ext cx="200025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780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99</TotalTime>
  <Words>262</Words>
  <Application>Microsoft Office PowerPoint</Application>
  <PresentationFormat>Экран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Поліетелен</vt:lpstr>
      <vt:lpstr>Мета</vt:lpstr>
      <vt:lpstr>План</vt:lpstr>
      <vt:lpstr>Поліетелен</vt:lpstr>
      <vt:lpstr>Застосування поліетелену</vt:lpstr>
      <vt:lpstr>Застосування поліетелену</vt:lpstr>
      <vt:lpstr>Властивості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Поліетелен</dc:title>
  <dc:creator>Viktor</dc:creator>
  <cp:lastModifiedBy>Viktor</cp:lastModifiedBy>
  <cp:revision>12</cp:revision>
  <dcterms:created xsi:type="dcterms:W3CDTF">2012-03-16T18:42:20Z</dcterms:created>
  <dcterms:modified xsi:type="dcterms:W3CDTF">2012-03-17T17:53:30Z</dcterms:modified>
</cp:coreProperties>
</file>