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Заголовок, текст и клип мультимеди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ультимедиа 3"/>
          <p:cNvSpPr>
            <a:spLocks noGrp="1"/>
          </p:cNvSpPr>
          <p:nvPr>
            <p:ph type="media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75E80F1-02EB-4C9D-856F-E4B6FB88B5C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17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  <p:sldLayoutId id="214748366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вУГЛЕВОДНІ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 </a:t>
            </a:r>
            <a:r>
              <a:rPr lang="uk-UA" dirty="0" err="1" smtClean="0"/>
              <a:t>швеця</a:t>
            </a:r>
            <a:r>
              <a:rPr lang="uk-UA" dirty="0" smtClean="0"/>
              <a:t> максима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930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60538" y="1773239"/>
            <a:ext cx="2928938" cy="214312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3600" dirty="0">
                <a:solidFill>
                  <a:srgbClr val="7030A0"/>
                </a:solidFill>
                <a:latin typeface="Cambria" panose="02040503050406030204" pitchFamily="18" charset="0"/>
              </a:rPr>
              <a:t> </a:t>
            </a:r>
            <a:endParaRPr lang="ru-RU" sz="3600" dirty="0" smtClean="0">
              <a:solidFill>
                <a:srgbClr val="7030A0"/>
              </a:solidFill>
              <a:latin typeface="Cambria" panose="02040503050406030204" pitchFamily="18" charset="0"/>
            </a:endParaRPr>
          </a:p>
          <a:p>
            <a:pPr algn="ctr"/>
            <a:r>
              <a:rPr lang="en-US" sz="3600" dirty="0" smtClean="0">
                <a:solidFill>
                  <a:srgbClr val="7030A0"/>
                </a:solidFill>
                <a:latin typeface="Cambria" panose="02040503050406030204" pitchFamily="18" charset="0"/>
              </a:rPr>
              <a:t> </a:t>
            </a:r>
            <a:r>
              <a:rPr lang="uk-UA" sz="3600" b="1" dirty="0" smtClean="0">
                <a:solidFill>
                  <a:srgbClr val="7030A0"/>
                </a:solidFill>
              </a:rPr>
              <a:t>АЛКЕНИ</a:t>
            </a:r>
          </a:p>
          <a:p>
            <a:pPr algn="ctr"/>
            <a:endParaRPr lang="ru-RU" sz="3600" b="1" dirty="0">
              <a:solidFill>
                <a:srgbClr val="7030A0"/>
              </a:solidFill>
            </a:endParaRPr>
          </a:p>
          <a:p>
            <a:pPr algn="ctr"/>
            <a:r>
              <a:rPr lang="uk-UA" sz="3600" b="1" dirty="0" smtClean="0">
                <a:solidFill>
                  <a:srgbClr val="7030A0"/>
                </a:solidFill>
              </a:rPr>
              <a:t>С</a:t>
            </a:r>
            <a:r>
              <a:rPr lang="en-US" sz="3600" b="1" dirty="0">
                <a:solidFill>
                  <a:srgbClr val="7030A0"/>
                </a:solidFill>
              </a:rPr>
              <a:t>nH2n</a:t>
            </a:r>
            <a:endParaRPr lang="ru-RU" sz="3600" b="1" dirty="0">
              <a:solidFill>
                <a:srgbClr val="7030A0"/>
              </a:solidFill>
            </a:endParaRPr>
          </a:p>
          <a:p>
            <a:pPr eaLnBrk="0" hangingPunct="0"/>
            <a:endParaRPr lang="ru-RU" sz="3600" b="1" dirty="0">
              <a:solidFill>
                <a:srgbClr val="723E82"/>
              </a:solidFill>
              <a:latin typeface="Cambria" panose="020405030504060302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727576" y="2276475"/>
            <a:ext cx="2786063" cy="15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>
            <a:off x="4727576" y="3573464"/>
            <a:ext cx="2786063" cy="1587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453063" y="1773239"/>
            <a:ext cx="13573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Char char="-"/>
            </a:pPr>
            <a:r>
              <a:rPr lang="en-US" sz="2800" b="1"/>
              <a:t> H</a:t>
            </a:r>
            <a:r>
              <a:rPr lang="uk-UA" sz="2800" b="1" baseline="-25000"/>
              <a:t>2</a:t>
            </a:r>
            <a:r>
              <a:rPr lang="en-US" sz="2800" b="1"/>
              <a:t>  </a:t>
            </a:r>
          </a:p>
          <a:p>
            <a:pPr algn="ctr"/>
            <a:r>
              <a:rPr lang="en-US" sz="2800" b="1"/>
              <a:t> t, kat</a:t>
            </a:r>
            <a:endParaRPr lang="ru-RU" sz="2800" b="1"/>
          </a:p>
        </p:txBody>
      </p:sp>
      <p:sp>
        <p:nvSpPr>
          <p:cNvPr id="22534" name="TextBox 9"/>
          <p:cNvSpPr txBox="1">
            <a:spLocks noChangeArrowheads="1"/>
          </p:cNvSpPr>
          <p:nvPr/>
        </p:nvSpPr>
        <p:spPr bwMode="auto">
          <a:xfrm>
            <a:off x="5524501" y="3357564"/>
            <a:ext cx="1357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 </a:t>
            </a:r>
            <a:endParaRPr lang="ru-RU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448300" y="3071813"/>
            <a:ext cx="1416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/>
              <a:t>+ H</a:t>
            </a:r>
            <a:r>
              <a:rPr lang="uk-UA" sz="2800" b="1" baseline="-25000"/>
              <a:t>2</a:t>
            </a:r>
            <a:r>
              <a:rPr lang="en-US" sz="2800" b="1"/>
              <a:t> </a:t>
            </a:r>
          </a:p>
          <a:p>
            <a:r>
              <a:rPr lang="en-US" sz="2800" b="1"/>
              <a:t>  t, kat</a:t>
            </a:r>
            <a:endParaRPr lang="ru-RU" sz="2800" b="1"/>
          </a:p>
        </p:txBody>
      </p:sp>
      <p:sp>
        <p:nvSpPr>
          <p:cNvPr id="3" name="Прямоугольник 1"/>
          <p:cNvSpPr/>
          <p:nvPr/>
        </p:nvSpPr>
        <p:spPr>
          <a:xfrm>
            <a:off x="7585074" y="1773239"/>
            <a:ext cx="2928937" cy="214312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sz="3600" b="1" dirty="0" smtClean="0">
                <a:solidFill>
                  <a:srgbClr val="7030A0"/>
                </a:solidFill>
              </a:rPr>
              <a:t>АЛКІНИ</a:t>
            </a:r>
            <a:endParaRPr lang="uk-UA" sz="3600" b="1" dirty="0">
              <a:solidFill>
                <a:srgbClr val="7030A0"/>
              </a:solidFill>
            </a:endParaRPr>
          </a:p>
          <a:p>
            <a:pPr algn="ctr"/>
            <a:endParaRPr lang="ru-RU" sz="3600" b="1" dirty="0" smtClean="0">
              <a:solidFill>
                <a:srgbClr val="7030A0"/>
              </a:solidFill>
            </a:endParaRPr>
          </a:p>
          <a:p>
            <a:pPr algn="ctr"/>
            <a:r>
              <a:rPr lang="uk-UA" sz="3600" b="1" dirty="0" smtClean="0">
                <a:solidFill>
                  <a:srgbClr val="7030A0"/>
                </a:solidFill>
              </a:rPr>
              <a:t>С</a:t>
            </a:r>
            <a:r>
              <a:rPr lang="en-US" sz="3600" b="1" dirty="0">
                <a:solidFill>
                  <a:srgbClr val="7030A0"/>
                </a:solidFill>
              </a:rPr>
              <a:t>nH2n</a:t>
            </a:r>
            <a:r>
              <a:rPr lang="uk-UA" sz="3600" b="1" dirty="0">
                <a:solidFill>
                  <a:srgbClr val="7030A0"/>
                </a:solidFill>
              </a:rPr>
              <a:t>-</a:t>
            </a:r>
            <a:r>
              <a:rPr lang="en-US" sz="3600" b="1" dirty="0">
                <a:solidFill>
                  <a:srgbClr val="7030A0"/>
                </a:solidFill>
              </a:rPr>
              <a:t>2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54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3201" y="4953000"/>
            <a:ext cx="5486400" cy="5334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Структурна формула </a:t>
            </a:r>
            <a:r>
              <a:rPr lang="ru-RU" sz="2400" b="1" dirty="0" err="1">
                <a:latin typeface="Times New Roman" panose="02020603050405020304" pitchFamily="18" charset="0"/>
              </a:rPr>
              <a:t>бензену</a:t>
            </a:r>
            <a:endParaRPr lang="ru-RU" sz="2400" b="1" dirty="0">
              <a:latin typeface="Times New Roman" panose="02020603050405020304" pitchFamily="18" charset="0"/>
            </a:endParaRPr>
          </a:p>
        </p:txBody>
      </p:sp>
      <p:pic>
        <p:nvPicPr>
          <p:cNvPr id="32772" name="Picture 4" descr="U13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0" t="41844" r="18401"/>
          <a:stretch>
            <a:fillRect/>
          </a:stretch>
        </p:blipFill>
        <p:spPr bwMode="auto">
          <a:xfrm>
            <a:off x="8827701" y="2620169"/>
            <a:ext cx="2057400" cy="231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619898" y="1086489"/>
            <a:ext cx="873125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0263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623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b="1" dirty="0" err="1"/>
              <a:t>Арени</a:t>
            </a:r>
            <a:r>
              <a:rPr lang="ru-RU" b="1" dirty="0"/>
              <a:t> – </a:t>
            </a:r>
            <a:r>
              <a:rPr lang="ru-RU" b="1" dirty="0" err="1"/>
              <a:t>ненасичені</a:t>
            </a:r>
            <a:r>
              <a:rPr lang="ru-RU" b="1" dirty="0"/>
              <a:t> </a:t>
            </a:r>
            <a:r>
              <a:rPr lang="ru-RU" b="1" dirty="0" err="1"/>
              <a:t>вуглеводні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загальною</a:t>
            </a:r>
            <a:r>
              <a:rPr lang="ru-RU" b="1" dirty="0"/>
              <a:t> формулою CnH2n-6, </a:t>
            </a:r>
            <a:r>
              <a:rPr lang="ru-RU" b="1" dirty="0" err="1"/>
              <a:t>молекули</a:t>
            </a:r>
            <a:r>
              <a:rPr lang="ru-RU" b="1" dirty="0"/>
              <a:t> </a:t>
            </a:r>
            <a:r>
              <a:rPr lang="ru-RU" b="1" dirty="0" err="1"/>
              <a:t>яких</a:t>
            </a:r>
            <a:r>
              <a:rPr lang="ru-RU" b="1" dirty="0"/>
              <a:t>, </a:t>
            </a:r>
            <a:r>
              <a:rPr lang="ru-RU" b="1" dirty="0" err="1"/>
              <a:t>містять</a:t>
            </a:r>
            <a:r>
              <a:rPr lang="ru-RU" b="1" dirty="0"/>
              <a:t> </a:t>
            </a:r>
            <a:r>
              <a:rPr lang="ru-RU" b="1" dirty="0" err="1"/>
              <a:t>бензольне</a:t>
            </a:r>
            <a:r>
              <a:rPr lang="ru-RU" b="1" dirty="0"/>
              <a:t> </a:t>
            </a:r>
            <a:r>
              <a:rPr lang="ru-RU" b="1" dirty="0" err="1"/>
              <a:t>кільце</a:t>
            </a:r>
            <a:r>
              <a:rPr lang="ru-RU" b="1" dirty="0"/>
              <a:t>.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295400" y="4762500"/>
            <a:ext cx="2667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0263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623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2400" b="1" dirty="0" err="1" smtClean="0">
                <a:latin typeface="Times New Roman" panose="02020603050405020304" pitchFamily="18" charset="0"/>
              </a:rPr>
              <a:t>Молекулярна</a:t>
            </a:r>
            <a:r>
              <a:rPr lang="ru-RU" sz="2400" b="1" dirty="0" smtClean="0">
                <a:latin typeface="Times New Roman" panose="02020603050405020304" pitchFamily="18" charset="0"/>
              </a:rPr>
              <a:t> формула </a:t>
            </a:r>
            <a:r>
              <a:rPr lang="ru-RU" sz="2400" b="1" dirty="0" err="1">
                <a:latin typeface="Times New Roman" panose="02020603050405020304" pitchFamily="18" charset="0"/>
              </a:rPr>
              <a:t>бензену</a:t>
            </a:r>
            <a:endParaRPr lang="ru-RU" sz="2400" b="1" dirty="0">
              <a:latin typeface="Times New Roman" panose="02020603050405020304" pitchFamily="18" charset="0"/>
            </a:endParaRPr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3">
            <a:lum bright="-12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3514725"/>
            <a:ext cx="228600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6" name="Picture 8"/>
          <p:cNvPicPr>
            <a:picLocks noChangeAspect="1" noChangeArrowheads="1"/>
          </p:cNvPicPr>
          <p:nvPr/>
        </p:nvPicPr>
        <p:blipFill>
          <a:blip r:embed="rId4">
            <a:lum bright="-6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962401"/>
            <a:ext cx="2286000" cy="195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4495800" y="5916614"/>
            <a:ext cx="3352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0263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623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2400" b="1">
                <a:solidFill>
                  <a:schemeClr val="tx2"/>
                </a:solidFill>
                <a:latin typeface="Times New Roman" panose="02020603050405020304" pitchFamily="18" charset="0"/>
              </a:rPr>
              <a:t> формула Кекуле</a:t>
            </a:r>
          </a:p>
        </p:txBody>
      </p:sp>
      <p:sp>
        <p:nvSpPr>
          <p:cNvPr id="32778" name="Rectangle 10"/>
          <p:cNvSpPr>
            <a:spLocks noGrp="1" noChangeArrowheads="1"/>
          </p:cNvSpPr>
          <p:nvPr>
            <p:ph type="title"/>
          </p:nvPr>
        </p:nvSpPr>
        <p:spPr>
          <a:xfrm>
            <a:off x="619898" y="24606"/>
            <a:ext cx="10131425" cy="1456267"/>
          </a:xfrm>
        </p:spPr>
        <p:txBody>
          <a:bodyPr/>
          <a:lstStyle/>
          <a:p>
            <a:r>
              <a:rPr lang="uk-UA" b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Ароматичні вуглеводні</a:t>
            </a:r>
            <a:endParaRPr lang="ru-RU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6597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3" grpId="0"/>
      <p:bldP spid="32774" grpId="0"/>
      <p:bldP spid="327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3271838" y="3201988"/>
            <a:ext cx="2601912" cy="1998662"/>
          </a:xfrm>
          <a:custGeom>
            <a:avLst/>
            <a:gdLst>
              <a:gd name="G0" fmla="+- 3352 0 0"/>
              <a:gd name="G1" fmla="+- 21600 0 3352"/>
              <a:gd name="G2" fmla="+- 21600 0 335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52" y="10800"/>
                </a:moveTo>
                <a:cubicBezTo>
                  <a:pt x="3352" y="14913"/>
                  <a:pt x="6687" y="18248"/>
                  <a:pt x="10800" y="18248"/>
                </a:cubicBezTo>
                <a:cubicBezTo>
                  <a:pt x="14913" y="18248"/>
                  <a:pt x="18248" y="14913"/>
                  <a:pt x="18248" y="10800"/>
                </a:cubicBezTo>
                <a:cubicBezTo>
                  <a:pt x="18248" y="6687"/>
                  <a:pt x="14913" y="3352"/>
                  <a:pt x="10800" y="3352"/>
                </a:cubicBezTo>
                <a:cubicBezTo>
                  <a:pt x="6687" y="3352"/>
                  <a:pt x="3352" y="6687"/>
                  <a:pt x="3352" y="10800"/>
                </a:cubicBezTo>
                <a:close/>
              </a:path>
            </a:pathLst>
          </a:custGeom>
          <a:solidFill>
            <a:srgbClr val="CC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695450" y="247650"/>
            <a:ext cx="8210550" cy="647700"/>
          </a:xfr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ru-RU" b="1" cap="none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Verdana" panose="020B0604030504040204" pitchFamily="34" charset="0"/>
              </a:rPr>
              <a:t>Електронна</a:t>
            </a:r>
            <a:r>
              <a:rPr lang="ru-RU" b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ru-RU" b="1" cap="none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Verdana" panose="020B0604030504040204" pitchFamily="34" charset="0"/>
              </a:rPr>
              <a:t>будова</a:t>
            </a:r>
            <a:r>
              <a:rPr lang="ru-RU" b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ru-RU" b="1" cap="none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Verdana" panose="020B0604030504040204" pitchFamily="34" charset="0"/>
              </a:rPr>
              <a:t>бензену</a:t>
            </a:r>
            <a:endParaRPr lang="en-GB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Verdana" panose="020B0604030504040204" pitchFamily="34" charset="0"/>
            </a:endParaRPr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2420938" y="2006601"/>
            <a:ext cx="4475162" cy="3216275"/>
            <a:chOff x="1141" y="1456"/>
            <a:chExt cx="2819" cy="2026"/>
          </a:xfrm>
        </p:grpSpPr>
        <p:sp>
          <p:nvSpPr>
            <p:cNvPr id="43013" name="Text Box 5"/>
            <p:cNvSpPr txBox="1">
              <a:spLocks noChangeArrowheads="1"/>
            </p:cNvSpPr>
            <p:nvPr/>
          </p:nvSpPr>
          <p:spPr bwMode="auto">
            <a:xfrm>
              <a:off x="2088" y="1760"/>
              <a:ext cx="39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C</a:t>
              </a:r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 flipH="1" flipV="1">
              <a:off x="1909" y="1677"/>
              <a:ext cx="185" cy="13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015" name="Line 7"/>
            <p:cNvSpPr>
              <a:spLocks noChangeShapeType="1"/>
            </p:cNvSpPr>
            <p:nvPr/>
          </p:nvSpPr>
          <p:spPr bwMode="auto">
            <a:xfrm>
              <a:off x="2341" y="1904"/>
              <a:ext cx="2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016" name="Text Box 8"/>
            <p:cNvSpPr txBox="1">
              <a:spLocks noChangeArrowheads="1"/>
            </p:cNvSpPr>
            <p:nvPr/>
          </p:nvSpPr>
          <p:spPr bwMode="auto">
            <a:xfrm flipH="1">
              <a:off x="2619" y="1760"/>
              <a:ext cx="399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C</a:t>
              </a:r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 flipV="1">
              <a:off x="2835" y="1637"/>
              <a:ext cx="185" cy="13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018" name="AutoShape 10"/>
            <p:cNvSpPr>
              <a:spLocks noChangeArrowheads="1"/>
            </p:cNvSpPr>
            <p:nvPr/>
          </p:nvSpPr>
          <p:spPr bwMode="auto">
            <a:xfrm rot="19426611" flipH="1">
              <a:off x="2959" y="2035"/>
              <a:ext cx="101" cy="337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19" name="Text Box 11"/>
            <p:cNvSpPr txBox="1">
              <a:spLocks noChangeArrowheads="1"/>
            </p:cNvSpPr>
            <p:nvPr/>
          </p:nvSpPr>
          <p:spPr bwMode="auto">
            <a:xfrm>
              <a:off x="2088" y="2731"/>
              <a:ext cx="39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C</a:t>
              </a:r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 flipH="1" flipV="1">
              <a:off x="1909" y="2532"/>
              <a:ext cx="257" cy="24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021" name="AutoShape 13"/>
            <p:cNvSpPr>
              <a:spLocks noChangeArrowheads="1"/>
            </p:cNvSpPr>
            <p:nvPr/>
          </p:nvSpPr>
          <p:spPr bwMode="auto">
            <a:xfrm rot="2287342">
              <a:off x="2009" y="2931"/>
              <a:ext cx="102" cy="337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2" name="Line 14"/>
            <p:cNvSpPr>
              <a:spLocks noChangeShapeType="1"/>
            </p:cNvSpPr>
            <p:nvPr/>
          </p:nvSpPr>
          <p:spPr bwMode="auto">
            <a:xfrm>
              <a:off x="2365" y="2850"/>
              <a:ext cx="2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023" name="Text Box 15"/>
            <p:cNvSpPr txBox="1">
              <a:spLocks noChangeArrowheads="1"/>
            </p:cNvSpPr>
            <p:nvPr/>
          </p:nvSpPr>
          <p:spPr bwMode="auto">
            <a:xfrm flipH="1">
              <a:off x="2655" y="2743"/>
              <a:ext cx="399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C</a:t>
              </a:r>
            </a:p>
          </p:txBody>
        </p:sp>
        <p:sp>
          <p:nvSpPr>
            <p:cNvPr id="43024" name="Line 16"/>
            <p:cNvSpPr>
              <a:spLocks noChangeShapeType="1"/>
            </p:cNvSpPr>
            <p:nvPr/>
          </p:nvSpPr>
          <p:spPr bwMode="auto">
            <a:xfrm flipV="1">
              <a:off x="2835" y="2532"/>
              <a:ext cx="228" cy="21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025" name="AutoShape 17"/>
            <p:cNvSpPr>
              <a:spLocks noChangeArrowheads="1"/>
            </p:cNvSpPr>
            <p:nvPr/>
          </p:nvSpPr>
          <p:spPr bwMode="auto">
            <a:xfrm rot="19426611" flipH="1">
              <a:off x="2892" y="2918"/>
              <a:ext cx="102" cy="337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6" name="Text Box 18"/>
            <p:cNvSpPr txBox="1">
              <a:spLocks noChangeArrowheads="1"/>
            </p:cNvSpPr>
            <p:nvPr/>
          </p:nvSpPr>
          <p:spPr bwMode="auto">
            <a:xfrm>
              <a:off x="1701" y="2304"/>
              <a:ext cx="399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C</a:t>
              </a:r>
            </a:p>
          </p:txBody>
        </p:sp>
        <p:sp>
          <p:nvSpPr>
            <p:cNvPr id="43027" name="Text Box 19"/>
            <p:cNvSpPr txBox="1">
              <a:spLocks noChangeArrowheads="1"/>
            </p:cNvSpPr>
            <p:nvPr/>
          </p:nvSpPr>
          <p:spPr bwMode="auto">
            <a:xfrm flipH="1">
              <a:off x="3061" y="2292"/>
              <a:ext cx="39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C</a:t>
              </a:r>
            </a:p>
          </p:txBody>
        </p:sp>
        <p:sp>
          <p:nvSpPr>
            <p:cNvPr id="43028" name="Line 20"/>
            <p:cNvSpPr>
              <a:spLocks noChangeShapeType="1"/>
            </p:cNvSpPr>
            <p:nvPr/>
          </p:nvSpPr>
          <p:spPr bwMode="auto">
            <a:xfrm>
              <a:off x="3319" y="2461"/>
              <a:ext cx="2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029" name="Line 21"/>
            <p:cNvSpPr>
              <a:spLocks noChangeShapeType="1"/>
            </p:cNvSpPr>
            <p:nvPr/>
          </p:nvSpPr>
          <p:spPr bwMode="auto">
            <a:xfrm>
              <a:off x="1393" y="2456"/>
              <a:ext cx="2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030" name="Text Box 22"/>
            <p:cNvSpPr txBox="1">
              <a:spLocks noChangeArrowheads="1"/>
            </p:cNvSpPr>
            <p:nvPr/>
          </p:nvSpPr>
          <p:spPr bwMode="auto">
            <a:xfrm flipH="1">
              <a:off x="3561" y="2316"/>
              <a:ext cx="399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H</a:t>
              </a:r>
            </a:p>
          </p:txBody>
        </p:sp>
        <p:sp>
          <p:nvSpPr>
            <p:cNvPr id="43031" name="Text Box 23"/>
            <p:cNvSpPr txBox="1">
              <a:spLocks noChangeArrowheads="1"/>
            </p:cNvSpPr>
            <p:nvPr/>
          </p:nvSpPr>
          <p:spPr bwMode="auto">
            <a:xfrm flipH="1">
              <a:off x="2981" y="1456"/>
              <a:ext cx="398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H</a:t>
              </a:r>
            </a:p>
          </p:txBody>
        </p:sp>
        <p:sp>
          <p:nvSpPr>
            <p:cNvPr id="43032" name="Text Box 24"/>
            <p:cNvSpPr txBox="1">
              <a:spLocks noChangeArrowheads="1"/>
            </p:cNvSpPr>
            <p:nvPr/>
          </p:nvSpPr>
          <p:spPr bwMode="auto">
            <a:xfrm flipH="1">
              <a:off x="1654" y="1481"/>
              <a:ext cx="39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H</a:t>
              </a:r>
            </a:p>
          </p:txBody>
        </p:sp>
        <p:sp>
          <p:nvSpPr>
            <p:cNvPr id="43033" name="Text Box 25"/>
            <p:cNvSpPr txBox="1">
              <a:spLocks noChangeArrowheads="1"/>
            </p:cNvSpPr>
            <p:nvPr/>
          </p:nvSpPr>
          <p:spPr bwMode="auto">
            <a:xfrm flipH="1">
              <a:off x="1141" y="2312"/>
              <a:ext cx="399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H</a:t>
              </a:r>
            </a:p>
          </p:txBody>
        </p:sp>
        <p:sp>
          <p:nvSpPr>
            <p:cNvPr id="43034" name="Text Box 26"/>
            <p:cNvSpPr txBox="1">
              <a:spLocks noChangeArrowheads="1"/>
            </p:cNvSpPr>
            <p:nvPr/>
          </p:nvSpPr>
          <p:spPr bwMode="auto">
            <a:xfrm flipH="1">
              <a:off x="2994" y="3183"/>
              <a:ext cx="399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H</a:t>
              </a:r>
            </a:p>
          </p:txBody>
        </p:sp>
        <p:sp>
          <p:nvSpPr>
            <p:cNvPr id="43035" name="AutoShape 27"/>
            <p:cNvSpPr>
              <a:spLocks noChangeArrowheads="1"/>
            </p:cNvSpPr>
            <p:nvPr/>
          </p:nvSpPr>
          <p:spPr bwMode="auto">
            <a:xfrm rot="2287342">
              <a:off x="1953" y="2044"/>
              <a:ext cx="102" cy="337"/>
            </a:xfrm>
            <a:prstGeom prst="triangle">
              <a:avLst>
                <a:gd name="adj" fmla="val 3824"/>
              </a:avLst>
            </a:prstGeom>
            <a:solidFill>
              <a:srgbClr val="00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36" name="Text Box 28"/>
            <p:cNvSpPr txBox="1">
              <a:spLocks noChangeArrowheads="1"/>
            </p:cNvSpPr>
            <p:nvPr/>
          </p:nvSpPr>
          <p:spPr bwMode="auto">
            <a:xfrm flipH="1">
              <a:off x="1731" y="3185"/>
              <a:ext cx="399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sz="2400">
                  <a:latin typeface="Verdana" panose="020B0604030504040204" pitchFamily="34" charset="0"/>
                </a:rPr>
                <a:t>H</a:t>
              </a:r>
            </a:p>
          </p:txBody>
        </p:sp>
      </p:grpSp>
      <p:sp>
        <p:nvSpPr>
          <p:cNvPr id="43037" name="AutoShape 29"/>
          <p:cNvSpPr>
            <a:spLocks noChangeArrowheads="1"/>
          </p:cNvSpPr>
          <p:nvPr/>
        </p:nvSpPr>
        <p:spPr bwMode="auto">
          <a:xfrm>
            <a:off x="3225801" y="2074863"/>
            <a:ext cx="2773363" cy="1598612"/>
          </a:xfrm>
          <a:custGeom>
            <a:avLst/>
            <a:gdLst>
              <a:gd name="G0" fmla="+- 3352 0 0"/>
              <a:gd name="G1" fmla="+- 21600 0 3352"/>
              <a:gd name="G2" fmla="+- 21600 0 3352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52" y="10800"/>
                </a:moveTo>
                <a:cubicBezTo>
                  <a:pt x="3352" y="14913"/>
                  <a:pt x="6687" y="18248"/>
                  <a:pt x="10800" y="18248"/>
                </a:cubicBezTo>
                <a:cubicBezTo>
                  <a:pt x="14913" y="18248"/>
                  <a:pt x="18248" y="14913"/>
                  <a:pt x="18248" y="10800"/>
                </a:cubicBezTo>
                <a:cubicBezTo>
                  <a:pt x="18248" y="6687"/>
                  <a:pt x="14913" y="3352"/>
                  <a:pt x="10800" y="3352"/>
                </a:cubicBezTo>
                <a:cubicBezTo>
                  <a:pt x="6687" y="3352"/>
                  <a:pt x="3352" y="6687"/>
                  <a:pt x="3352" y="10800"/>
                </a:cubicBezTo>
                <a:close/>
              </a:path>
            </a:pathLst>
          </a:custGeom>
          <a:solidFill>
            <a:srgbClr val="CC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3038" name="Group 30"/>
          <p:cNvGrpSpPr>
            <a:grpSpLocks/>
          </p:cNvGrpSpPr>
          <p:nvPr/>
        </p:nvGrpSpPr>
        <p:grpSpPr bwMode="auto">
          <a:xfrm>
            <a:off x="3305176" y="2000251"/>
            <a:ext cx="2524125" cy="2989263"/>
            <a:chOff x="1698" y="1452"/>
            <a:chExt cx="1590" cy="1883"/>
          </a:xfrm>
        </p:grpSpPr>
        <p:grpSp>
          <p:nvGrpSpPr>
            <p:cNvPr id="43039" name="Group 31"/>
            <p:cNvGrpSpPr>
              <a:grpSpLocks/>
            </p:cNvGrpSpPr>
            <p:nvPr/>
          </p:nvGrpSpPr>
          <p:grpSpPr bwMode="auto">
            <a:xfrm>
              <a:off x="2097" y="1452"/>
              <a:ext cx="223" cy="912"/>
              <a:chOff x="2108" y="1440"/>
              <a:chExt cx="223" cy="912"/>
            </a:xfrm>
          </p:grpSpPr>
          <p:sp>
            <p:nvSpPr>
              <p:cNvPr id="43040" name="Freeform 32"/>
              <p:cNvSpPr>
                <a:spLocks/>
              </p:cNvSpPr>
              <p:nvPr/>
            </p:nvSpPr>
            <p:spPr bwMode="auto">
              <a:xfrm rot="297802">
                <a:off x="2108" y="144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41" name="Freeform 33"/>
              <p:cNvSpPr>
                <a:spLocks/>
              </p:cNvSpPr>
              <p:nvPr/>
            </p:nvSpPr>
            <p:spPr bwMode="auto">
              <a:xfrm rot="21302198" flipV="1">
                <a:off x="2108" y="1979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42" name="Group 34"/>
            <p:cNvGrpSpPr>
              <a:grpSpLocks/>
            </p:cNvGrpSpPr>
            <p:nvPr/>
          </p:nvGrpSpPr>
          <p:grpSpPr bwMode="auto">
            <a:xfrm>
              <a:off x="2624" y="1452"/>
              <a:ext cx="223" cy="912"/>
              <a:chOff x="2635" y="1440"/>
              <a:chExt cx="223" cy="912"/>
            </a:xfrm>
          </p:grpSpPr>
          <p:sp>
            <p:nvSpPr>
              <p:cNvPr id="43043" name="Freeform 35"/>
              <p:cNvSpPr>
                <a:spLocks/>
              </p:cNvSpPr>
              <p:nvPr/>
            </p:nvSpPr>
            <p:spPr bwMode="auto">
              <a:xfrm rot="297802">
                <a:off x="2635" y="144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44" name="Freeform 36"/>
              <p:cNvSpPr>
                <a:spLocks/>
              </p:cNvSpPr>
              <p:nvPr/>
            </p:nvSpPr>
            <p:spPr bwMode="auto">
              <a:xfrm rot="21302198" flipV="1">
                <a:off x="2635" y="1979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45" name="Group 37"/>
            <p:cNvGrpSpPr>
              <a:grpSpLocks/>
            </p:cNvGrpSpPr>
            <p:nvPr/>
          </p:nvGrpSpPr>
          <p:grpSpPr bwMode="auto">
            <a:xfrm>
              <a:off x="2097" y="2423"/>
              <a:ext cx="223" cy="912"/>
              <a:chOff x="2108" y="2411"/>
              <a:chExt cx="223" cy="912"/>
            </a:xfrm>
          </p:grpSpPr>
          <p:sp>
            <p:nvSpPr>
              <p:cNvPr id="43046" name="Freeform 38"/>
              <p:cNvSpPr>
                <a:spLocks/>
              </p:cNvSpPr>
              <p:nvPr/>
            </p:nvSpPr>
            <p:spPr bwMode="auto">
              <a:xfrm rot="297802">
                <a:off x="2108" y="2411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47" name="Freeform 39"/>
              <p:cNvSpPr>
                <a:spLocks/>
              </p:cNvSpPr>
              <p:nvPr/>
            </p:nvSpPr>
            <p:spPr bwMode="auto">
              <a:xfrm rot="21302198" flipV="1">
                <a:off x="2108" y="295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48" name="Group 40"/>
            <p:cNvGrpSpPr>
              <a:grpSpLocks/>
            </p:cNvGrpSpPr>
            <p:nvPr/>
          </p:nvGrpSpPr>
          <p:grpSpPr bwMode="auto">
            <a:xfrm>
              <a:off x="2624" y="2423"/>
              <a:ext cx="223" cy="912"/>
              <a:chOff x="2635" y="2411"/>
              <a:chExt cx="223" cy="912"/>
            </a:xfrm>
          </p:grpSpPr>
          <p:sp>
            <p:nvSpPr>
              <p:cNvPr id="43049" name="Freeform 41"/>
              <p:cNvSpPr>
                <a:spLocks/>
              </p:cNvSpPr>
              <p:nvPr/>
            </p:nvSpPr>
            <p:spPr bwMode="auto">
              <a:xfrm rot="297802">
                <a:off x="2635" y="2411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50" name="Freeform 42"/>
              <p:cNvSpPr>
                <a:spLocks/>
              </p:cNvSpPr>
              <p:nvPr/>
            </p:nvSpPr>
            <p:spPr bwMode="auto">
              <a:xfrm rot="21302198" flipV="1">
                <a:off x="2635" y="295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51" name="Group 43"/>
            <p:cNvGrpSpPr>
              <a:grpSpLocks/>
            </p:cNvGrpSpPr>
            <p:nvPr/>
          </p:nvGrpSpPr>
          <p:grpSpPr bwMode="auto">
            <a:xfrm>
              <a:off x="1698" y="1996"/>
              <a:ext cx="223" cy="912"/>
              <a:chOff x="1709" y="1984"/>
              <a:chExt cx="223" cy="912"/>
            </a:xfrm>
          </p:grpSpPr>
          <p:sp>
            <p:nvSpPr>
              <p:cNvPr id="43052" name="Freeform 44"/>
              <p:cNvSpPr>
                <a:spLocks/>
              </p:cNvSpPr>
              <p:nvPr/>
            </p:nvSpPr>
            <p:spPr bwMode="auto">
              <a:xfrm rot="297802">
                <a:off x="1709" y="1984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53" name="Freeform 45"/>
              <p:cNvSpPr>
                <a:spLocks/>
              </p:cNvSpPr>
              <p:nvPr/>
            </p:nvSpPr>
            <p:spPr bwMode="auto">
              <a:xfrm rot="21302198" flipV="1">
                <a:off x="1709" y="2523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54" name="Group 46"/>
            <p:cNvGrpSpPr>
              <a:grpSpLocks/>
            </p:cNvGrpSpPr>
            <p:nvPr/>
          </p:nvGrpSpPr>
          <p:grpSpPr bwMode="auto">
            <a:xfrm>
              <a:off x="3065" y="1996"/>
              <a:ext cx="223" cy="912"/>
              <a:chOff x="3076" y="1984"/>
              <a:chExt cx="223" cy="912"/>
            </a:xfrm>
          </p:grpSpPr>
          <p:sp>
            <p:nvSpPr>
              <p:cNvPr id="43055" name="Freeform 47"/>
              <p:cNvSpPr>
                <a:spLocks/>
              </p:cNvSpPr>
              <p:nvPr/>
            </p:nvSpPr>
            <p:spPr bwMode="auto">
              <a:xfrm rot="297802">
                <a:off x="3076" y="1984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56" name="Freeform 48"/>
              <p:cNvSpPr>
                <a:spLocks/>
              </p:cNvSpPr>
              <p:nvPr/>
            </p:nvSpPr>
            <p:spPr bwMode="auto">
              <a:xfrm rot="21302198" flipV="1">
                <a:off x="3076" y="2523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3057" name="Group 49"/>
          <p:cNvGrpSpPr>
            <a:grpSpLocks/>
          </p:cNvGrpSpPr>
          <p:nvPr/>
        </p:nvGrpSpPr>
        <p:grpSpPr bwMode="auto">
          <a:xfrm>
            <a:off x="5475288" y="2844800"/>
            <a:ext cx="354012" cy="1447800"/>
            <a:chOff x="3076" y="1984"/>
            <a:chExt cx="223" cy="912"/>
          </a:xfrm>
        </p:grpSpPr>
        <p:sp>
          <p:nvSpPr>
            <p:cNvPr id="43058" name="Freeform 50"/>
            <p:cNvSpPr>
              <a:spLocks/>
            </p:cNvSpPr>
            <p:nvPr/>
          </p:nvSpPr>
          <p:spPr bwMode="auto">
            <a:xfrm rot="297802">
              <a:off x="3076" y="1984"/>
              <a:ext cx="223" cy="373"/>
            </a:xfrm>
            <a:custGeom>
              <a:avLst/>
              <a:gdLst>
                <a:gd name="T0" fmla="*/ 260 w 453"/>
                <a:gd name="T1" fmla="*/ 553 h 556"/>
                <a:gd name="T2" fmla="*/ 0 w 453"/>
                <a:gd name="T3" fmla="*/ 113 h 556"/>
                <a:gd name="T4" fmla="*/ 260 w 453"/>
                <a:gd name="T5" fmla="*/ 13 h 556"/>
                <a:gd name="T6" fmla="*/ 440 w 453"/>
                <a:gd name="T7" fmla="*/ 93 h 556"/>
                <a:gd name="T8" fmla="*/ 260 w 453"/>
                <a:gd name="T9" fmla="*/ 553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556">
                  <a:moveTo>
                    <a:pt x="260" y="553"/>
                  </a:moveTo>
                  <a:cubicBezTo>
                    <a:pt x="187" y="556"/>
                    <a:pt x="0" y="203"/>
                    <a:pt x="0" y="113"/>
                  </a:cubicBezTo>
                  <a:cubicBezTo>
                    <a:pt x="0" y="23"/>
                    <a:pt x="187" y="16"/>
                    <a:pt x="260" y="13"/>
                  </a:cubicBezTo>
                  <a:cubicBezTo>
                    <a:pt x="333" y="10"/>
                    <a:pt x="427" y="0"/>
                    <a:pt x="440" y="93"/>
                  </a:cubicBezTo>
                  <a:cubicBezTo>
                    <a:pt x="453" y="186"/>
                    <a:pt x="333" y="550"/>
                    <a:pt x="260" y="553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59" name="Freeform 51"/>
            <p:cNvSpPr>
              <a:spLocks/>
            </p:cNvSpPr>
            <p:nvPr/>
          </p:nvSpPr>
          <p:spPr bwMode="auto">
            <a:xfrm rot="21302198" flipV="1">
              <a:off x="3076" y="2523"/>
              <a:ext cx="223" cy="373"/>
            </a:xfrm>
            <a:custGeom>
              <a:avLst/>
              <a:gdLst>
                <a:gd name="T0" fmla="*/ 260 w 453"/>
                <a:gd name="T1" fmla="*/ 553 h 556"/>
                <a:gd name="T2" fmla="*/ 0 w 453"/>
                <a:gd name="T3" fmla="*/ 113 h 556"/>
                <a:gd name="T4" fmla="*/ 260 w 453"/>
                <a:gd name="T5" fmla="*/ 13 h 556"/>
                <a:gd name="T6" fmla="*/ 440 w 453"/>
                <a:gd name="T7" fmla="*/ 93 h 556"/>
                <a:gd name="T8" fmla="*/ 260 w 453"/>
                <a:gd name="T9" fmla="*/ 553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556">
                  <a:moveTo>
                    <a:pt x="260" y="553"/>
                  </a:moveTo>
                  <a:cubicBezTo>
                    <a:pt x="187" y="556"/>
                    <a:pt x="0" y="203"/>
                    <a:pt x="0" y="113"/>
                  </a:cubicBezTo>
                  <a:cubicBezTo>
                    <a:pt x="0" y="23"/>
                    <a:pt x="187" y="16"/>
                    <a:pt x="260" y="13"/>
                  </a:cubicBezTo>
                  <a:cubicBezTo>
                    <a:pt x="333" y="10"/>
                    <a:pt x="427" y="0"/>
                    <a:pt x="440" y="93"/>
                  </a:cubicBezTo>
                  <a:cubicBezTo>
                    <a:pt x="453" y="186"/>
                    <a:pt x="333" y="550"/>
                    <a:pt x="260" y="553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3060" name="Group 52"/>
          <p:cNvGrpSpPr>
            <a:grpSpLocks/>
          </p:cNvGrpSpPr>
          <p:nvPr/>
        </p:nvGrpSpPr>
        <p:grpSpPr bwMode="auto">
          <a:xfrm>
            <a:off x="3176588" y="1981200"/>
            <a:ext cx="2754312" cy="2952750"/>
            <a:chOff x="3861" y="1092"/>
            <a:chExt cx="1735" cy="1860"/>
          </a:xfrm>
        </p:grpSpPr>
        <p:grpSp>
          <p:nvGrpSpPr>
            <p:cNvPr id="43061" name="Group 53"/>
            <p:cNvGrpSpPr>
              <a:grpSpLocks/>
            </p:cNvGrpSpPr>
            <p:nvPr/>
          </p:nvGrpSpPr>
          <p:grpSpPr bwMode="auto">
            <a:xfrm>
              <a:off x="4257" y="1092"/>
              <a:ext cx="367" cy="900"/>
              <a:chOff x="2108" y="1440"/>
              <a:chExt cx="223" cy="912"/>
            </a:xfrm>
          </p:grpSpPr>
          <p:sp>
            <p:nvSpPr>
              <p:cNvPr id="43062" name="Freeform 54"/>
              <p:cNvSpPr>
                <a:spLocks/>
              </p:cNvSpPr>
              <p:nvPr/>
            </p:nvSpPr>
            <p:spPr bwMode="auto">
              <a:xfrm rot="297802">
                <a:off x="2108" y="144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63" name="Freeform 55"/>
              <p:cNvSpPr>
                <a:spLocks/>
              </p:cNvSpPr>
              <p:nvPr/>
            </p:nvSpPr>
            <p:spPr bwMode="auto">
              <a:xfrm rot="21302198" flipV="1">
                <a:off x="2108" y="1979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64" name="Group 56"/>
            <p:cNvGrpSpPr>
              <a:grpSpLocks/>
            </p:cNvGrpSpPr>
            <p:nvPr/>
          </p:nvGrpSpPr>
          <p:grpSpPr bwMode="auto">
            <a:xfrm>
              <a:off x="4785" y="1092"/>
              <a:ext cx="367" cy="900"/>
              <a:chOff x="2108" y="1440"/>
              <a:chExt cx="223" cy="912"/>
            </a:xfrm>
          </p:grpSpPr>
          <p:sp>
            <p:nvSpPr>
              <p:cNvPr id="43065" name="Freeform 57"/>
              <p:cNvSpPr>
                <a:spLocks/>
              </p:cNvSpPr>
              <p:nvPr/>
            </p:nvSpPr>
            <p:spPr bwMode="auto">
              <a:xfrm rot="297802">
                <a:off x="2108" y="144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66" name="Freeform 58"/>
              <p:cNvSpPr>
                <a:spLocks/>
              </p:cNvSpPr>
              <p:nvPr/>
            </p:nvSpPr>
            <p:spPr bwMode="auto">
              <a:xfrm rot="21302198" flipV="1">
                <a:off x="2108" y="1979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67" name="Group 59"/>
            <p:cNvGrpSpPr>
              <a:grpSpLocks/>
            </p:cNvGrpSpPr>
            <p:nvPr/>
          </p:nvGrpSpPr>
          <p:grpSpPr bwMode="auto">
            <a:xfrm>
              <a:off x="5229" y="1620"/>
              <a:ext cx="367" cy="900"/>
              <a:chOff x="2108" y="1440"/>
              <a:chExt cx="223" cy="912"/>
            </a:xfrm>
          </p:grpSpPr>
          <p:sp>
            <p:nvSpPr>
              <p:cNvPr id="43068" name="Freeform 60"/>
              <p:cNvSpPr>
                <a:spLocks/>
              </p:cNvSpPr>
              <p:nvPr/>
            </p:nvSpPr>
            <p:spPr bwMode="auto">
              <a:xfrm rot="297802">
                <a:off x="2108" y="144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69" name="Freeform 61"/>
              <p:cNvSpPr>
                <a:spLocks/>
              </p:cNvSpPr>
              <p:nvPr/>
            </p:nvSpPr>
            <p:spPr bwMode="auto">
              <a:xfrm rot="21302198" flipV="1">
                <a:off x="2108" y="1979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70" name="Group 62"/>
            <p:cNvGrpSpPr>
              <a:grpSpLocks/>
            </p:cNvGrpSpPr>
            <p:nvPr/>
          </p:nvGrpSpPr>
          <p:grpSpPr bwMode="auto">
            <a:xfrm>
              <a:off x="4797" y="2052"/>
              <a:ext cx="367" cy="900"/>
              <a:chOff x="2108" y="1440"/>
              <a:chExt cx="223" cy="912"/>
            </a:xfrm>
          </p:grpSpPr>
          <p:sp>
            <p:nvSpPr>
              <p:cNvPr id="43071" name="Freeform 63"/>
              <p:cNvSpPr>
                <a:spLocks/>
              </p:cNvSpPr>
              <p:nvPr/>
            </p:nvSpPr>
            <p:spPr bwMode="auto">
              <a:xfrm rot="297802">
                <a:off x="2108" y="144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72" name="Freeform 64"/>
              <p:cNvSpPr>
                <a:spLocks/>
              </p:cNvSpPr>
              <p:nvPr/>
            </p:nvSpPr>
            <p:spPr bwMode="auto">
              <a:xfrm rot="21302198" flipV="1">
                <a:off x="2108" y="1979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73" name="Group 65"/>
            <p:cNvGrpSpPr>
              <a:grpSpLocks/>
            </p:cNvGrpSpPr>
            <p:nvPr/>
          </p:nvGrpSpPr>
          <p:grpSpPr bwMode="auto">
            <a:xfrm>
              <a:off x="4269" y="2052"/>
              <a:ext cx="367" cy="900"/>
              <a:chOff x="2108" y="1440"/>
              <a:chExt cx="223" cy="912"/>
            </a:xfrm>
          </p:grpSpPr>
          <p:sp>
            <p:nvSpPr>
              <p:cNvPr id="43074" name="Freeform 66"/>
              <p:cNvSpPr>
                <a:spLocks/>
              </p:cNvSpPr>
              <p:nvPr/>
            </p:nvSpPr>
            <p:spPr bwMode="auto">
              <a:xfrm rot="297802">
                <a:off x="2108" y="144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75" name="Freeform 67"/>
              <p:cNvSpPr>
                <a:spLocks/>
              </p:cNvSpPr>
              <p:nvPr/>
            </p:nvSpPr>
            <p:spPr bwMode="auto">
              <a:xfrm rot="21302198" flipV="1">
                <a:off x="2108" y="1979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76" name="Group 68"/>
            <p:cNvGrpSpPr>
              <a:grpSpLocks/>
            </p:cNvGrpSpPr>
            <p:nvPr/>
          </p:nvGrpSpPr>
          <p:grpSpPr bwMode="auto">
            <a:xfrm>
              <a:off x="3861" y="1620"/>
              <a:ext cx="367" cy="900"/>
              <a:chOff x="2108" y="1440"/>
              <a:chExt cx="223" cy="912"/>
            </a:xfrm>
          </p:grpSpPr>
          <p:sp>
            <p:nvSpPr>
              <p:cNvPr id="43077" name="Freeform 69"/>
              <p:cNvSpPr>
                <a:spLocks/>
              </p:cNvSpPr>
              <p:nvPr/>
            </p:nvSpPr>
            <p:spPr bwMode="auto">
              <a:xfrm rot="297802">
                <a:off x="2108" y="144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78" name="Freeform 70"/>
              <p:cNvSpPr>
                <a:spLocks/>
              </p:cNvSpPr>
              <p:nvPr/>
            </p:nvSpPr>
            <p:spPr bwMode="auto">
              <a:xfrm rot="21302198" flipV="1">
                <a:off x="2108" y="1979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3079" name="Group 71"/>
          <p:cNvGrpSpPr>
            <a:grpSpLocks/>
          </p:cNvGrpSpPr>
          <p:nvPr/>
        </p:nvGrpSpPr>
        <p:grpSpPr bwMode="auto">
          <a:xfrm>
            <a:off x="3246438" y="2000250"/>
            <a:ext cx="2640012" cy="2952750"/>
            <a:chOff x="3773" y="1428"/>
            <a:chExt cx="1663" cy="1860"/>
          </a:xfrm>
        </p:grpSpPr>
        <p:grpSp>
          <p:nvGrpSpPr>
            <p:cNvPr id="43080" name="Group 72"/>
            <p:cNvGrpSpPr>
              <a:grpSpLocks/>
            </p:cNvGrpSpPr>
            <p:nvPr/>
          </p:nvGrpSpPr>
          <p:grpSpPr bwMode="auto">
            <a:xfrm>
              <a:off x="4089" y="1428"/>
              <a:ext cx="475" cy="924"/>
              <a:chOff x="4269" y="1368"/>
              <a:chExt cx="475" cy="924"/>
            </a:xfrm>
          </p:grpSpPr>
          <p:sp>
            <p:nvSpPr>
              <p:cNvPr id="43081" name="Freeform 73"/>
              <p:cNvSpPr>
                <a:spLocks/>
              </p:cNvSpPr>
              <p:nvPr/>
            </p:nvSpPr>
            <p:spPr bwMode="auto">
              <a:xfrm rot="297802">
                <a:off x="4269" y="1368"/>
                <a:ext cx="475" cy="368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82" name="Freeform 74"/>
              <p:cNvSpPr>
                <a:spLocks/>
              </p:cNvSpPr>
              <p:nvPr/>
            </p:nvSpPr>
            <p:spPr bwMode="auto">
              <a:xfrm rot="21302198" flipV="1">
                <a:off x="4269" y="1924"/>
                <a:ext cx="475" cy="368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83" name="Group 75"/>
            <p:cNvGrpSpPr>
              <a:grpSpLocks/>
            </p:cNvGrpSpPr>
            <p:nvPr/>
          </p:nvGrpSpPr>
          <p:grpSpPr bwMode="auto">
            <a:xfrm>
              <a:off x="4581" y="1440"/>
              <a:ext cx="475" cy="900"/>
              <a:chOff x="4761" y="1380"/>
              <a:chExt cx="475" cy="900"/>
            </a:xfrm>
          </p:grpSpPr>
          <p:sp>
            <p:nvSpPr>
              <p:cNvPr id="43084" name="Freeform 76"/>
              <p:cNvSpPr>
                <a:spLocks/>
              </p:cNvSpPr>
              <p:nvPr/>
            </p:nvSpPr>
            <p:spPr bwMode="auto">
              <a:xfrm rot="297802">
                <a:off x="4761" y="1380"/>
                <a:ext cx="475" cy="358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85" name="Freeform 77"/>
              <p:cNvSpPr>
                <a:spLocks/>
              </p:cNvSpPr>
              <p:nvPr/>
            </p:nvSpPr>
            <p:spPr bwMode="auto">
              <a:xfrm rot="21302198" flipV="1">
                <a:off x="4761" y="1922"/>
                <a:ext cx="475" cy="358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86" name="Group 78"/>
            <p:cNvGrpSpPr>
              <a:grpSpLocks/>
            </p:cNvGrpSpPr>
            <p:nvPr/>
          </p:nvGrpSpPr>
          <p:grpSpPr bwMode="auto">
            <a:xfrm>
              <a:off x="4605" y="2376"/>
              <a:ext cx="475" cy="900"/>
              <a:chOff x="2108" y="1440"/>
              <a:chExt cx="223" cy="912"/>
            </a:xfrm>
          </p:grpSpPr>
          <p:sp>
            <p:nvSpPr>
              <p:cNvPr id="43087" name="Freeform 79"/>
              <p:cNvSpPr>
                <a:spLocks/>
              </p:cNvSpPr>
              <p:nvPr/>
            </p:nvSpPr>
            <p:spPr bwMode="auto">
              <a:xfrm rot="297802">
                <a:off x="2108" y="144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88" name="Freeform 80"/>
              <p:cNvSpPr>
                <a:spLocks/>
              </p:cNvSpPr>
              <p:nvPr/>
            </p:nvSpPr>
            <p:spPr bwMode="auto">
              <a:xfrm rot="21302198" flipV="1">
                <a:off x="2108" y="1979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89" name="Group 81"/>
            <p:cNvGrpSpPr>
              <a:grpSpLocks/>
            </p:cNvGrpSpPr>
            <p:nvPr/>
          </p:nvGrpSpPr>
          <p:grpSpPr bwMode="auto">
            <a:xfrm>
              <a:off x="4077" y="2388"/>
              <a:ext cx="475" cy="900"/>
              <a:chOff x="2108" y="1440"/>
              <a:chExt cx="223" cy="912"/>
            </a:xfrm>
          </p:grpSpPr>
          <p:sp>
            <p:nvSpPr>
              <p:cNvPr id="43090" name="Freeform 82"/>
              <p:cNvSpPr>
                <a:spLocks/>
              </p:cNvSpPr>
              <p:nvPr/>
            </p:nvSpPr>
            <p:spPr bwMode="auto">
              <a:xfrm rot="297802">
                <a:off x="2108" y="1440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91" name="Freeform 83"/>
              <p:cNvSpPr>
                <a:spLocks/>
              </p:cNvSpPr>
              <p:nvPr/>
            </p:nvSpPr>
            <p:spPr bwMode="auto">
              <a:xfrm rot="21302198" flipV="1">
                <a:off x="2108" y="1979"/>
                <a:ext cx="223" cy="373"/>
              </a:xfrm>
              <a:custGeom>
                <a:avLst/>
                <a:gdLst>
                  <a:gd name="T0" fmla="*/ 260 w 453"/>
                  <a:gd name="T1" fmla="*/ 553 h 556"/>
                  <a:gd name="T2" fmla="*/ 0 w 453"/>
                  <a:gd name="T3" fmla="*/ 113 h 556"/>
                  <a:gd name="T4" fmla="*/ 260 w 453"/>
                  <a:gd name="T5" fmla="*/ 13 h 556"/>
                  <a:gd name="T6" fmla="*/ 440 w 453"/>
                  <a:gd name="T7" fmla="*/ 93 h 556"/>
                  <a:gd name="T8" fmla="*/ 260 w 453"/>
                  <a:gd name="T9" fmla="*/ 553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56">
                    <a:moveTo>
                      <a:pt x="260" y="553"/>
                    </a:moveTo>
                    <a:cubicBezTo>
                      <a:pt x="187" y="556"/>
                      <a:pt x="0" y="203"/>
                      <a:pt x="0" y="113"/>
                    </a:cubicBezTo>
                    <a:cubicBezTo>
                      <a:pt x="0" y="23"/>
                      <a:pt x="187" y="16"/>
                      <a:pt x="260" y="13"/>
                    </a:cubicBezTo>
                    <a:cubicBezTo>
                      <a:pt x="333" y="10"/>
                      <a:pt x="427" y="0"/>
                      <a:pt x="440" y="93"/>
                    </a:cubicBezTo>
                    <a:cubicBezTo>
                      <a:pt x="453" y="186"/>
                      <a:pt x="333" y="550"/>
                      <a:pt x="260" y="553"/>
                    </a:cubicBez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3092" name="Freeform 84"/>
            <p:cNvSpPr>
              <a:spLocks/>
            </p:cNvSpPr>
            <p:nvPr/>
          </p:nvSpPr>
          <p:spPr bwMode="auto">
            <a:xfrm rot="21302198" flipH="1">
              <a:off x="3787" y="1753"/>
              <a:ext cx="391" cy="558"/>
            </a:xfrm>
            <a:custGeom>
              <a:avLst/>
              <a:gdLst>
                <a:gd name="T0" fmla="*/ 260 w 453"/>
                <a:gd name="T1" fmla="*/ 553 h 556"/>
                <a:gd name="T2" fmla="*/ 0 w 453"/>
                <a:gd name="T3" fmla="*/ 113 h 556"/>
                <a:gd name="T4" fmla="*/ 260 w 453"/>
                <a:gd name="T5" fmla="*/ 13 h 556"/>
                <a:gd name="T6" fmla="*/ 440 w 453"/>
                <a:gd name="T7" fmla="*/ 93 h 556"/>
                <a:gd name="T8" fmla="*/ 260 w 453"/>
                <a:gd name="T9" fmla="*/ 553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556">
                  <a:moveTo>
                    <a:pt x="260" y="553"/>
                  </a:moveTo>
                  <a:cubicBezTo>
                    <a:pt x="187" y="556"/>
                    <a:pt x="0" y="203"/>
                    <a:pt x="0" y="113"/>
                  </a:cubicBezTo>
                  <a:cubicBezTo>
                    <a:pt x="0" y="23"/>
                    <a:pt x="187" y="16"/>
                    <a:pt x="260" y="13"/>
                  </a:cubicBezTo>
                  <a:cubicBezTo>
                    <a:pt x="333" y="10"/>
                    <a:pt x="427" y="0"/>
                    <a:pt x="440" y="93"/>
                  </a:cubicBezTo>
                  <a:cubicBezTo>
                    <a:pt x="453" y="186"/>
                    <a:pt x="333" y="550"/>
                    <a:pt x="260" y="553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93" name="Freeform 85"/>
            <p:cNvSpPr>
              <a:spLocks/>
            </p:cNvSpPr>
            <p:nvPr/>
          </p:nvSpPr>
          <p:spPr bwMode="auto">
            <a:xfrm rot="297802" flipH="1" flipV="1">
              <a:off x="3773" y="2487"/>
              <a:ext cx="427" cy="456"/>
            </a:xfrm>
            <a:custGeom>
              <a:avLst/>
              <a:gdLst>
                <a:gd name="T0" fmla="*/ 260 w 453"/>
                <a:gd name="T1" fmla="*/ 553 h 556"/>
                <a:gd name="T2" fmla="*/ 0 w 453"/>
                <a:gd name="T3" fmla="*/ 113 h 556"/>
                <a:gd name="T4" fmla="*/ 260 w 453"/>
                <a:gd name="T5" fmla="*/ 13 h 556"/>
                <a:gd name="T6" fmla="*/ 440 w 453"/>
                <a:gd name="T7" fmla="*/ 93 h 556"/>
                <a:gd name="T8" fmla="*/ 260 w 453"/>
                <a:gd name="T9" fmla="*/ 553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556">
                  <a:moveTo>
                    <a:pt x="260" y="553"/>
                  </a:moveTo>
                  <a:cubicBezTo>
                    <a:pt x="187" y="556"/>
                    <a:pt x="0" y="203"/>
                    <a:pt x="0" y="113"/>
                  </a:cubicBezTo>
                  <a:cubicBezTo>
                    <a:pt x="0" y="23"/>
                    <a:pt x="187" y="16"/>
                    <a:pt x="260" y="13"/>
                  </a:cubicBezTo>
                  <a:cubicBezTo>
                    <a:pt x="333" y="10"/>
                    <a:pt x="427" y="0"/>
                    <a:pt x="440" y="93"/>
                  </a:cubicBezTo>
                  <a:cubicBezTo>
                    <a:pt x="453" y="186"/>
                    <a:pt x="333" y="550"/>
                    <a:pt x="260" y="553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94" name="Freeform 86"/>
            <p:cNvSpPr>
              <a:spLocks/>
            </p:cNvSpPr>
            <p:nvPr/>
          </p:nvSpPr>
          <p:spPr bwMode="auto">
            <a:xfrm rot="297802">
              <a:off x="5023" y="1741"/>
              <a:ext cx="391" cy="558"/>
            </a:xfrm>
            <a:custGeom>
              <a:avLst/>
              <a:gdLst>
                <a:gd name="T0" fmla="*/ 260 w 453"/>
                <a:gd name="T1" fmla="*/ 553 h 556"/>
                <a:gd name="T2" fmla="*/ 0 w 453"/>
                <a:gd name="T3" fmla="*/ 113 h 556"/>
                <a:gd name="T4" fmla="*/ 260 w 453"/>
                <a:gd name="T5" fmla="*/ 13 h 556"/>
                <a:gd name="T6" fmla="*/ 440 w 453"/>
                <a:gd name="T7" fmla="*/ 93 h 556"/>
                <a:gd name="T8" fmla="*/ 260 w 453"/>
                <a:gd name="T9" fmla="*/ 553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556">
                  <a:moveTo>
                    <a:pt x="260" y="553"/>
                  </a:moveTo>
                  <a:cubicBezTo>
                    <a:pt x="187" y="556"/>
                    <a:pt x="0" y="203"/>
                    <a:pt x="0" y="113"/>
                  </a:cubicBezTo>
                  <a:cubicBezTo>
                    <a:pt x="0" y="23"/>
                    <a:pt x="187" y="16"/>
                    <a:pt x="260" y="13"/>
                  </a:cubicBezTo>
                  <a:cubicBezTo>
                    <a:pt x="333" y="10"/>
                    <a:pt x="427" y="0"/>
                    <a:pt x="440" y="93"/>
                  </a:cubicBezTo>
                  <a:cubicBezTo>
                    <a:pt x="453" y="186"/>
                    <a:pt x="333" y="550"/>
                    <a:pt x="260" y="553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95" name="Freeform 87"/>
            <p:cNvSpPr>
              <a:spLocks/>
            </p:cNvSpPr>
            <p:nvPr/>
          </p:nvSpPr>
          <p:spPr bwMode="auto">
            <a:xfrm rot="21302198" flipV="1">
              <a:off x="5009" y="2463"/>
              <a:ext cx="427" cy="456"/>
            </a:xfrm>
            <a:custGeom>
              <a:avLst/>
              <a:gdLst>
                <a:gd name="T0" fmla="*/ 260 w 453"/>
                <a:gd name="T1" fmla="*/ 553 h 556"/>
                <a:gd name="T2" fmla="*/ 0 w 453"/>
                <a:gd name="T3" fmla="*/ 113 h 556"/>
                <a:gd name="T4" fmla="*/ 260 w 453"/>
                <a:gd name="T5" fmla="*/ 13 h 556"/>
                <a:gd name="T6" fmla="*/ 440 w 453"/>
                <a:gd name="T7" fmla="*/ 93 h 556"/>
                <a:gd name="T8" fmla="*/ 260 w 453"/>
                <a:gd name="T9" fmla="*/ 553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556">
                  <a:moveTo>
                    <a:pt x="260" y="553"/>
                  </a:moveTo>
                  <a:cubicBezTo>
                    <a:pt x="187" y="556"/>
                    <a:pt x="0" y="203"/>
                    <a:pt x="0" y="113"/>
                  </a:cubicBezTo>
                  <a:cubicBezTo>
                    <a:pt x="0" y="23"/>
                    <a:pt x="187" y="16"/>
                    <a:pt x="260" y="13"/>
                  </a:cubicBezTo>
                  <a:cubicBezTo>
                    <a:pt x="333" y="10"/>
                    <a:pt x="427" y="0"/>
                    <a:pt x="440" y="93"/>
                  </a:cubicBezTo>
                  <a:cubicBezTo>
                    <a:pt x="453" y="186"/>
                    <a:pt x="333" y="550"/>
                    <a:pt x="260" y="553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096" name="Text Box 88"/>
          <p:cNvSpPr txBox="1">
            <a:spLocks noChangeArrowheads="1"/>
          </p:cNvSpPr>
          <p:nvPr/>
        </p:nvSpPr>
        <p:spPr bwMode="auto">
          <a:xfrm>
            <a:off x="6781800" y="2057400"/>
            <a:ext cx="3524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6 </a:t>
            </a:r>
            <a:r>
              <a:rPr lang="ru-RU" dirty="0" err="1"/>
              <a:t>електронів</a:t>
            </a:r>
            <a:r>
              <a:rPr lang="ru-RU" dirty="0"/>
              <a:t> в </a:t>
            </a:r>
            <a:r>
              <a:rPr lang="ru-RU" dirty="0" err="1"/>
              <a:t>делокалізованних</a:t>
            </a:r>
            <a:r>
              <a:rPr lang="ru-RU" dirty="0"/>
              <a:t> </a:t>
            </a:r>
            <a:r>
              <a:rPr lang="en-US" dirty="0">
                <a:sym typeface="Symbol" panose="05050102010706020507" pitchFamily="18" charset="2"/>
              </a:rPr>
              <a:t></a:t>
            </a:r>
            <a:r>
              <a:rPr lang="ru-RU" dirty="0"/>
              <a:t> </a:t>
            </a:r>
            <a:r>
              <a:rPr lang="ru-RU" dirty="0" err="1"/>
              <a:t>зв'язках</a:t>
            </a:r>
            <a:endParaRPr lang="en-GB" dirty="0"/>
          </a:p>
        </p:txBody>
      </p:sp>
      <p:grpSp>
        <p:nvGrpSpPr>
          <p:cNvPr id="43097" name="Group 89"/>
          <p:cNvGrpSpPr>
            <a:grpSpLocks/>
          </p:cNvGrpSpPr>
          <p:nvPr/>
        </p:nvGrpSpPr>
        <p:grpSpPr bwMode="auto">
          <a:xfrm>
            <a:off x="6115050" y="2800350"/>
            <a:ext cx="4324350" cy="1352550"/>
            <a:chOff x="2892" y="1812"/>
            <a:chExt cx="2724" cy="852"/>
          </a:xfrm>
        </p:grpSpPr>
        <p:sp>
          <p:nvSpPr>
            <p:cNvPr id="43098" name="Text Box 90"/>
            <p:cNvSpPr txBox="1">
              <a:spLocks noChangeArrowheads="1"/>
            </p:cNvSpPr>
            <p:nvPr/>
          </p:nvSpPr>
          <p:spPr bwMode="auto">
            <a:xfrm>
              <a:off x="3588" y="1933"/>
              <a:ext cx="2028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 err="1"/>
                <a:t>Реальне</a:t>
              </a:r>
              <a:r>
                <a:rPr lang="ru-RU" dirty="0"/>
                <a:t> </a:t>
              </a:r>
              <a:r>
                <a:rPr lang="ru-RU" dirty="0" err="1"/>
                <a:t>будова</a:t>
              </a:r>
              <a:r>
                <a:rPr lang="ru-RU" dirty="0"/>
                <a:t> </a:t>
              </a:r>
              <a:r>
                <a:rPr lang="ru-RU" dirty="0" err="1"/>
                <a:t>делокалізованного</a:t>
              </a:r>
              <a:r>
                <a:rPr lang="ru-RU" dirty="0"/>
                <a:t> </a:t>
              </a:r>
              <a:r>
                <a:rPr lang="ru-RU" dirty="0" err="1"/>
                <a:t>електронної</a:t>
              </a:r>
              <a:r>
                <a:rPr lang="ru-RU" dirty="0"/>
                <a:t> хмари </a:t>
              </a:r>
              <a:endParaRPr lang="en-GB" dirty="0"/>
            </a:p>
          </p:txBody>
        </p:sp>
        <p:sp>
          <p:nvSpPr>
            <p:cNvPr id="43099" name="Line 91"/>
            <p:cNvSpPr>
              <a:spLocks noChangeShapeType="1"/>
            </p:cNvSpPr>
            <p:nvPr/>
          </p:nvSpPr>
          <p:spPr bwMode="auto">
            <a:xfrm flipH="1" flipV="1">
              <a:off x="2892" y="1812"/>
              <a:ext cx="612" cy="27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100" name="Line 92"/>
            <p:cNvSpPr>
              <a:spLocks noChangeShapeType="1"/>
            </p:cNvSpPr>
            <p:nvPr/>
          </p:nvSpPr>
          <p:spPr bwMode="auto">
            <a:xfrm flipH="1">
              <a:off x="2904" y="2196"/>
              <a:ext cx="588" cy="46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196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/>
      <p:bldP spid="43037" grpId="0" animBg="1"/>
      <p:bldP spid="4309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401638"/>
            <a:ext cx="7620000" cy="698500"/>
          </a:xfrm>
        </p:spPr>
        <p:txBody>
          <a:bodyPr>
            <a:normAutofit fontScale="90000"/>
          </a:bodyPr>
          <a:lstStyle/>
          <a:p>
            <a:r>
              <a:rPr lang="ru-RU" sz="5400" b="1" cap="none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Отримання</a:t>
            </a:r>
            <a:r>
              <a:rPr lang="ru-RU" sz="5400" b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cap="none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бензену</a:t>
            </a:r>
            <a:endParaRPr lang="ru-RU" sz="5400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600200"/>
            <a:ext cx="8610600" cy="839788"/>
          </a:xfrm>
        </p:spPr>
        <p:txBody>
          <a:bodyPr>
            <a:normAutofit fontScale="92500" lnSpcReduction="10000"/>
          </a:bodyPr>
          <a:lstStyle/>
          <a:p>
            <a:pPr marL="0" indent="365125">
              <a:buNone/>
            </a:pPr>
            <a:r>
              <a:rPr lang="ru-RU" sz="2800" b="1"/>
              <a:t>Бензен є першим представником аренів. Його можна отримати трімерізаціей ацетилену.</a:t>
            </a:r>
            <a:r>
              <a:rPr lang="ru-RU" sz="2800"/>
              <a:t> 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19288" y="3860800"/>
            <a:ext cx="8382000" cy="1143000"/>
          </a:xfrm>
        </p:spPr>
        <p:txBody>
          <a:bodyPr/>
          <a:lstStyle/>
          <a:p>
            <a:pPr marL="0" indent="365125">
              <a:lnSpc>
                <a:spcPct val="80000"/>
              </a:lnSpc>
              <a:buNone/>
            </a:pPr>
            <a:r>
              <a:rPr lang="ru-RU" sz="2800" b="1"/>
              <a:t>Бензол отримують при переробці кам'яного вугілля, а також при риформінгу бензинів з низьким октановим числом.</a:t>
            </a: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>
            <a:lum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743201"/>
            <a:ext cx="8077200" cy="101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3"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105400"/>
            <a:ext cx="5562600" cy="143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061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96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96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  <p:bldP spid="3482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199" y="338138"/>
            <a:ext cx="8458201" cy="1079500"/>
          </a:xfrm>
        </p:spPr>
        <p:txBody>
          <a:bodyPr>
            <a:normAutofit/>
          </a:bodyPr>
          <a:lstStyle/>
          <a:p>
            <a:r>
              <a:rPr lang="ru-RU" sz="4000" b="1" cap="none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Фізичні</a:t>
            </a:r>
            <a:r>
              <a:rPr lang="ru-RU" sz="4000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4000" b="1" cap="none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властивості</a:t>
            </a:r>
            <a:r>
              <a:rPr lang="ru-RU" sz="4000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4000" b="1" cap="none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бензену</a:t>
            </a:r>
            <a:endParaRPr lang="ru-RU" sz="4000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752600"/>
            <a:ext cx="8229600" cy="2971800"/>
          </a:xfrm>
        </p:spPr>
        <p:txBody>
          <a:bodyPr>
            <a:normAutofit lnSpcReduction="10000"/>
          </a:bodyPr>
          <a:lstStyle/>
          <a:p>
            <a:pPr marL="0" indent="365125">
              <a:lnSpc>
                <a:spcPct val="90000"/>
              </a:lnSpc>
              <a:buNone/>
            </a:pPr>
            <a:r>
              <a:rPr lang="ru-RU" sz="2800" b="1" dirty="0" err="1"/>
              <a:t>Бензен</a:t>
            </a:r>
            <a:r>
              <a:rPr lang="ru-RU" sz="2800" b="1" dirty="0"/>
              <a:t>:</a:t>
            </a:r>
          </a:p>
          <a:p>
            <a:pPr marL="0" indent="365125">
              <a:lnSpc>
                <a:spcPct val="90000"/>
              </a:lnSpc>
            </a:pPr>
            <a:r>
              <a:rPr lang="ru-RU" sz="2800" b="1" dirty="0" err="1"/>
              <a:t>безбарвна</a:t>
            </a:r>
            <a:r>
              <a:rPr lang="ru-RU" sz="2800" b="1" dirty="0"/>
              <a:t> </a:t>
            </a:r>
            <a:r>
              <a:rPr lang="ru-RU" sz="2800" b="1" dirty="0" err="1"/>
              <a:t>рідина</a:t>
            </a:r>
            <a:r>
              <a:rPr lang="ru-RU" sz="2800" b="1" dirty="0"/>
              <a:t>,</a:t>
            </a:r>
          </a:p>
          <a:p>
            <a:pPr marL="0" indent="365125">
              <a:lnSpc>
                <a:spcPct val="90000"/>
              </a:lnSpc>
            </a:pPr>
            <a:r>
              <a:rPr lang="ru-RU" sz="2800" b="1" dirty="0"/>
              <a:t>з </a:t>
            </a:r>
            <a:r>
              <a:rPr lang="ru-RU" sz="2800" b="1" dirty="0" err="1"/>
              <a:t>різким</a:t>
            </a:r>
            <a:r>
              <a:rPr lang="ru-RU" sz="2800" b="1" dirty="0"/>
              <a:t> </a:t>
            </a:r>
            <a:r>
              <a:rPr lang="ru-RU" sz="2800" b="1" dirty="0" err="1"/>
              <a:t>характерним</a:t>
            </a:r>
            <a:r>
              <a:rPr lang="ru-RU" sz="2800" b="1" dirty="0"/>
              <a:t> запахом,</a:t>
            </a:r>
          </a:p>
          <a:p>
            <a:pPr marL="0" indent="365125">
              <a:lnSpc>
                <a:spcPct val="90000"/>
              </a:lnSpc>
            </a:pPr>
            <a:r>
              <a:rPr lang="ru-RU" sz="2800" b="1" dirty="0" err="1"/>
              <a:t>легше</a:t>
            </a:r>
            <a:r>
              <a:rPr lang="ru-RU" sz="2800" b="1" dirty="0"/>
              <a:t> води,</a:t>
            </a:r>
          </a:p>
          <a:p>
            <a:pPr marL="0" indent="365125">
              <a:lnSpc>
                <a:spcPct val="90000"/>
              </a:lnSpc>
            </a:pPr>
            <a:r>
              <a:rPr lang="ru-RU" sz="2800" b="1" dirty="0" err="1"/>
              <a:t>розчиняється</a:t>
            </a:r>
            <a:r>
              <a:rPr lang="ru-RU" sz="2800" b="1" dirty="0"/>
              <a:t> у </a:t>
            </a:r>
            <a:r>
              <a:rPr lang="ru-RU" sz="2800" b="1" dirty="0" err="1"/>
              <a:t>воді</a:t>
            </a:r>
            <a:r>
              <a:rPr lang="ru-RU" sz="2800" b="1" dirty="0"/>
              <a:t>,</a:t>
            </a:r>
          </a:p>
          <a:p>
            <a:pPr marL="0" indent="365125">
              <a:lnSpc>
                <a:spcPct val="90000"/>
              </a:lnSpc>
            </a:pPr>
            <a:r>
              <a:rPr lang="ru-RU" sz="2800" b="1" dirty="0" err="1"/>
              <a:t>розчинний</a:t>
            </a:r>
            <a:r>
              <a:rPr lang="ru-RU" sz="2800" b="1" dirty="0"/>
              <a:t> в </a:t>
            </a:r>
            <a:r>
              <a:rPr lang="ru-RU" sz="2800" b="1" dirty="0" err="1"/>
              <a:t>органічних</a:t>
            </a:r>
            <a:r>
              <a:rPr lang="ru-RU" sz="2800" b="1" dirty="0"/>
              <a:t> </a:t>
            </a:r>
            <a:r>
              <a:rPr lang="ru-RU" sz="2800" b="1" dirty="0" err="1"/>
              <a:t>розчинниках</a:t>
            </a:r>
            <a:r>
              <a:rPr lang="ru-RU" sz="2800" b="1" dirty="0"/>
              <a:t>.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981200" y="5029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3651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06463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1445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2243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0425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7625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4825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2025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225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ru-RU" b="1"/>
              <a:t>Бензен токсичний, тому робота з ним в умовах школи неприпустима.</a:t>
            </a:r>
          </a:p>
        </p:txBody>
      </p:sp>
    </p:spTree>
    <p:extLst>
      <p:ext uri="{BB962C8B-B14F-4D97-AF65-F5344CB8AC3E}">
        <p14:creationId xmlns:p14="http://schemas.microsoft.com/office/powerpoint/2010/main" val="746501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4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4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4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040"/>
                            </p:stCondLst>
                            <p:childTnLst>
                              <p:par>
                                <p:cTn id="3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800" decel="100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9040"/>
                            </p:stCondLst>
                            <p:childTnLst>
                              <p:par>
                                <p:cTn id="3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800" decel="100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1040"/>
                            </p:stCondLst>
                            <p:childTnLst>
                              <p:par>
                                <p:cTn id="4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800" decel="100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304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  <p:bldP spid="358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0" y="1752600"/>
            <a:ext cx="8229600" cy="12192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ru-RU" sz="2800" b="1"/>
              <a:t>Бензол горить. Полум'я бензолу кіптяве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ru-RU" sz="2800" b="1"/>
              <a:t> з-за високого вмісту карбону в молекулі.</a:t>
            </a:r>
            <a:r>
              <a:rPr lang="ru-RU" sz="2800"/>
              <a:t> </a:t>
            </a:r>
          </a:p>
        </p:txBody>
      </p:sp>
      <p:sp>
        <p:nvSpPr>
          <p:cNvPr id="36867" name="AutoShape 3"/>
          <p:cNvSpPr>
            <a:spLocks noGrp="1" noChangeArrowheads="1"/>
          </p:cNvSpPr>
          <p:nvPr>
            <p:ph type="title"/>
          </p:nvPr>
        </p:nvSpPr>
        <p:spPr>
          <a:xfrm>
            <a:off x="2514600" y="401638"/>
            <a:ext cx="7239000" cy="952500"/>
          </a:xfrm>
          <a:prstGeom prst="roundRect">
            <a:avLst>
              <a:gd name="adj" fmla="val 21667"/>
            </a:avLst>
          </a:prstGeo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anchor="b">
            <a:normAutofit/>
          </a:bodyPr>
          <a:lstStyle/>
          <a:p>
            <a:r>
              <a:rPr lang="ru-RU" b="1" cap="none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Хімічні</a:t>
            </a:r>
            <a:r>
              <a:rPr lang="ru-RU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b="1" cap="none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властивості</a:t>
            </a:r>
            <a:r>
              <a:rPr lang="ru-RU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бензолу</a:t>
            </a:r>
            <a:endParaRPr lang="ru-RU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2">
            <a:lum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895601"/>
            <a:ext cx="8153400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725612" y="3737919"/>
            <a:ext cx="8588375" cy="249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3651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0263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623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b="1" dirty="0"/>
              <a:t>Через особливого </a:t>
            </a:r>
            <a:r>
              <a:rPr lang="ru-RU" b="1" dirty="0" err="1"/>
              <a:t>будови</a:t>
            </a:r>
            <a:r>
              <a:rPr lang="ru-RU" b="1" dirty="0"/>
              <a:t> </a:t>
            </a:r>
            <a:r>
              <a:rPr lang="ru-RU" b="1" dirty="0" err="1"/>
              <a:t>молекули</a:t>
            </a:r>
            <a:r>
              <a:rPr lang="ru-RU" b="1" dirty="0"/>
              <a:t>, </a:t>
            </a:r>
            <a:r>
              <a:rPr lang="ru-RU" b="1" dirty="0" err="1"/>
              <a:t>бензен</a:t>
            </a:r>
            <a:r>
              <a:rPr lang="ru-RU" b="1" dirty="0"/>
              <a:t> </a:t>
            </a:r>
            <a:r>
              <a:rPr lang="ru-RU" b="1" dirty="0" err="1"/>
              <a:t>займає</a:t>
            </a:r>
            <a:r>
              <a:rPr lang="ru-RU" b="1" dirty="0"/>
              <a:t> </a:t>
            </a:r>
            <a:r>
              <a:rPr lang="ru-RU" b="1" dirty="0" err="1"/>
              <a:t>проміжне</a:t>
            </a:r>
            <a:r>
              <a:rPr lang="ru-RU" b="1" dirty="0"/>
              <a:t> </a:t>
            </a:r>
            <a:r>
              <a:rPr lang="ru-RU" b="1" dirty="0" err="1"/>
              <a:t>положення</a:t>
            </a:r>
            <a:r>
              <a:rPr lang="ru-RU" b="1" dirty="0"/>
              <a:t> </a:t>
            </a:r>
            <a:r>
              <a:rPr lang="ru-RU" b="1" dirty="0" err="1"/>
              <a:t>між</a:t>
            </a:r>
            <a:r>
              <a:rPr lang="ru-RU" b="1" dirty="0"/>
              <a:t> </a:t>
            </a:r>
            <a:r>
              <a:rPr lang="ru-RU" b="1" i="1" dirty="0" err="1"/>
              <a:t>алканами</a:t>
            </a:r>
            <a:r>
              <a:rPr lang="ru-RU" b="1" dirty="0"/>
              <a:t> і </a:t>
            </a:r>
            <a:r>
              <a:rPr lang="ru-RU" b="1" i="1" dirty="0" err="1"/>
              <a:t>алкенами</a:t>
            </a:r>
            <a:r>
              <a:rPr lang="ru-RU" b="1" dirty="0"/>
              <a:t>, </a:t>
            </a:r>
            <a:r>
              <a:rPr lang="ru-RU" b="1" dirty="0" err="1"/>
              <a:t>тобто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</a:t>
            </a:r>
            <a:r>
              <a:rPr lang="ru-RU" b="1" dirty="0" err="1"/>
              <a:t>вступати</a:t>
            </a:r>
            <a:r>
              <a:rPr lang="ru-RU" b="1" dirty="0"/>
              <a:t> в </a:t>
            </a:r>
            <a:r>
              <a:rPr lang="ru-RU" b="1" dirty="0" err="1"/>
              <a:t>реакції</a:t>
            </a:r>
            <a:r>
              <a:rPr lang="ru-RU" b="1" dirty="0"/>
              <a:t> </a:t>
            </a:r>
            <a:r>
              <a:rPr lang="ru-RU" b="1" dirty="0" err="1"/>
              <a:t>приєднання</a:t>
            </a:r>
            <a:r>
              <a:rPr lang="ru-RU" b="1" dirty="0"/>
              <a:t> і в </a:t>
            </a:r>
            <a:r>
              <a:rPr lang="ru-RU" b="1" dirty="0" err="1"/>
              <a:t>реакції</a:t>
            </a:r>
            <a:r>
              <a:rPr lang="ru-RU" b="1" dirty="0"/>
              <a:t> </a:t>
            </a:r>
            <a:r>
              <a:rPr lang="ru-RU" b="1" dirty="0" err="1"/>
              <a:t>заміщення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1505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/>
      <p:bldP spid="36867" grpId="0"/>
      <p:bldP spid="368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15888"/>
            <a:ext cx="8382000" cy="914400"/>
          </a:xfrm>
        </p:spPr>
        <p:txBody>
          <a:bodyPr/>
          <a:lstStyle/>
          <a:p>
            <a:r>
              <a:rPr lang="ru-RU" b="1" cap="none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Хімічні</a:t>
            </a:r>
            <a:r>
              <a:rPr lang="ru-RU" b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b="1" cap="none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властивості</a:t>
            </a:r>
            <a:r>
              <a:rPr lang="ru-RU" b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бензолу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19200"/>
            <a:ext cx="8305800" cy="1371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b="1">
                <a:latin typeface="Times New Roman" panose="02020603050405020304" pitchFamily="18" charset="0"/>
              </a:rPr>
              <a:t> 2.</a:t>
            </a:r>
            <a:r>
              <a:rPr lang="ru-RU" sz="2400" b="1" i="1">
                <a:solidFill>
                  <a:srgbClr val="BC005E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/>
              <a:t>Реакції заміщення в бензолі протікають легше, ніж в алканах.</a:t>
            </a:r>
          </a:p>
          <a:p>
            <a:pPr marL="0" indent="0">
              <a:buNone/>
            </a:pPr>
            <a:r>
              <a:rPr lang="ru-RU" sz="2400" b="1"/>
              <a:t>                       а) реакція галогенування</a:t>
            </a:r>
            <a:endParaRPr lang="ru-RU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2400" b="1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37892" name="Picture 4" descr="U14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90801"/>
            <a:ext cx="7086600" cy="198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3"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648200"/>
            <a:ext cx="67818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524001" y="6021388"/>
            <a:ext cx="89646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ru-RU" sz="2400" b="1"/>
              <a:t>Хлорбензен – вихідна речовина для отримання фенолу</a:t>
            </a:r>
            <a:r>
              <a:rPr lang="ru-RU" sz="2400" b="1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6579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  <p:bldP spid="378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15888"/>
            <a:ext cx="8382000" cy="914400"/>
          </a:xfrm>
        </p:spPr>
        <p:txBody>
          <a:bodyPr/>
          <a:lstStyle/>
          <a:p>
            <a:r>
              <a:rPr lang="ru-RU" b="1" cap="none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Хімічні</a:t>
            </a:r>
            <a:r>
              <a:rPr lang="ru-RU" b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b="1" cap="none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властивості</a:t>
            </a:r>
            <a:r>
              <a:rPr lang="ru-RU" b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бензолу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153400" cy="2971800"/>
          </a:xfrm>
        </p:spPr>
        <p:txBody>
          <a:bodyPr/>
          <a:lstStyle/>
          <a:p>
            <a:pPr marL="0" indent="365125">
              <a:lnSpc>
                <a:spcPct val="90000"/>
              </a:lnSpc>
            </a:pPr>
            <a:r>
              <a:rPr lang="ru-RU" sz="2800" b="1" dirty="0" err="1"/>
              <a:t>Незважаючи</a:t>
            </a:r>
            <a:r>
              <a:rPr lang="ru-RU" sz="2800" b="1" dirty="0"/>
              <a:t> на </a:t>
            </a:r>
            <a:r>
              <a:rPr lang="ru-RU" sz="2800" b="1" dirty="0" err="1"/>
              <a:t>високу</a:t>
            </a:r>
            <a:r>
              <a:rPr lang="ru-RU" sz="2800" b="1" dirty="0"/>
              <a:t> </a:t>
            </a:r>
            <a:r>
              <a:rPr lang="ru-RU" sz="2800" b="1" dirty="0" err="1"/>
              <a:t>ненасиченість</a:t>
            </a:r>
            <a:r>
              <a:rPr lang="ru-RU" sz="2800" b="1" dirty="0"/>
              <a:t> </a:t>
            </a:r>
            <a:r>
              <a:rPr lang="ru-RU" sz="2800" b="1" dirty="0" err="1"/>
              <a:t>молекули</a:t>
            </a:r>
            <a:r>
              <a:rPr lang="ru-RU" sz="2800" b="1" dirty="0"/>
              <a:t> бензолу (за складом), </a:t>
            </a:r>
            <a:r>
              <a:rPr lang="ru-RU" sz="2800" b="1" dirty="0" err="1"/>
              <a:t>він</a:t>
            </a:r>
            <a:r>
              <a:rPr lang="ru-RU" sz="2800" b="1" dirty="0"/>
              <a:t> не </a:t>
            </a:r>
            <a:r>
              <a:rPr lang="ru-RU" sz="2800" b="1" dirty="0" err="1"/>
              <a:t>дає</a:t>
            </a:r>
            <a:r>
              <a:rPr lang="ru-RU" sz="2800" b="1" dirty="0"/>
              <a:t> </a:t>
            </a:r>
            <a:r>
              <a:rPr lang="ru-RU" sz="2800" b="1" dirty="0" err="1"/>
              <a:t>характерних</a:t>
            </a:r>
            <a:r>
              <a:rPr lang="ru-RU" sz="2800" b="1" dirty="0"/>
              <a:t>, </a:t>
            </a:r>
            <a:r>
              <a:rPr lang="ru-RU" sz="2800" b="1" dirty="0" err="1"/>
              <a:t>якісних</a:t>
            </a:r>
            <a:r>
              <a:rPr lang="ru-RU" sz="2800" b="1" dirty="0"/>
              <a:t> </a:t>
            </a:r>
            <a:r>
              <a:rPr lang="ru-RU" sz="2800" b="1" dirty="0" err="1"/>
              <a:t>реакцій</a:t>
            </a:r>
            <a:r>
              <a:rPr lang="ru-RU" sz="2800" b="1" dirty="0"/>
              <a:t> для </a:t>
            </a:r>
            <a:r>
              <a:rPr lang="ru-RU" sz="2800" b="1" dirty="0" err="1"/>
              <a:t>ненасичених</a:t>
            </a:r>
            <a:r>
              <a:rPr lang="ru-RU" sz="2800" b="1" dirty="0"/>
              <a:t> </a:t>
            </a:r>
            <a:r>
              <a:rPr lang="ru-RU" sz="2800" b="1" dirty="0" err="1"/>
              <a:t>вуглеводнів</a:t>
            </a:r>
            <a:r>
              <a:rPr lang="ru-RU" sz="2800" b="1" dirty="0"/>
              <a:t>: </a:t>
            </a:r>
            <a:r>
              <a:rPr lang="ru-RU" sz="28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не </a:t>
            </a:r>
            <a:r>
              <a:rPr lang="ru-RU" sz="2800" b="1" dirty="0" err="1"/>
              <a:t>знебарвлює</a:t>
            </a:r>
            <a:r>
              <a:rPr lang="ru-RU" sz="2800" b="1" dirty="0"/>
              <a:t> </a:t>
            </a:r>
            <a:r>
              <a:rPr lang="ru-RU" sz="2800" b="1" dirty="0" err="1"/>
              <a:t>бромну</a:t>
            </a:r>
            <a:r>
              <a:rPr lang="ru-RU" sz="2800" b="1" dirty="0"/>
              <a:t> воду і </a:t>
            </a:r>
            <a:r>
              <a:rPr lang="ru-RU" sz="2800" b="1" dirty="0" err="1"/>
              <a:t>розчин</a:t>
            </a:r>
            <a:r>
              <a:rPr lang="ru-RU" sz="2800" b="1" dirty="0"/>
              <a:t> перманганату </a:t>
            </a:r>
            <a:r>
              <a:rPr lang="ru-RU" sz="2800" b="1" dirty="0" err="1"/>
              <a:t>калію</a:t>
            </a:r>
            <a:r>
              <a:rPr lang="ru-RU" sz="2800" b="1" dirty="0"/>
              <a:t>.</a:t>
            </a:r>
          </a:p>
          <a:p>
            <a:pPr marL="0" indent="365125">
              <a:lnSpc>
                <a:spcPct val="90000"/>
              </a:lnSpc>
            </a:pPr>
            <a:r>
              <a:rPr lang="ru-RU" sz="2800" b="1" dirty="0" err="1"/>
              <a:t>Це</a:t>
            </a:r>
            <a:r>
              <a:rPr lang="ru-RU" sz="2800" b="1" dirty="0"/>
              <a:t> </a:t>
            </a:r>
            <a:r>
              <a:rPr lang="ru-RU" sz="2800" b="1" dirty="0" err="1"/>
              <a:t>пов'язано</a:t>
            </a:r>
            <a:r>
              <a:rPr lang="ru-RU" sz="2800" b="1" dirty="0"/>
              <a:t> з особливою </a:t>
            </a:r>
            <a:r>
              <a:rPr lang="ru-RU" sz="2800" b="1" dirty="0" err="1"/>
              <a:t>будовою</a:t>
            </a:r>
            <a:r>
              <a:rPr lang="ru-RU" sz="2800" b="1" dirty="0"/>
              <a:t> </a:t>
            </a:r>
            <a:r>
              <a:rPr lang="ru-RU" sz="2800" b="1" dirty="0" err="1"/>
              <a:t>молекули</a:t>
            </a:r>
            <a:r>
              <a:rPr lang="ru-RU" sz="2800" b="1" dirty="0"/>
              <a:t> бензолу.</a:t>
            </a:r>
            <a:r>
              <a:rPr lang="ru-RU" sz="2800" dirty="0"/>
              <a:t> </a:t>
            </a:r>
          </a:p>
        </p:txBody>
      </p:sp>
      <p:pic>
        <p:nvPicPr>
          <p:cNvPr id="40964" name="Picture 4" descr="U13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0" t="41844" r="18401"/>
          <a:stretch>
            <a:fillRect/>
          </a:stretch>
        </p:blipFill>
        <p:spPr bwMode="auto">
          <a:xfrm>
            <a:off x="6527800" y="4221164"/>
            <a:ext cx="2057400" cy="231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800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947" y="156519"/>
            <a:ext cx="10131425" cy="1456267"/>
          </a:xfrm>
        </p:spPr>
        <p:txBody>
          <a:bodyPr/>
          <a:lstStyle/>
          <a:p>
            <a:r>
              <a:rPr lang="uk-UA" dirty="0" err="1" smtClean="0"/>
              <a:t>вУГЛЕВОДні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95633"/>
            <a:ext cx="5347859" cy="3649133"/>
          </a:xfrm>
        </p:spPr>
        <p:txBody>
          <a:bodyPr>
            <a:normAutofit/>
          </a:bodyPr>
          <a:lstStyle/>
          <a:p>
            <a:r>
              <a:rPr lang="ru-RU" sz="3200" dirty="0" err="1"/>
              <a:t>Вперше</a:t>
            </a:r>
            <a:r>
              <a:rPr lang="ru-RU" sz="3200" dirty="0"/>
              <a:t> </a:t>
            </a:r>
            <a:r>
              <a:rPr lang="ru-RU" sz="3200" dirty="0" err="1"/>
              <a:t>термін</a:t>
            </a:r>
            <a:r>
              <a:rPr lang="ru-RU" sz="3200" dirty="0"/>
              <a:t> «</a:t>
            </a:r>
            <a:r>
              <a:rPr lang="ru-RU" sz="3200" dirty="0" err="1"/>
              <a:t>вуглеводи</a:t>
            </a:r>
            <a:r>
              <a:rPr lang="ru-RU" sz="3200" dirty="0"/>
              <a:t>» </a:t>
            </a:r>
            <a:r>
              <a:rPr lang="ru-RU" sz="3200" dirty="0" err="1"/>
              <a:t>запропонував</a:t>
            </a:r>
            <a:r>
              <a:rPr lang="ru-RU" sz="3200" dirty="0"/>
              <a:t> </a:t>
            </a:r>
            <a:r>
              <a:rPr lang="ru-RU" sz="3200" dirty="0" err="1"/>
              <a:t>російський</a:t>
            </a:r>
            <a:r>
              <a:rPr lang="ru-RU" sz="3200" dirty="0"/>
              <a:t> </a:t>
            </a:r>
            <a:r>
              <a:rPr lang="ru-RU" sz="3200" dirty="0" err="1"/>
              <a:t>хімік</a:t>
            </a:r>
            <a:r>
              <a:rPr lang="ru-RU" sz="3200" dirty="0"/>
              <a:t> з Дерпта (</a:t>
            </a:r>
            <a:r>
              <a:rPr lang="ru-RU" sz="3200" dirty="0" err="1"/>
              <a:t>нині</a:t>
            </a:r>
            <a:r>
              <a:rPr lang="ru-RU" sz="3200" dirty="0"/>
              <a:t> Тарту) </a:t>
            </a:r>
            <a:r>
              <a:rPr lang="ru-RU" sz="3200" dirty="0" err="1"/>
              <a:t>К.Шмідт</a:t>
            </a:r>
            <a:r>
              <a:rPr lang="ru-RU" sz="3200" dirty="0"/>
              <a:t> в 1844 </a:t>
            </a:r>
            <a:r>
              <a:rPr lang="ru-RU" sz="3200" dirty="0" err="1"/>
              <a:t>році</a:t>
            </a:r>
            <a:r>
              <a:rPr lang="ru-RU" sz="3200" dirty="0"/>
              <a:t>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1" r="3419" b="1453"/>
          <a:stretch/>
        </p:blipFill>
        <p:spPr bwMode="auto">
          <a:xfrm>
            <a:off x="7313442" y="790833"/>
            <a:ext cx="3025046" cy="43742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9315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947" y="156519"/>
            <a:ext cx="10131425" cy="1456267"/>
          </a:xfrm>
        </p:spPr>
        <p:txBody>
          <a:bodyPr/>
          <a:lstStyle/>
          <a:p>
            <a:r>
              <a:rPr lang="uk-UA" dirty="0" err="1" smtClean="0"/>
              <a:t>вУГЛЕВОДні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15992"/>
            <a:ext cx="5347859" cy="3649133"/>
          </a:xfrm>
        </p:spPr>
        <p:txBody>
          <a:bodyPr>
            <a:normAutofit fontScale="92500"/>
          </a:bodyPr>
          <a:lstStyle/>
          <a:p>
            <a:r>
              <a:rPr lang="ru-RU" sz="3200" dirty="0" err="1"/>
              <a:t>Вуглеводи</a:t>
            </a:r>
            <a:r>
              <a:rPr lang="ru-RU" sz="3200" dirty="0"/>
              <a:t> </a:t>
            </a:r>
            <a:r>
              <a:rPr lang="ru-RU" sz="3200" dirty="0" err="1"/>
              <a:t>самі</a:t>
            </a:r>
            <a:r>
              <a:rPr lang="ru-RU" sz="3200" dirty="0"/>
              <a:t> </a:t>
            </a:r>
            <a:r>
              <a:rPr lang="ru-RU" sz="3200" dirty="0" err="1"/>
              <a:t>універсальні</a:t>
            </a:r>
            <a:r>
              <a:rPr lang="ru-RU" sz="3200" dirty="0"/>
              <a:t> й </a:t>
            </a:r>
            <a:r>
              <a:rPr lang="ru-RU" sz="3200" dirty="0" err="1"/>
              <a:t>найпоширеніші</a:t>
            </a:r>
            <a:r>
              <a:rPr lang="ru-RU" sz="3200" dirty="0"/>
              <a:t> </a:t>
            </a:r>
            <a:r>
              <a:rPr lang="ru-RU" sz="3200" dirty="0" err="1"/>
              <a:t>органічні</a:t>
            </a:r>
            <a:r>
              <a:rPr lang="ru-RU" sz="3200" dirty="0"/>
              <a:t> </a:t>
            </a:r>
            <a:r>
              <a:rPr lang="ru-RU" sz="3200" dirty="0" err="1"/>
              <a:t>речовини</a:t>
            </a:r>
            <a:r>
              <a:rPr lang="ru-RU" sz="3200" dirty="0"/>
              <a:t> на </a:t>
            </a:r>
            <a:r>
              <a:rPr lang="ru-RU" sz="3200" dirty="0" err="1"/>
              <a:t>Землі</a:t>
            </a:r>
            <a:r>
              <a:rPr lang="ru-RU" sz="3200" dirty="0"/>
              <a:t>.</a:t>
            </a:r>
          </a:p>
          <a:p>
            <a:r>
              <a:rPr lang="ru-RU" sz="3200" dirty="0" err="1"/>
              <a:t>Клітини</a:t>
            </a:r>
            <a:r>
              <a:rPr lang="ru-RU" sz="3200" dirty="0"/>
              <a:t> </a:t>
            </a:r>
            <a:r>
              <a:rPr lang="ru-RU" sz="3200" dirty="0" err="1"/>
              <a:t>рослин</a:t>
            </a:r>
            <a:r>
              <a:rPr lang="ru-RU" sz="3200" dirty="0"/>
              <a:t> </a:t>
            </a:r>
            <a:r>
              <a:rPr lang="ru-RU" sz="3200" dirty="0" err="1"/>
              <a:t>багаті</a:t>
            </a:r>
            <a:r>
              <a:rPr lang="ru-RU" sz="3200" dirty="0"/>
              <a:t> </a:t>
            </a:r>
            <a:r>
              <a:rPr lang="ru-RU" sz="3200" dirty="0" err="1"/>
              <a:t>вуглеводами</a:t>
            </a:r>
            <a:r>
              <a:rPr lang="ru-RU" sz="3200" dirty="0"/>
              <a:t>.</a:t>
            </a:r>
          </a:p>
          <a:p>
            <a:r>
              <a:rPr lang="ru-RU" sz="3200" dirty="0" err="1"/>
              <a:t>Особено</a:t>
            </a:r>
            <a:r>
              <a:rPr lang="ru-RU" sz="3200" dirty="0"/>
              <a:t> </a:t>
            </a:r>
            <a:r>
              <a:rPr lang="ru-RU" sz="3200" dirty="0" err="1"/>
              <a:t>їх</a:t>
            </a:r>
            <a:r>
              <a:rPr lang="ru-RU" sz="3200" dirty="0"/>
              <a:t> </a:t>
            </a:r>
            <a:r>
              <a:rPr lang="ru-RU" sz="3200" dirty="0" err="1"/>
              <a:t>багато</a:t>
            </a:r>
            <a:r>
              <a:rPr lang="ru-RU" sz="3200" dirty="0"/>
              <a:t> в плодах і </a:t>
            </a:r>
            <a:r>
              <a:rPr lang="ru-RU" sz="3200" dirty="0" err="1"/>
              <a:t>насінні</a:t>
            </a:r>
            <a:r>
              <a:rPr lang="ru-RU" sz="3200" dirty="0"/>
              <a:t>.</a:t>
            </a:r>
          </a:p>
        </p:txBody>
      </p:sp>
      <p:pic>
        <p:nvPicPr>
          <p:cNvPr id="5" name="Picture 5" descr="Углевод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622" y="1071148"/>
            <a:ext cx="5609222" cy="39127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550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ВУГЛЕВОДНІ</a:t>
            </a:r>
            <a:endParaRPr lang="ru-RU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3143250" y="1603905"/>
            <a:ext cx="1368425" cy="1081087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5719162" y="1634066"/>
            <a:ext cx="16476" cy="1050925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6969124" y="1639468"/>
            <a:ext cx="1309903" cy="1045524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135190" y="2710768"/>
            <a:ext cx="23074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Моносахариди</a:t>
            </a:r>
            <a:endParaRPr lang="ru-RU" sz="2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945064" y="2706308"/>
            <a:ext cx="20161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Дисахариди</a:t>
            </a:r>
            <a:endParaRPr lang="ru-RU" sz="2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7463631" y="2706308"/>
            <a:ext cx="2160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Полісахариды</a:t>
            </a:r>
            <a:endParaRPr lang="ru-RU" sz="2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247109" y="3170239"/>
            <a:ext cx="2374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Глюкоза, фруктоза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4872312" y="3124442"/>
            <a:ext cx="21616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Сахароза, мальтоза (солод), лактоза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7510993" y="3109043"/>
            <a:ext cx="25288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err="1" smtClean="0"/>
              <a:t>Крохмаль</a:t>
            </a:r>
            <a:r>
              <a:rPr lang="ru-RU" dirty="0" smtClean="0"/>
              <a:t>, </a:t>
            </a:r>
            <a:r>
              <a:rPr lang="ru-RU" dirty="0" err="1" smtClean="0"/>
              <a:t>целюлоза</a:t>
            </a:r>
            <a:endParaRPr lang="ru-RU" dirty="0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3213186" y="3609181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5751513" y="3770773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8631710" y="3478375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5880101" y="4005263"/>
            <a:ext cx="1439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+H</a:t>
            </a:r>
            <a:r>
              <a:rPr lang="en-US" sz="1400"/>
              <a:t>2</a:t>
            </a:r>
            <a:r>
              <a:rPr lang="en-US"/>
              <a:t>O/H+</a:t>
            </a:r>
            <a:endParaRPr lang="ru-RU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8687291" y="3728199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+nH</a:t>
            </a:r>
            <a:r>
              <a:rPr lang="en-US" sz="1400"/>
              <a:t>2</a:t>
            </a:r>
            <a:r>
              <a:rPr lang="en-US"/>
              <a:t>O/H+</a:t>
            </a:r>
            <a:endParaRPr lang="ru-RU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2482766" y="4369658"/>
            <a:ext cx="1439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гідролізу</a:t>
            </a:r>
            <a:endParaRPr lang="ru-RU" dirty="0"/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5232401" y="4797426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4295776" y="4627852"/>
            <a:ext cx="295275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2 Моль</a:t>
            </a:r>
            <a:endParaRPr lang="en-US" dirty="0"/>
          </a:p>
          <a:p>
            <a:pPr algn="ctr">
              <a:spcBef>
                <a:spcPct val="50000"/>
              </a:spcBef>
            </a:pPr>
            <a:r>
              <a:rPr lang="ru-RU" dirty="0" err="1" smtClean="0"/>
              <a:t>моносахаридів</a:t>
            </a:r>
            <a:endParaRPr lang="ru-RU" dirty="0"/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7510993" y="4369658"/>
            <a:ext cx="2305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n</a:t>
            </a:r>
            <a:r>
              <a:rPr lang="ru-RU" dirty="0"/>
              <a:t> моль </a:t>
            </a:r>
            <a:r>
              <a:rPr lang="ru-RU" dirty="0" err="1" smtClean="0"/>
              <a:t>моносахаридів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579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1" grpId="0" animBg="1"/>
      <p:bldP spid="34822" grpId="0" animBg="1"/>
      <p:bldP spid="34823" grpId="0"/>
      <p:bldP spid="34824" grpId="0"/>
      <p:bldP spid="34825" grpId="0"/>
      <p:bldP spid="34826" grpId="0"/>
      <p:bldP spid="34827" grpId="0"/>
      <p:bldP spid="34828" grpId="0"/>
      <p:bldP spid="34829" grpId="0" animBg="1"/>
      <p:bldP spid="34830" grpId="0" animBg="1"/>
      <p:bldP spid="34831" grpId="0" animBg="1"/>
      <p:bldP spid="34835" grpId="0"/>
      <p:bldP spid="34836" grpId="0"/>
      <p:bldP spid="34837" grpId="0"/>
      <p:bldP spid="34839" grpId="0"/>
      <p:bldP spid="348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17606" y="6985000"/>
            <a:ext cx="10131425" cy="14562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7094540"/>
            <a:ext cx="10131425" cy="364913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0" y="188913"/>
            <a:ext cx="91440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sz="4000" b="1">
                <a:solidFill>
                  <a:schemeClr val="tx1"/>
                </a:solidFill>
              </a:rPr>
              <a:t>Структурні формули органічних речовин</a:t>
            </a:r>
            <a:endParaRPr lang="ru-RU" sz="4000" b="1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/>
          </p:cNvSpPr>
          <p:nvPr/>
        </p:nvSpPr>
        <p:spPr bwMode="auto">
          <a:xfrm>
            <a:off x="1666875" y="1446213"/>
            <a:ext cx="4464050" cy="436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uk-UA" sz="2400" b="1" u="sng" dirty="0"/>
              <a:t>Алкани</a:t>
            </a:r>
            <a:r>
              <a:rPr lang="uk-UA" sz="2400" dirty="0"/>
              <a:t> – насичені вуглеводні ланцюгової будови.</a:t>
            </a:r>
          </a:p>
          <a:p>
            <a:pPr>
              <a:buFontTx/>
              <a:buNone/>
            </a:pPr>
            <a:r>
              <a:rPr lang="ru-RU" sz="2400" b="1" dirty="0" err="1"/>
              <a:t>Загальна</a:t>
            </a:r>
            <a:r>
              <a:rPr lang="ru-RU" sz="2400" b="1" dirty="0"/>
              <a:t> формула - С</a:t>
            </a:r>
            <a:r>
              <a:rPr lang="en-US" sz="2400" b="1" baseline="-25000" dirty="0"/>
              <a:t>n</a:t>
            </a:r>
            <a:r>
              <a:rPr lang="en-US" sz="2400" b="1" dirty="0"/>
              <a:t>H</a:t>
            </a:r>
            <a:r>
              <a:rPr lang="en-US" sz="2400" b="1" baseline="-25000" dirty="0"/>
              <a:t>2n+2</a:t>
            </a:r>
            <a:r>
              <a:rPr lang="uk-UA" sz="2400" b="1" baseline="-25000" dirty="0"/>
              <a:t> </a:t>
            </a:r>
            <a:r>
              <a:rPr lang="uk-UA" sz="2400" b="1" dirty="0"/>
              <a:t> </a:t>
            </a:r>
            <a:endParaRPr lang="ru-RU" sz="2400" b="1" dirty="0"/>
          </a:p>
          <a:p>
            <a:pPr>
              <a:buFontTx/>
              <a:buNone/>
            </a:pPr>
            <a:r>
              <a:rPr lang="uk-UA" sz="2400" dirty="0"/>
              <a:t>Гомологічний ряд алканів: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type="tbl" idx="1"/>
          </p:nvPr>
        </p:nvGraphicFramePr>
        <p:xfrm>
          <a:off x="1666875" y="3232150"/>
          <a:ext cx="4572000" cy="2786064"/>
        </p:xfrm>
        <a:graphic>
          <a:graphicData uri="http://schemas.openxmlformats.org/drawingml/2006/table">
            <a:tbl>
              <a:tblPr/>
              <a:tblGrid>
                <a:gridCol w="884238"/>
                <a:gridCol w="1254125"/>
                <a:gridCol w="2433637"/>
              </a:tblGrid>
              <a:tr h="550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Назва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Молекулярна формула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Структурна формула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МЕТАН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СН</a:t>
                      </a:r>
                      <a:r>
                        <a:rPr kumimoji="0" lang="uk-UA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ЕТАН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</a:t>
                      </a:r>
                      <a:r>
                        <a:rPr kumimoji="0" lang="uk-UA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</a:t>
                      </a:r>
                      <a:r>
                        <a:rPr kumimoji="0" lang="uk-UA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– 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ПРОПАН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</a:t>
                      </a:r>
                      <a:r>
                        <a:rPr kumimoji="0" lang="uk-UA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</a:t>
                      </a:r>
                      <a:r>
                        <a:rPr kumimoji="0" lang="uk-UA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– 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– 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БУТАН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</a:t>
                      </a:r>
                      <a:r>
                        <a:rPr kumimoji="0" lang="uk-UA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</a:t>
                      </a:r>
                      <a:r>
                        <a:rPr kumimoji="0" lang="uk-UA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–СН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–СН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ПЕНТАН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</a:t>
                      </a:r>
                      <a:r>
                        <a:rPr kumimoji="0" lang="uk-UA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</a:t>
                      </a:r>
                      <a:r>
                        <a:rPr kumimoji="0" lang="uk-UA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-СН</a:t>
                      </a:r>
                      <a:r>
                        <a:rPr kumimoji="0" lang="uk-UA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pic>
        <p:nvPicPr>
          <p:cNvPr id="9250" name="Рисунок 9" descr="metan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238" y="1703390"/>
            <a:ext cx="11525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1" name="Рисунок 10" descr="ethan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6" y="2655889"/>
            <a:ext cx="1439863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2" name="Рисунок 11" descr="butan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4456114"/>
            <a:ext cx="21590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3" name="Рисунок 12" descr="propan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6" y="3521075"/>
            <a:ext cx="1800225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4" name="Рисунок 13" descr="pentan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238" y="5607843"/>
            <a:ext cx="2447925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61" name="TextBox 14"/>
          <p:cNvSpPr txBox="1">
            <a:spLocks noChangeArrowheads="1"/>
          </p:cNvSpPr>
          <p:nvPr/>
        </p:nvSpPr>
        <p:spPr bwMode="auto">
          <a:xfrm>
            <a:off x="9097962" y="1805264"/>
            <a:ext cx="931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sz="2000" b="1" dirty="0"/>
              <a:t>метан</a:t>
            </a:r>
            <a:endParaRPr lang="ru-RU" sz="2000" b="1" dirty="0"/>
          </a:p>
        </p:txBody>
      </p:sp>
      <p:sp>
        <p:nvSpPr>
          <p:cNvPr id="5162" name="TextBox 15"/>
          <p:cNvSpPr txBox="1">
            <a:spLocks noChangeArrowheads="1"/>
          </p:cNvSpPr>
          <p:nvPr/>
        </p:nvSpPr>
        <p:spPr bwMode="auto">
          <a:xfrm>
            <a:off x="9173368" y="2796381"/>
            <a:ext cx="1296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sz="2000" b="1" dirty="0"/>
              <a:t>етан</a:t>
            </a:r>
            <a:endParaRPr lang="ru-RU" sz="2000" b="1" dirty="0"/>
          </a:p>
        </p:txBody>
      </p:sp>
      <p:sp>
        <p:nvSpPr>
          <p:cNvPr id="5163" name="TextBox 16"/>
          <p:cNvSpPr txBox="1">
            <a:spLocks noChangeArrowheads="1"/>
          </p:cNvSpPr>
          <p:nvPr/>
        </p:nvSpPr>
        <p:spPr bwMode="auto">
          <a:xfrm>
            <a:off x="9047163" y="3675856"/>
            <a:ext cx="15128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sz="2000" b="1" dirty="0"/>
              <a:t>пропан</a:t>
            </a:r>
            <a:endParaRPr lang="ru-RU" sz="2000" b="1" dirty="0"/>
          </a:p>
        </p:txBody>
      </p:sp>
      <p:sp>
        <p:nvSpPr>
          <p:cNvPr id="5164" name="TextBox 17"/>
          <p:cNvSpPr txBox="1">
            <a:spLocks noChangeArrowheads="1"/>
          </p:cNvSpPr>
          <p:nvPr/>
        </p:nvSpPr>
        <p:spPr bwMode="auto">
          <a:xfrm>
            <a:off x="9173947" y="4666973"/>
            <a:ext cx="901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sz="2000" b="1" dirty="0"/>
              <a:t>бутан</a:t>
            </a:r>
            <a:endParaRPr lang="ru-RU" sz="2000" b="1" dirty="0"/>
          </a:p>
        </p:txBody>
      </p:sp>
      <p:sp>
        <p:nvSpPr>
          <p:cNvPr id="5165" name="TextBox 18"/>
          <p:cNvSpPr txBox="1">
            <a:spLocks noChangeArrowheads="1"/>
          </p:cNvSpPr>
          <p:nvPr/>
        </p:nvSpPr>
        <p:spPr bwMode="auto">
          <a:xfrm>
            <a:off x="9151014" y="5759448"/>
            <a:ext cx="1052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sz="2000" b="1" dirty="0"/>
              <a:t>пентан</a:t>
            </a:r>
            <a:endParaRPr lang="ru-RU" sz="2000" b="1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375400" y="1216025"/>
            <a:ext cx="4292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sz="2200" b="1" u="sng" dirty="0"/>
              <a:t>Структурні формули алканів:</a:t>
            </a:r>
            <a:endParaRPr lang="ru-RU" sz="2200" b="1" u="sng" dirty="0"/>
          </a:p>
        </p:txBody>
      </p:sp>
    </p:spTree>
    <p:extLst>
      <p:ext uri="{BB962C8B-B14F-4D97-AF65-F5344CB8AC3E}">
        <p14:creationId xmlns:p14="http://schemas.microsoft.com/office/powerpoint/2010/main" val="176318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01726" y="7031567"/>
            <a:ext cx="10131425" cy="14562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7081223"/>
            <a:ext cx="10131425" cy="3649133"/>
          </a:xfrm>
        </p:spPr>
        <p:txBody>
          <a:bodyPr/>
          <a:lstStyle/>
          <a:p>
            <a:endParaRPr lang="ru-RU"/>
          </a:p>
        </p:txBody>
      </p:sp>
      <p:sp>
        <p:nvSpPr>
          <p:cNvPr id="52253" name="Rectangle 29"/>
          <p:cNvSpPr>
            <a:spLocks noChangeArrowheads="1"/>
          </p:cNvSpPr>
          <p:nvPr/>
        </p:nvSpPr>
        <p:spPr bwMode="auto">
          <a:xfrm>
            <a:off x="1631951" y="333375"/>
            <a:ext cx="8786813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sz="2800" b="1" u="sng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rial" panose="020B0604020202020204" pitchFamily="34" charset="0"/>
              </a:rPr>
              <a:t>Ненасичені </a:t>
            </a:r>
            <a:r>
              <a:rPr lang="uk-UA" sz="2800" b="1" u="sng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rial" panose="020B0604020202020204" pitchFamily="34" charset="0"/>
              </a:rPr>
              <a:t>вуглеводні</a:t>
            </a:r>
            <a:r>
              <a:rPr lang="uk-UA" sz="2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– </a:t>
            </a:r>
            <a:r>
              <a:rPr lang="uk-UA" sz="2800" b="1" dirty="0">
                <a:solidFill>
                  <a:schemeClr val="tx1"/>
                </a:solidFill>
                <a:cs typeface="Arial" panose="020B0604020202020204" pitchFamily="34" charset="0"/>
              </a:rPr>
              <a:t>органічні сполуки, що мають кратні зв’язки між атомами Карбону</a:t>
            </a:r>
            <a:br>
              <a:rPr lang="uk-UA" sz="28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uk-UA" sz="2800" b="1" dirty="0">
                <a:solidFill>
                  <a:schemeClr val="tx1"/>
                </a:solidFill>
                <a:cs typeface="Arial" panose="020B0604020202020204" pitchFamily="34" charset="0"/>
              </a:rPr>
              <a:t>  (подвійні  – С = С –   або  потрійні   – С </a:t>
            </a:r>
            <a:r>
              <a:rPr lang="el-GR" sz="2800" b="1" dirty="0">
                <a:solidFill>
                  <a:schemeClr val="tx1"/>
                </a:solidFill>
                <a:cs typeface="Arial" panose="020B0604020202020204" pitchFamily="34" charset="0"/>
              </a:rPr>
              <a:t>Ξ</a:t>
            </a:r>
            <a:r>
              <a:rPr lang="uk-UA" sz="28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С </a:t>
            </a:r>
            <a:r>
              <a:rPr lang="uk-UA" sz="2800" b="1" dirty="0">
                <a:solidFill>
                  <a:schemeClr val="tx1"/>
                </a:solidFill>
                <a:cs typeface="Arial" panose="020B0604020202020204" pitchFamily="34" charset="0"/>
              </a:rPr>
              <a:t>– )</a:t>
            </a:r>
            <a:r>
              <a:rPr lang="uk-UA" sz="2200" b="1" dirty="0">
                <a:solidFill>
                  <a:srgbClr val="C00000"/>
                </a:solidFill>
              </a:rPr>
              <a:t/>
            </a:r>
            <a:br>
              <a:rPr lang="uk-UA" sz="2200" b="1" dirty="0">
                <a:solidFill>
                  <a:srgbClr val="C00000"/>
                </a:solidFill>
              </a:rPr>
            </a:b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8" name="Содержимое 7"/>
          <p:cNvSpPr>
            <a:spLocks/>
          </p:cNvSpPr>
          <p:nvPr/>
        </p:nvSpPr>
        <p:spPr bwMode="auto">
          <a:xfrm>
            <a:off x="1666876" y="1700214"/>
            <a:ext cx="4500563" cy="515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sz="3000" b="1" u="sng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rial" panose="020B0604020202020204" pitchFamily="34" charset="0"/>
              </a:rPr>
              <a:t>Етиленові вуглеводні </a:t>
            </a:r>
            <a:r>
              <a:rPr lang="uk-UA" sz="3000" b="1" dirty="0">
                <a:cs typeface="Arial" panose="020B0604020202020204" pitchFamily="34" charset="0"/>
              </a:rPr>
              <a:t>- органічні сполуки, що мають один подвійний зв’язок між атомами Карбону.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sz="3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rial" panose="020B0604020202020204" pitchFamily="34" charset="0"/>
              </a:rPr>
              <a:t>Загальна</a:t>
            </a:r>
            <a:r>
              <a:rPr lang="ru-RU" sz="3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rial" panose="020B0604020202020204" pitchFamily="34" charset="0"/>
              </a:rPr>
              <a:t> формула </a:t>
            </a:r>
            <a:r>
              <a:rPr lang="ru-RU" sz="3000" b="1" dirty="0">
                <a:cs typeface="Arial" panose="020B0604020202020204" pitchFamily="34" charset="0"/>
              </a:rPr>
              <a:t>С</a:t>
            </a:r>
            <a:r>
              <a:rPr lang="en-US" sz="3000" b="1" baseline="-25000" dirty="0" err="1">
                <a:cs typeface="Arial" panose="020B0604020202020204" pitchFamily="34" charset="0"/>
              </a:rPr>
              <a:t>n</a:t>
            </a:r>
            <a:r>
              <a:rPr lang="en-US" sz="3000" b="1" dirty="0" err="1">
                <a:cs typeface="Arial" panose="020B0604020202020204" pitchFamily="34" charset="0"/>
              </a:rPr>
              <a:t>H</a:t>
            </a:r>
            <a:r>
              <a:rPr lang="ru-RU" sz="3000" b="1" baseline="-25000" dirty="0">
                <a:cs typeface="Arial" panose="020B0604020202020204" pitchFamily="34" charset="0"/>
              </a:rPr>
              <a:t>2</a:t>
            </a:r>
            <a:r>
              <a:rPr lang="en-US" sz="3000" b="1" baseline="-25000" dirty="0">
                <a:cs typeface="Arial" panose="020B0604020202020204" pitchFamily="34" charset="0"/>
              </a:rPr>
              <a:t>n</a:t>
            </a:r>
            <a:r>
              <a:rPr lang="uk-UA" sz="3000" b="1" baseline="-25000" dirty="0"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sz="3000" b="1" dirty="0">
                <a:cs typeface="Arial" panose="020B0604020202020204" pitchFamily="34" charset="0"/>
              </a:rPr>
              <a:t>С</a:t>
            </a:r>
            <a:r>
              <a:rPr lang="uk-UA" sz="3000" b="1" baseline="-25000" dirty="0">
                <a:cs typeface="Arial" panose="020B0604020202020204" pitchFamily="34" charset="0"/>
              </a:rPr>
              <a:t>2</a:t>
            </a:r>
            <a:r>
              <a:rPr lang="uk-UA" sz="3000" b="1" dirty="0">
                <a:cs typeface="Arial" panose="020B0604020202020204" pitchFamily="34" charset="0"/>
              </a:rPr>
              <a:t>Н</a:t>
            </a:r>
            <a:r>
              <a:rPr lang="uk-UA" sz="3000" b="1" baseline="-25000" dirty="0">
                <a:cs typeface="Arial" panose="020B0604020202020204" pitchFamily="34" charset="0"/>
              </a:rPr>
              <a:t>4</a:t>
            </a:r>
            <a:r>
              <a:rPr lang="uk-UA" sz="3000" b="1" dirty="0">
                <a:cs typeface="Arial" panose="020B0604020202020204" pitchFamily="34" charset="0"/>
              </a:rPr>
              <a:t>  -  </a:t>
            </a:r>
            <a:r>
              <a:rPr lang="uk-UA" sz="3000" b="1" dirty="0" err="1">
                <a:cs typeface="Arial" panose="020B0604020202020204" pitchFamily="34" charset="0"/>
              </a:rPr>
              <a:t>етен</a:t>
            </a:r>
            <a:r>
              <a:rPr lang="uk-UA" sz="3000" b="1" dirty="0">
                <a:cs typeface="Arial" panose="020B0604020202020204" pitchFamily="34" charset="0"/>
              </a:rPr>
              <a:t> (етилен)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sz="3000" b="1" dirty="0">
                <a:cs typeface="Arial" panose="020B0604020202020204" pitchFamily="34" charset="0"/>
              </a:rPr>
              <a:t>С</a:t>
            </a:r>
            <a:r>
              <a:rPr lang="uk-UA" sz="3000" b="1" baseline="-25000" dirty="0">
                <a:cs typeface="Arial" panose="020B0604020202020204" pitchFamily="34" charset="0"/>
              </a:rPr>
              <a:t>3</a:t>
            </a:r>
            <a:r>
              <a:rPr lang="uk-UA" sz="3000" b="1" dirty="0">
                <a:cs typeface="Arial" panose="020B0604020202020204" pitchFamily="34" charset="0"/>
              </a:rPr>
              <a:t>Н</a:t>
            </a:r>
            <a:r>
              <a:rPr lang="uk-UA" sz="3000" b="1" baseline="-25000" dirty="0">
                <a:cs typeface="Arial" panose="020B0604020202020204" pitchFamily="34" charset="0"/>
              </a:rPr>
              <a:t>6</a:t>
            </a:r>
            <a:r>
              <a:rPr lang="uk-UA" sz="3000" b="1" dirty="0">
                <a:cs typeface="Arial" panose="020B0604020202020204" pitchFamily="34" charset="0"/>
              </a:rPr>
              <a:t>  -  </a:t>
            </a:r>
            <a:r>
              <a:rPr lang="uk-UA" sz="3000" b="1" dirty="0" err="1">
                <a:cs typeface="Arial" panose="020B0604020202020204" pitchFamily="34" charset="0"/>
              </a:rPr>
              <a:t>пропен</a:t>
            </a:r>
            <a:endParaRPr lang="uk-UA" sz="3000" b="1" baseline="-25000" dirty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sz="3000" b="1" dirty="0">
                <a:cs typeface="Arial" panose="020B0604020202020204" pitchFamily="34" charset="0"/>
              </a:rPr>
              <a:t>С</a:t>
            </a:r>
            <a:r>
              <a:rPr lang="uk-UA" sz="3000" b="1" baseline="-25000" dirty="0">
                <a:cs typeface="Arial" panose="020B0604020202020204" pitchFamily="34" charset="0"/>
              </a:rPr>
              <a:t>4</a:t>
            </a:r>
            <a:r>
              <a:rPr lang="uk-UA" sz="3000" b="1" dirty="0">
                <a:cs typeface="Arial" panose="020B0604020202020204" pitchFamily="34" charset="0"/>
              </a:rPr>
              <a:t>Н</a:t>
            </a:r>
            <a:r>
              <a:rPr lang="uk-UA" sz="3000" b="1" baseline="-25000" dirty="0">
                <a:cs typeface="Arial" panose="020B0604020202020204" pitchFamily="34" charset="0"/>
              </a:rPr>
              <a:t>8</a:t>
            </a:r>
            <a:r>
              <a:rPr lang="uk-UA" sz="3000" b="1" dirty="0">
                <a:cs typeface="Arial" panose="020B0604020202020204" pitchFamily="34" charset="0"/>
              </a:rPr>
              <a:t>  -  </a:t>
            </a:r>
            <a:r>
              <a:rPr lang="uk-UA" sz="3000" b="1" dirty="0" err="1">
                <a:cs typeface="Arial" panose="020B0604020202020204" pitchFamily="34" charset="0"/>
              </a:rPr>
              <a:t>бутен</a:t>
            </a:r>
            <a:r>
              <a:rPr lang="uk-UA" sz="3000" b="1" dirty="0">
                <a:cs typeface="Arial" panose="020B0604020202020204" pitchFamily="34" charset="0"/>
              </a:rPr>
              <a:t> </a:t>
            </a:r>
            <a:endParaRPr lang="ru-RU" sz="2400" b="1" dirty="0"/>
          </a:p>
        </p:txBody>
      </p:sp>
      <p:sp>
        <p:nvSpPr>
          <p:cNvPr id="9" name="Содержимое 8"/>
          <p:cNvSpPr>
            <a:spLocks/>
          </p:cNvSpPr>
          <p:nvPr/>
        </p:nvSpPr>
        <p:spPr bwMode="auto">
          <a:xfrm>
            <a:off x="6025357" y="1700214"/>
            <a:ext cx="4500562" cy="488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uk-UA" sz="2700" b="1" u="sng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rial" panose="020B0604020202020204" pitchFamily="34" charset="0"/>
              </a:rPr>
              <a:t>Ацетиленові вуглеводні </a:t>
            </a:r>
            <a:r>
              <a:rPr lang="uk-UA" sz="2700" b="1" dirty="0">
                <a:cs typeface="Arial" panose="020B0604020202020204" pitchFamily="34" charset="0"/>
              </a:rPr>
              <a:t>-</a:t>
            </a:r>
            <a:r>
              <a:rPr lang="uk-UA" sz="2700" b="1" u="sng" dirty="0">
                <a:cs typeface="Arial" panose="020B0604020202020204" pitchFamily="34" charset="0"/>
              </a:rPr>
              <a:t> </a:t>
            </a:r>
            <a:r>
              <a:rPr lang="uk-UA" sz="2700" b="1" dirty="0">
                <a:cs typeface="Arial" panose="020B0604020202020204" pitchFamily="34" charset="0"/>
              </a:rPr>
              <a:t>органічні сполуки, що мають один потрійний зв’язок між атомами Карбону.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ru-RU" sz="27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rial" panose="020B0604020202020204" pitchFamily="34" charset="0"/>
              </a:rPr>
              <a:t>Загальна</a:t>
            </a:r>
            <a:r>
              <a:rPr lang="ru-RU" sz="27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rial" panose="020B0604020202020204" pitchFamily="34" charset="0"/>
              </a:rPr>
              <a:t> формула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ru-RU" sz="2700" b="1" dirty="0" smtClean="0">
                <a:cs typeface="Arial" panose="020B0604020202020204" pitchFamily="34" charset="0"/>
              </a:rPr>
              <a:t>С</a:t>
            </a:r>
            <a:r>
              <a:rPr lang="en-US" sz="2700" b="1" baseline="-25000" dirty="0" err="1">
                <a:cs typeface="Arial" panose="020B0604020202020204" pitchFamily="34" charset="0"/>
              </a:rPr>
              <a:t>n</a:t>
            </a:r>
            <a:r>
              <a:rPr lang="en-US" sz="2700" b="1" dirty="0" err="1">
                <a:cs typeface="Arial" panose="020B0604020202020204" pitchFamily="34" charset="0"/>
              </a:rPr>
              <a:t>H</a:t>
            </a:r>
            <a:r>
              <a:rPr lang="ru-RU" sz="2700" b="1" baseline="-25000" dirty="0">
                <a:cs typeface="Arial" panose="020B0604020202020204" pitchFamily="34" charset="0"/>
              </a:rPr>
              <a:t>2</a:t>
            </a:r>
            <a:r>
              <a:rPr lang="en-US" sz="2700" b="1" baseline="-25000" dirty="0">
                <a:cs typeface="Arial" panose="020B0604020202020204" pitchFamily="34" charset="0"/>
              </a:rPr>
              <a:t>n</a:t>
            </a:r>
            <a:r>
              <a:rPr lang="uk-UA" sz="2700" b="1" baseline="-25000" dirty="0">
                <a:cs typeface="Arial" panose="020B0604020202020204" pitchFamily="34" charset="0"/>
              </a:rPr>
              <a:t> - 2</a:t>
            </a:r>
            <a:endParaRPr lang="uk-UA" sz="2700" b="1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uk-UA" sz="2700" b="1" dirty="0">
                <a:cs typeface="Arial" panose="020B0604020202020204" pitchFamily="34" charset="0"/>
              </a:rPr>
              <a:t>  С</a:t>
            </a:r>
            <a:r>
              <a:rPr lang="uk-UA" sz="2700" b="1" baseline="-25000" dirty="0">
                <a:cs typeface="Arial" panose="020B0604020202020204" pitchFamily="34" charset="0"/>
              </a:rPr>
              <a:t>2</a:t>
            </a:r>
            <a:r>
              <a:rPr lang="uk-UA" sz="2700" b="1" dirty="0">
                <a:cs typeface="Arial" panose="020B0604020202020204" pitchFamily="34" charset="0"/>
              </a:rPr>
              <a:t>Н</a:t>
            </a:r>
            <a:r>
              <a:rPr lang="uk-UA" sz="2700" b="1" baseline="-25000" dirty="0">
                <a:cs typeface="Arial" panose="020B0604020202020204" pitchFamily="34" charset="0"/>
              </a:rPr>
              <a:t>2</a:t>
            </a:r>
            <a:r>
              <a:rPr lang="uk-UA" sz="2700" b="1" dirty="0">
                <a:cs typeface="Arial" panose="020B0604020202020204" pitchFamily="34" charset="0"/>
              </a:rPr>
              <a:t>  -  </a:t>
            </a:r>
            <a:r>
              <a:rPr lang="uk-UA" sz="2700" b="1" dirty="0" err="1">
                <a:cs typeface="Arial" panose="020B0604020202020204" pitchFamily="34" charset="0"/>
              </a:rPr>
              <a:t>етин</a:t>
            </a:r>
            <a:r>
              <a:rPr lang="uk-UA" sz="2700" b="1" dirty="0">
                <a:cs typeface="Arial" panose="020B0604020202020204" pitchFamily="34" charset="0"/>
              </a:rPr>
              <a:t> (ацетилен)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sz="2700" b="1" dirty="0">
                <a:cs typeface="Arial" panose="020B0604020202020204" pitchFamily="34" charset="0"/>
              </a:rPr>
              <a:t>  С</a:t>
            </a:r>
            <a:r>
              <a:rPr lang="uk-UA" sz="2700" b="1" baseline="-25000" dirty="0">
                <a:cs typeface="Arial" panose="020B0604020202020204" pitchFamily="34" charset="0"/>
              </a:rPr>
              <a:t>3</a:t>
            </a:r>
            <a:r>
              <a:rPr lang="uk-UA" sz="2700" b="1" dirty="0">
                <a:cs typeface="Arial" panose="020B0604020202020204" pitchFamily="34" charset="0"/>
              </a:rPr>
              <a:t>Н</a:t>
            </a:r>
            <a:r>
              <a:rPr lang="uk-UA" sz="2700" b="1" baseline="-25000" dirty="0">
                <a:cs typeface="Arial" panose="020B0604020202020204" pitchFamily="34" charset="0"/>
              </a:rPr>
              <a:t>4</a:t>
            </a:r>
            <a:r>
              <a:rPr lang="uk-UA" sz="2700" b="1" dirty="0">
                <a:cs typeface="Arial" panose="020B0604020202020204" pitchFamily="34" charset="0"/>
              </a:rPr>
              <a:t>  -  </a:t>
            </a:r>
            <a:r>
              <a:rPr lang="uk-UA" sz="2700" b="1" dirty="0" err="1">
                <a:cs typeface="Arial" panose="020B0604020202020204" pitchFamily="34" charset="0"/>
              </a:rPr>
              <a:t>пропін</a:t>
            </a:r>
            <a:endParaRPr lang="uk-UA" sz="2700" b="1" baseline="-2500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uk-UA" sz="2700" b="1" dirty="0">
                <a:cs typeface="Arial" panose="020B0604020202020204" pitchFamily="34" charset="0"/>
              </a:rPr>
              <a:t>  С</a:t>
            </a:r>
            <a:r>
              <a:rPr lang="uk-UA" sz="2700" b="1" baseline="-25000" dirty="0">
                <a:cs typeface="Arial" panose="020B0604020202020204" pitchFamily="34" charset="0"/>
              </a:rPr>
              <a:t>4</a:t>
            </a:r>
            <a:r>
              <a:rPr lang="uk-UA" sz="2700" b="1" dirty="0">
                <a:cs typeface="Arial" panose="020B0604020202020204" pitchFamily="34" charset="0"/>
              </a:rPr>
              <a:t>Н</a:t>
            </a:r>
            <a:r>
              <a:rPr lang="uk-UA" sz="2700" b="1" baseline="-25000" dirty="0">
                <a:cs typeface="Arial" panose="020B0604020202020204" pitchFamily="34" charset="0"/>
              </a:rPr>
              <a:t>6</a:t>
            </a:r>
            <a:r>
              <a:rPr lang="uk-UA" sz="2700" b="1" dirty="0">
                <a:cs typeface="Arial" panose="020B0604020202020204" pitchFamily="34" charset="0"/>
              </a:rPr>
              <a:t>  -  </a:t>
            </a:r>
            <a:r>
              <a:rPr lang="uk-UA" sz="2700" b="1" dirty="0" err="1">
                <a:cs typeface="Arial" panose="020B0604020202020204" pitchFamily="34" charset="0"/>
              </a:rPr>
              <a:t>бутин</a:t>
            </a:r>
            <a:r>
              <a:rPr lang="uk-UA" sz="2700" b="1" dirty="0">
                <a:cs typeface="Arial" panose="020B0604020202020204" pitchFamily="34" charset="0"/>
              </a:rPr>
              <a:t> </a:t>
            </a:r>
            <a:endParaRPr lang="ru-RU" sz="27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005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3" grpId="0"/>
      <p:bldP spid="8" grpId="0" build="p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560188" y="1863401"/>
            <a:ext cx="926433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None/>
            </a:pPr>
            <a:r>
              <a:rPr lang="uk-UA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загальна </a:t>
            </a:r>
            <a: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формула </a:t>
            </a:r>
            <a:b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uk-UA" sz="2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0" indent="0" algn="ctr">
              <a:buNone/>
            </a:pPr>
            <a:r>
              <a:rPr lang="uk-UA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кратні </a:t>
            </a:r>
            <a: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зв'язки </a:t>
            </a:r>
            <a:b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uk-UA" sz="2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0" indent="0" algn="ctr">
              <a:buNone/>
            </a:pPr>
            <a:r>
              <a:rPr lang="uk-UA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тип </a:t>
            </a:r>
            <a: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гібридизації</a:t>
            </a:r>
            <a:b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uk-UA" sz="20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0" indent="0" algn="ctr">
              <a:buNone/>
            </a:pPr>
            <a:endParaRPr lang="uk-UA" sz="20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0" indent="0" algn="ctr">
              <a:buNone/>
            </a:pPr>
            <a:endParaRPr lang="ru-RU" sz="2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0" indent="0" algn="ctr">
              <a:buNone/>
            </a:pPr>
            <a:r>
              <a:rPr lang="uk-UA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кут </a:t>
            </a:r>
            <a:r>
              <a:rPr lang="uk-UA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між напрямами зв'язку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560188" y="1217237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u="sng" dirty="0"/>
              <a:t>Алкени</a:t>
            </a:r>
            <a:endParaRPr lang="ru-RU" sz="3200" b="1" u="sng" dirty="0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9500158" y="128306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u="sng" dirty="0"/>
              <a:t>Алкіни</a:t>
            </a:r>
            <a:endParaRPr lang="ru-RU" sz="3200" b="1" u="sng" dirty="0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8419972" y="1084409"/>
            <a:ext cx="1628903" cy="27925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971676" y="19663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886075" y="1835150"/>
            <a:ext cx="144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3200" b="1" dirty="0">
                <a:cs typeface="Times New Roman" panose="02020603050405020304" pitchFamily="18" charset="0"/>
              </a:rPr>
              <a:t>C</a:t>
            </a:r>
            <a:r>
              <a:rPr lang="en-US" sz="3200" b="1" baseline="-30000" dirty="0">
                <a:cs typeface="Times New Roman" panose="02020603050405020304" pitchFamily="18" charset="0"/>
              </a:rPr>
              <a:t>n</a:t>
            </a:r>
            <a:r>
              <a:rPr lang="en-US" sz="3200" b="1" dirty="0">
                <a:cs typeface="Times New Roman" panose="02020603050405020304" pitchFamily="18" charset="0"/>
              </a:rPr>
              <a:t>H</a:t>
            </a:r>
            <a:r>
              <a:rPr lang="en-US" sz="3200" b="1" baseline="-30000" dirty="0">
                <a:cs typeface="Times New Roman" panose="02020603050405020304" pitchFamily="18" charset="0"/>
              </a:rPr>
              <a:t>2n</a:t>
            </a:r>
            <a:endParaRPr lang="en-US" sz="3200" b="1" dirty="0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971676" y="19663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8524875" y="1804989"/>
            <a:ext cx="152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3200" b="1">
                <a:cs typeface="Times New Roman" panose="02020603050405020304" pitchFamily="18" charset="0"/>
              </a:rPr>
              <a:t>C</a:t>
            </a:r>
            <a:r>
              <a:rPr lang="en-US" sz="3200" b="1" baseline="-30000">
                <a:cs typeface="Times New Roman" panose="02020603050405020304" pitchFamily="18" charset="0"/>
              </a:rPr>
              <a:t>n</a:t>
            </a:r>
            <a:r>
              <a:rPr lang="en-US" sz="3200" b="1">
                <a:cs typeface="Times New Roman" panose="02020603050405020304" pitchFamily="18" charset="0"/>
              </a:rPr>
              <a:t>H</a:t>
            </a:r>
            <a:r>
              <a:rPr lang="en-US" sz="3200" b="1" baseline="-30000">
                <a:cs typeface="Times New Roman" panose="02020603050405020304" pitchFamily="18" charset="0"/>
              </a:rPr>
              <a:t>2n-2</a:t>
            </a:r>
            <a:endParaRPr lang="en-US" sz="3200" b="1"/>
          </a:p>
        </p:txBody>
      </p:sp>
      <p:grpSp>
        <p:nvGrpSpPr>
          <p:cNvPr id="23564" name="Group 12"/>
          <p:cNvGrpSpPr>
            <a:grpSpLocks/>
          </p:cNvGrpSpPr>
          <p:nvPr/>
        </p:nvGrpSpPr>
        <p:grpSpPr bwMode="auto">
          <a:xfrm>
            <a:off x="8205143" y="2746459"/>
            <a:ext cx="1747838" cy="608013"/>
            <a:chOff x="3936" y="1920"/>
            <a:chExt cx="1101" cy="383"/>
          </a:xfrm>
        </p:grpSpPr>
        <p:grpSp>
          <p:nvGrpSpPr>
            <p:cNvPr id="23565" name="Group 13"/>
            <p:cNvGrpSpPr>
              <a:grpSpLocks/>
            </p:cNvGrpSpPr>
            <p:nvPr/>
          </p:nvGrpSpPr>
          <p:grpSpPr bwMode="auto">
            <a:xfrm>
              <a:off x="4416" y="2016"/>
              <a:ext cx="141" cy="116"/>
              <a:chOff x="5526" y="1989"/>
              <a:chExt cx="141" cy="279"/>
            </a:xfrm>
          </p:grpSpPr>
          <p:sp>
            <p:nvSpPr>
              <p:cNvPr id="23566" name="Line 14"/>
              <p:cNvSpPr>
                <a:spLocks noChangeShapeType="1"/>
              </p:cNvSpPr>
              <p:nvPr/>
            </p:nvSpPr>
            <p:spPr bwMode="auto">
              <a:xfrm>
                <a:off x="5526" y="1989"/>
                <a:ext cx="141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7" name="Line 15"/>
              <p:cNvSpPr>
                <a:spLocks noChangeShapeType="1"/>
              </p:cNvSpPr>
              <p:nvPr/>
            </p:nvSpPr>
            <p:spPr bwMode="auto">
              <a:xfrm>
                <a:off x="5526" y="2129"/>
                <a:ext cx="14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8" name="Line 16"/>
              <p:cNvSpPr>
                <a:spLocks noChangeShapeType="1"/>
              </p:cNvSpPr>
              <p:nvPr/>
            </p:nvSpPr>
            <p:spPr bwMode="auto">
              <a:xfrm>
                <a:off x="5526" y="2268"/>
                <a:ext cx="14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569" name="Text Box 17"/>
            <p:cNvSpPr txBox="1">
              <a:spLocks noChangeArrowheads="1"/>
            </p:cNvSpPr>
            <p:nvPr/>
          </p:nvSpPr>
          <p:spPr bwMode="auto">
            <a:xfrm>
              <a:off x="4080" y="1920"/>
              <a:ext cx="288" cy="38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С</a:t>
              </a:r>
              <a:endParaRPr lang="ru-RU" sz="3200" b="1"/>
            </a:p>
          </p:txBody>
        </p:sp>
        <p:sp>
          <p:nvSpPr>
            <p:cNvPr id="23570" name="Text Box 18"/>
            <p:cNvSpPr txBox="1">
              <a:spLocks noChangeArrowheads="1"/>
            </p:cNvSpPr>
            <p:nvPr/>
          </p:nvSpPr>
          <p:spPr bwMode="auto">
            <a:xfrm>
              <a:off x="4608" y="1920"/>
              <a:ext cx="288" cy="38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С</a:t>
              </a:r>
              <a:endParaRPr lang="ru-RU" sz="3200" b="1"/>
            </a:p>
          </p:txBody>
        </p:sp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>
              <a:off x="3936" y="2064"/>
              <a:ext cx="1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>
              <a:off x="4896" y="2064"/>
              <a:ext cx="1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73" name="Group 21"/>
          <p:cNvGrpSpPr>
            <a:grpSpLocks/>
          </p:cNvGrpSpPr>
          <p:nvPr/>
        </p:nvGrpSpPr>
        <p:grpSpPr bwMode="auto">
          <a:xfrm>
            <a:off x="2665088" y="2733759"/>
            <a:ext cx="1530350" cy="620713"/>
            <a:chOff x="480" y="1968"/>
            <a:chExt cx="964" cy="391"/>
          </a:xfrm>
        </p:grpSpPr>
        <p:sp>
          <p:nvSpPr>
            <p:cNvPr id="23574" name="Text Box 22"/>
            <p:cNvSpPr txBox="1">
              <a:spLocks noChangeArrowheads="1"/>
            </p:cNvSpPr>
            <p:nvPr/>
          </p:nvSpPr>
          <p:spPr bwMode="auto">
            <a:xfrm>
              <a:off x="624" y="1994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/>
                <a:t>С</a:t>
              </a:r>
              <a:endParaRPr lang="ru-RU" sz="3200" b="1"/>
            </a:p>
          </p:txBody>
        </p:sp>
        <p:sp>
          <p:nvSpPr>
            <p:cNvPr id="23575" name="Text Box 23"/>
            <p:cNvSpPr txBox="1">
              <a:spLocks noChangeArrowheads="1"/>
            </p:cNvSpPr>
            <p:nvPr/>
          </p:nvSpPr>
          <p:spPr bwMode="auto">
            <a:xfrm>
              <a:off x="1056" y="1968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3200" b="1" dirty="0"/>
                <a:t>С</a:t>
              </a:r>
              <a:endParaRPr lang="ru-RU" sz="3200" b="1" dirty="0"/>
            </a:p>
          </p:txBody>
        </p:sp>
        <p:grpSp>
          <p:nvGrpSpPr>
            <p:cNvPr id="23576" name="Group 24"/>
            <p:cNvGrpSpPr>
              <a:grpSpLocks/>
            </p:cNvGrpSpPr>
            <p:nvPr/>
          </p:nvGrpSpPr>
          <p:grpSpPr bwMode="auto">
            <a:xfrm>
              <a:off x="912" y="2112"/>
              <a:ext cx="141" cy="45"/>
              <a:chOff x="5526" y="2987"/>
              <a:chExt cx="141" cy="21"/>
            </a:xfrm>
          </p:grpSpPr>
          <p:sp>
            <p:nvSpPr>
              <p:cNvPr id="23577" name="Line 25"/>
              <p:cNvSpPr>
                <a:spLocks noChangeShapeType="1"/>
              </p:cNvSpPr>
              <p:nvPr/>
            </p:nvSpPr>
            <p:spPr bwMode="auto">
              <a:xfrm>
                <a:off x="5526" y="2987"/>
                <a:ext cx="14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8" name="Line 26"/>
              <p:cNvSpPr>
                <a:spLocks noChangeShapeType="1"/>
              </p:cNvSpPr>
              <p:nvPr/>
            </p:nvSpPr>
            <p:spPr bwMode="auto">
              <a:xfrm>
                <a:off x="5526" y="3008"/>
                <a:ext cx="14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579" name="Freeform 27"/>
            <p:cNvSpPr>
              <a:spLocks/>
            </p:cNvSpPr>
            <p:nvPr/>
          </p:nvSpPr>
          <p:spPr bwMode="auto">
            <a:xfrm>
              <a:off x="1296" y="2064"/>
              <a:ext cx="147" cy="48"/>
            </a:xfrm>
            <a:custGeom>
              <a:avLst/>
              <a:gdLst>
                <a:gd name="T0" fmla="*/ 0 w 147"/>
                <a:gd name="T1" fmla="*/ 84 h 84"/>
                <a:gd name="T2" fmla="*/ 147 w 147"/>
                <a:gd name="T3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7" h="84">
                  <a:moveTo>
                    <a:pt x="0" y="84"/>
                  </a:moveTo>
                  <a:lnTo>
                    <a:pt x="14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0" name="Freeform 28"/>
            <p:cNvSpPr>
              <a:spLocks/>
            </p:cNvSpPr>
            <p:nvPr/>
          </p:nvSpPr>
          <p:spPr bwMode="auto">
            <a:xfrm>
              <a:off x="1296" y="2160"/>
              <a:ext cx="148" cy="40"/>
            </a:xfrm>
            <a:custGeom>
              <a:avLst/>
              <a:gdLst>
                <a:gd name="T0" fmla="*/ 0 w 148"/>
                <a:gd name="T1" fmla="*/ 0 h 40"/>
                <a:gd name="T2" fmla="*/ 148 w 148"/>
                <a:gd name="T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8" h="40">
                  <a:moveTo>
                    <a:pt x="0" y="0"/>
                  </a:moveTo>
                  <a:lnTo>
                    <a:pt x="148" y="4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1" name="Freeform 29"/>
            <p:cNvSpPr>
              <a:spLocks/>
            </p:cNvSpPr>
            <p:nvPr/>
          </p:nvSpPr>
          <p:spPr bwMode="auto">
            <a:xfrm>
              <a:off x="480" y="2160"/>
              <a:ext cx="147" cy="48"/>
            </a:xfrm>
            <a:custGeom>
              <a:avLst/>
              <a:gdLst>
                <a:gd name="T0" fmla="*/ 0 w 147"/>
                <a:gd name="T1" fmla="*/ 84 h 84"/>
                <a:gd name="T2" fmla="*/ 147 w 147"/>
                <a:gd name="T3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7" h="84">
                  <a:moveTo>
                    <a:pt x="0" y="84"/>
                  </a:moveTo>
                  <a:lnTo>
                    <a:pt x="14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2" name="Freeform 30"/>
            <p:cNvSpPr>
              <a:spLocks/>
            </p:cNvSpPr>
            <p:nvPr/>
          </p:nvSpPr>
          <p:spPr bwMode="auto">
            <a:xfrm>
              <a:off x="480" y="2064"/>
              <a:ext cx="148" cy="40"/>
            </a:xfrm>
            <a:custGeom>
              <a:avLst/>
              <a:gdLst>
                <a:gd name="T0" fmla="*/ 0 w 148"/>
                <a:gd name="T1" fmla="*/ 0 h 40"/>
                <a:gd name="T2" fmla="*/ 148 w 148"/>
                <a:gd name="T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8" h="40">
                  <a:moveTo>
                    <a:pt x="0" y="0"/>
                  </a:moveTo>
                  <a:lnTo>
                    <a:pt x="148" y="4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1971675" y="34051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3048036" y="3700470"/>
            <a:ext cx="707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200" b="1" dirty="0">
                <a:cs typeface="Times New Roman" panose="02020603050405020304" pitchFamily="18" charset="0"/>
              </a:rPr>
              <a:t>sp</a:t>
            </a:r>
            <a:r>
              <a:rPr lang="en-US" sz="3200" b="1" baseline="30000" dirty="0">
                <a:cs typeface="Times New Roman" panose="02020603050405020304" pitchFamily="18" charset="0"/>
              </a:rPr>
              <a:t>2</a:t>
            </a:r>
            <a:endParaRPr lang="en-US" sz="3200" b="1" dirty="0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8795170" y="3694121"/>
            <a:ext cx="5677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/>
              <a:t>sp</a:t>
            </a:r>
            <a:endParaRPr lang="ru-RU" sz="3200" b="1" dirty="0"/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1971676" y="19663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2213907" y="4393752"/>
            <a:ext cx="249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3200" b="1" dirty="0">
                <a:cs typeface="Times New Roman" panose="02020603050405020304" pitchFamily="18" charset="0"/>
              </a:rPr>
              <a:t>1s + 2p = 3sp</a:t>
            </a:r>
            <a:r>
              <a:rPr lang="en-US" sz="3200" b="1" baseline="30000" dirty="0">
                <a:cs typeface="Times New Roman" panose="02020603050405020304" pitchFamily="18" charset="0"/>
              </a:rPr>
              <a:t>2</a:t>
            </a:r>
            <a:endParaRPr lang="en-US" sz="3200" b="1" dirty="0"/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8051897" y="4333929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200" b="1" dirty="0"/>
              <a:t>1s + 1p = 2sp</a:t>
            </a:r>
            <a:r>
              <a:rPr lang="ru-RU" sz="2800" dirty="0"/>
              <a:t> </a:t>
            </a:r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2962276" y="5459920"/>
            <a:ext cx="12057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200" b="1" dirty="0">
                <a:cs typeface="Times New Roman" panose="02020603050405020304" pitchFamily="18" charset="0"/>
              </a:rPr>
              <a:t>&lt; 120</a:t>
            </a:r>
            <a:r>
              <a:rPr lang="en-US" sz="3200" b="1" baseline="30000" dirty="0">
                <a:cs typeface="Times New Roman" panose="02020603050405020304" pitchFamily="18" charset="0"/>
              </a:rPr>
              <a:t>◦</a:t>
            </a:r>
            <a:endParaRPr lang="en-US" sz="3200" b="1" dirty="0"/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8677276" y="5413883"/>
            <a:ext cx="12057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200" b="1" dirty="0">
                <a:cs typeface="Times New Roman" panose="02020603050405020304" pitchFamily="18" charset="0"/>
              </a:rPr>
              <a:t>&lt; 1</a:t>
            </a:r>
            <a:r>
              <a:rPr lang="uk-UA" sz="3200" b="1" dirty="0"/>
              <a:t>8</a:t>
            </a:r>
            <a:r>
              <a:rPr lang="en-US" sz="3200" b="1" dirty="0">
                <a:cs typeface="Times New Roman" panose="02020603050405020304" pitchFamily="18" charset="0"/>
              </a:rPr>
              <a:t>0</a:t>
            </a:r>
            <a:r>
              <a:rPr lang="en-US" sz="3200" b="1" baseline="30000" dirty="0">
                <a:cs typeface="Times New Roman" panose="02020603050405020304" pitchFamily="18" charset="0"/>
              </a:rPr>
              <a:t>◦</a:t>
            </a:r>
            <a:endParaRPr lang="en-US" sz="3200" b="1" dirty="0"/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2276475" y="1086896"/>
            <a:ext cx="1854544" cy="216981"/>
          </a:xfrm>
          <a:custGeom>
            <a:avLst/>
            <a:gdLst>
              <a:gd name="T0" fmla="*/ 462 w 462"/>
              <a:gd name="T1" fmla="*/ 0 h 224"/>
              <a:gd name="T2" fmla="*/ 262 w 462"/>
              <a:gd name="T3" fmla="*/ 89 h 224"/>
              <a:gd name="T4" fmla="*/ 0 w 462"/>
              <a:gd name="T5" fmla="*/ 224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2" h="224">
                <a:moveTo>
                  <a:pt x="462" y="0"/>
                </a:moveTo>
                <a:lnTo>
                  <a:pt x="262" y="89"/>
                </a:lnTo>
                <a:lnTo>
                  <a:pt x="0" y="22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92" name="WordArt 40"/>
          <p:cNvSpPr>
            <a:spLocks noChangeArrowheads="1" noChangeShapeType="1" noTextEdit="1"/>
          </p:cNvSpPr>
          <p:nvPr/>
        </p:nvSpPr>
        <p:spPr bwMode="auto">
          <a:xfrm rot="211937">
            <a:off x="3082149" y="-500"/>
            <a:ext cx="5789613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5625"/>
              </a:avLst>
            </a:prstTxWarp>
          </a:bodyPr>
          <a:lstStyle/>
          <a:p>
            <a:pPr algn="ctr"/>
            <a:r>
              <a:rPr lang="ru-RU" sz="3600" b="1" i="1" kern="1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Impact" panose="020B0806030902050204" pitchFamily="34" charset="0"/>
              </a:rPr>
              <a:t>Ненасичені</a:t>
            </a:r>
            <a:r>
              <a:rPr lang="ru-RU" sz="3600" b="1" i="1" kern="1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ru-RU" sz="3600" b="1" i="1" kern="1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Impact" panose="020B0806030902050204" pitchFamily="34" charset="0"/>
              </a:rPr>
              <a:t>вуглеводні</a:t>
            </a:r>
            <a:endParaRPr lang="ru-RU" sz="3600" b="1" i="1" kern="1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277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8140"/>
                            </p:stCondLst>
                            <p:childTnLst>
                              <p:par>
                                <p:cTn id="44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9640"/>
                            </p:stCondLst>
                            <p:childTnLst>
                              <p:par>
                                <p:cTn id="51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2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60"/>
                            </p:stCondLst>
                            <p:childTnLst>
                              <p:par>
                                <p:cTn id="65" presetID="34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560"/>
                            </p:stCondLst>
                            <p:childTnLst>
                              <p:par>
                                <p:cTn id="72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8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640"/>
                            </p:stCondLst>
                            <p:childTnLst>
                              <p:par>
                                <p:cTn id="93" presetID="38" presetClass="entr" presetSubtype="0" accel="5000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390"/>
                            </p:stCondLst>
                            <p:childTnLst>
                              <p:par>
                                <p:cTn id="101" presetID="34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8890"/>
                            </p:stCondLst>
                            <p:childTnLst>
                              <p:par>
                                <p:cTn id="10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3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3920"/>
                            </p:stCondLst>
                            <p:childTnLst>
                              <p:par>
                                <p:cTn id="123" presetID="34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6420"/>
                            </p:stCondLst>
                            <p:childTnLst>
                              <p:par>
                                <p:cTn id="130" presetID="3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3557" grpId="0"/>
      <p:bldP spid="23558" grpId="0"/>
      <p:bldP spid="23559" grpId="0" animBg="1"/>
      <p:bldP spid="23561" grpId="0"/>
      <p:bldP spid="23563" grpId="0"/>
      <p:bldP spid="23584" grpId="0"/>
      <p:bldP spid="23585" grpId="0"/>
      <p:bldP spid="23587" grpId="0"/>
      <p:bldP spid="23588" grpId="0"/>
      <p:bldP spid="23589" grpId="0"/>
      <p:bldP spid="23590" grpId="0"/>
      <p:bldP spid="23591" grpId="0" animBg="1"/>
      <p:bldP spid="2359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4"/>
          <p:cNvSpPr>
            <a:spLocks noGrp="1"/>
          </p:cNvSpPr>
          <p:nvPr>
            <p:ph type="title" idx="4294967295"/>
          </p:nvPr>
        </p:nvSpPr>
        <p:spPr>
          <a:xfrm>
            <a:off x="2095500" y="142875"/>
            <a:ext cx="7943850" cy="642938"/>
          </a:xfrm>
        </p:spPr>
        <p:txBody>
          <a:bodyPr/>
          <a:lstStyle/>
          <a:p>
            <a:r>
              <a:rPr lang="uk-UA" b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Порівняльна     таблиця </a:t>
            </a:r>
            <a:endParaRPr lang="ru-RU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05064203"/>
              </p:ext>
            </p:extLst>
          </p:nvPr>
        </p:nvGraphicFramePr>
        <p:xfrm>
          <a:off x="1383958" y="785813"/>
          <a:ext cx="9144001" cy="59027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85786"/>
                <a:gridCol w="714380"/>
                <a:gridCol w="1428760"/>
                <a:gridCol w="928694"/>
                <a:gridCol w="1154023"/>
                <a:gridCol w="2489315"/>
                <a:gridCol w="1643043"/>
              </a:tblGrid>
              <a:tr h="713963"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п/</a:t>
                      </a:r>
                      <a:r>
                        <a:rPr lang="uk-UA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 defTabSz="990600">
                        <a:tabLst/>
                      </a:pPr>
                      <a:r>
                        <a:rPr lang="uk-UA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 вуглеводню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Загальна формула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Будова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Хімічні властивості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Якісне визначення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645736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endParaRPr lang="uk-UA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</a:t>
                      </a:r>
                      <a:r>
                        <a:rPr lang="uk-UA" sz="24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20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Насичені,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алкани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en-US" sz="2000" b="1" kern="1200" baseline="-25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ru-RU" sz="20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20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ru-RU" sz="20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+2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тетраедр</a:t>
                      </a:r>
                    </a:p>
                    <a:p>
                      <a:pPr algn="ctr"/>
                      <a:endParaRPr lang="uk-UA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uk-UA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uk-UA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одинарні зв’язки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Реакції</a:t>
                      </a:r>
                      <a:r>
                        <a:rPr lang="uk-UA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заміщення: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Cl</a:t>
                      </a:r>
                      <a:r>
                        <a:rPr lang="en-US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→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</a:t>
                      </a:r>
                      <a:r>
                        <a:rPr lang="ru-RU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Cl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+Н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Cl</a:t>
                      </a:r>
                      <a:endParaRPr lang="uk-UA" sz="1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Горіння: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+2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</a:t>
                      </a:r>
                      <a:r>
                        <a:rPr lang="ru-RU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→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+2Н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45715" marB="45715"/>
                </a:tc>
                <a:tc>
                  <a:txBody>
                    <a:bodyPr/>
                    <a:lstStyle/>
                    <a:p>
                      <a:r>
                        <a:rPr lang="uk-UA" sz="18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Стійкі 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дії розчинів бромної води та калій перманганату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45715" marB="45715"/>
                </a:tc>
              </a:tr>
              <a:tr h="1805547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  <a:p>
                      <a:pPr algn="ctr"/>
                      <a:endParaRPr lang="uk-UA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uk-UA" sz="24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uk-UA" sz="24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uk-UA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uk-UA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20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Етиленові,</a:t>
                      </a:r>
                      <a:endParaRPr lang="uk-UA" sz="18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uk-UA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алкени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en-US" sz="2400" b="1" kern="1200" baseline="-25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ru-RU" sz="24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24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uk-UA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uk-UA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uk-UA" sz="18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С=С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подвійний зв’язок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Реакції приєднання, полімеризації :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</a:t>
                      </a:r>
                      <a:r>
                        <a:rPr lang="uk-UA" sz="18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Br</a:t>
                      </a:r>
                      <a:r>
                        <a:rPr lang="ru-RU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→ С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Br</a:t>
                      </a:r>
                      <a:r>
                        <a:rPr lang="ru-RU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→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(- 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-)</a:t>
                      </a:r>
                      <a:r>
                        <a:rPr lang="en-US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45715" marB="45715"/>
                </a:tc>
                <a:tc>
                  <a:txBody>
                    <a:bodyPr/>
                    <a:lstStyle/>
                    <a:p>
                      <a:r>
                        <a:rPr lang="uk-UA" sz="18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Знебарвлення 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розчину бромної</a:t>
                      </a:r>
                      <a:r>
                        <a:rPr lang="uk-UA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води і калій перманганату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45715" marB="45715"/>
                </a:tc>
              </a:tr>
              <a:tr h="1737166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  <a:p>
                      <a:pPr algn="ctr"/>
                      <a:endParaRPr lang="uk-UA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uk-UA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uk-UA" sz="24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uk-UA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uk-UA" sz="24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uk-UA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  <a:p>
                      <a:pPr algn="ctr"/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20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Ацетиленові,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алкіни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en-US" sz="2000" b="1" kern="1200" baseline="-25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ru-RU" sz="20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20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ru-RU" sz="20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uk-UA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uk-UA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С 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≡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uk-UA" sz="18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потрійний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зв’язок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Реакції приєднання </a:t>
                      </a:r>
                    </a:p>
                    <a:p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(дві</a:t>
                      </a:r>
                      <a:r>
                        <a:rPr lang="uk-UA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стадії):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ru-RU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→ 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ru-RU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→ 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r>
                        <a:rPr lang="uk-UA" sz="1800" b="1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Знебарвлення 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розчину бромної</a:t>
                      </a:r>
                      <a:r>
                        <a:rPr lang="uk-UA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води і калій перманганату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45715" marB="45715"/>
                </a:tc>
              </a:tr>
            </a:tbl>
          </a:graphicData>
        </a:graphic>
      </p:graphicFrame>
      <p:pic>
        <p:nvPicPr>
          <p:cNvPr id="28717" name="Рисунок 7" descr="97848-3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5896" y="1843732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8" name="Рисунок 8" descr="3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458" y="3265809"/>
            <a:ext cx="85725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9" name="Рисунок 9" descr="Копия (2) масштабные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609" y="5038103"/>
            <a:ext cx="846138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188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0538" y="1773239"/>
            <a:ext cx="2928938" cy="2143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</a:rPr>
              <a:t>  </a:t>
            </a:r>
            <a:r>
              <a:rPr lang="ru-RU" dirty="0">
                <a:solidFill>
                  <a:srgbClr val="FFFFFF"/>
                </a:solidFill>
                <a:latin typeface="Cambria" panose="02040503050406030204" pitchFamily="18" charset="0"/>
              </a:rPr>
              <a:t> </a:t>
            </a:r>
            <a:r>
              <a:rPr lang="ru-RU" sz="4000" b="1" dirty="0">
                <a:solidFill>
                  <a:srgbClr val="723E82"/>
                </a:solidFill>
                <a:latin typeface="Cambria" panose="02040503050406030204" pitchFamily="18" charset="0"/>
              </a:rPr>
              <a:t>АЛКАНИ</a:t>
            </a:r>
          </a:p>
          <a:p>
            <a:endParaRPr lang="ru-RU" sz="4000" b="1" dirty="0">
              <a:solidFill>
                <a:srgbClr val="723E82"/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4000" b="1" dirty="0">
                <a:solidFill>
                  <a:srgbClr val="723E82"/>
                </a:solidFill>
                <a:latin typeface="Cambria" panose="02040503050406030204" pitchFamily="18" charset="0"/>
              </a:rPr>
              <a:t>  </a:t>
            </a:r>
            <a:r>
              <a:rPr lang="en-US" sz="4000" b="1" dirty="0">
                <a:solidFill>
                  <a:srgbClr val="723E82"/>
                </a:solidFill>
                <a:latin typeface="Cambria" panose="02040503050406030204" pitchFamily="18" charset="0"/>
              </a:rPr>
              <a:t>C</a:t>
            </a:r>
            <a:r>
              <a:rPr lang="en-US" sz="4000" b="1" baseline="-25000" dirty="0">
                <a:solidFill>
                  <a:srgbClr val="723E82"/>
                </a:solidFill>
                <a:latin typeface="Cambria" panose="02040503050406030204" pitchFamily="18" charset="0"/>
              </a:rPr>
              <a:t>n</a:t>
            </a:r>
            <a:r>
              <a:rPr lang="en-US" sz="4000" b="1" dirty="0">
                <a:solidFill>
                  <a:srgbClr val="723E82"/>
                </a:solidFill>
                <a:latin typeface="Cambria" panose="02040503050406030204" pitchFamily="18" charset="0"/>
              </a:rPr>
              <a:t>H</a:t>
            </a:r>
            <a:r>
              <a:rPr lang="en-US" sz="4000" b="1" baseline="-25000" dirty="0">
                <a:solidFill>
                  <a:srgbClr val="723E82"/>
                </a:solidFill>
                <a:latin typeface="Cambria" panose="02040503050406030204" pitchFamily="18" charset="0"/>
              </a:rPr>
              <a:t>2n + 2</a:t>
            </a:r>
            <a:r>
              <a:rPr lang="en-US" sz="4000" b="1" dirty="0">
                <a:solidFill>
                  <a:srgbClr val="723E82"/>
                </a:solidFill>
                <a:latin typeface="Cambria" panose="02040503050406030204" pitchFamily="18" charset="0"/>
              </a:rPr>
              <a:t> </a:t>
            </a:r>
            <a:endParaRPr lang="ru-RU" sz="4000" b="1" dirty="0">
              <a:solidFill>
                <a:srgbClr val="723E82"/>
              </a:solidFill>
              <a:latin typeface="Cambria" panose="020405030504060302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727576" y="2276475"/>
            <a:ext cx="2786063" cy="15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>
            <a:off x="4727576" y="3573464"/>
            <a:ext cx="2786063" cy="1587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453063" y="1773239"/>
            <a:ext cx="13573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Char char="-"/>
            </a:pPr>
            <a:r>
              <a:rPr lang="en-US" sz="2800" b="1"/>
              <a:t> H</a:t>
            </a:r>
            <a:r>
              <a:rPr lang="uk-UA" sz="2800" b="1" baseline="-25000"/>
              <a:t>2</a:t>
            </a:r>
            <a:r>
              <a:rPr lang="en-US" sz="2800" b="1"/>
              <a:t>  </a:t>
            </a:r>
          </a:p>
          <a:p>
            <a:pPr algn="ctr"/>
            <a:r>
              <a:rPr lang="en-US" sz="2800" b="1"/>
              <a:t> t, kat</a:t>
            </a:r>
            <a:endParaRPr lang="ru-RU" sz="2800" b="1"/>
          </a:p>
        </p:txBody>
      </p:sp>
      <p:sp>
        <p:nvSpPr>
          <p:cNvPr id="20486" name="TextBox 9"/>
          <p:cNvSpPr txBox="1">
            <a:spLocks noChangeArrowheads="1"/>
          </p:cNvSpPr>
          <p:nvPr/>
        </p:nvSpPr>
        <p:spPr bwMode="auto">
          <a:xfrm>
            <a:off x="5524501" y="3357564"/>
            <a:ext cx="1357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 </a:t>
            </a:r>
            <a:endParaRPr lang="ru-RU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448300" y="3071813"/>
            <a:ext cx="1416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/>
              <a:t>+ H</a:t>
            </a:r>
            <a:r>
              <a:rPr lang="uk-UA" sz="2800" b="1" baseline="-25000"/>
              <a:t>2</a:t>
            </a:r>
            <a:r>
              <a:rPr lang="en-US" sz="2800" b="1"/>
              <a:t> </a:t>
            </a:r>
          </a:p>
          <a:p>
            <a:r>
              <a:rPr lang="en-US" sz="2800" b="1"/>
              <a:t>  t, kat</a:t>
            </a:r>
            <a:endParaRPr lang="ru-RU" sz="2800" b="1"/>
          </a:p>
        </p:txBody>
      </p:sp>
      <p:sp>
        <p:nvSpPr>
          <p:cNvPr id="3" name="Прямоугольник 1"/>
          <p:cNvSpPr/>
          <p:nvPr/>
        </p:nvSpPr>
        <p:spPr>
          <a:xfrm>
            <a:off x="7585074" y="1773239"/>
            <a:ext cx="2928937" cy="2143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</a:rPr>
              <a:t>  </a:t>
            </a:r>
            <a:r>
              <a:rPr lang="ru-RU" dirty="0">
                <a:solidFill>
                  <a:srgbClr val="FFFFFF"/>
                </a:solidFill>
                <a:latin typeface="Cambria" panose="02040503050406030204" pitchFamily="18" charset="0"/>
              </a:rPr>
              <a:t> </a:t>
            </a:r>
            <a:r>
              <a:rPr lang="ru-RU" sz="4000" b="1" dirty="0">
                <a:solidFill>
                  <a:srgbClr val="723E82"/>
                </a:solidFill>
                <a:latin typeface="Times New Roman" panose="02020603050405020304" pitchFamily="18" charset="0"/>
              </a:rPr>
              <a:t>АЛКЕНИ</a:t>
            </a:r>
          </a:p>
          <a:p>
            <a:endParaRPr lang="ru-RU" sz="4000" b="1" dirty="0">
              <a:solidFill>
                <a:srgbClr val="723E82"/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4000" b="1" dirty="0">
                <a:solidFill>
                  <a:srgbClr val="723E82"/>
                </a:solidFill>
                <a:latin typeface="Cambria" panose="02040503050406030204" pitchFamily="18" charset="0"/>
              </a:rPr>
              <a:t>  </a:t>
            </a:r>
            <a:r>
              <a:rPr lang="en-US" sz="4000" b="1" dirty="0">
                <a:solidFill>
                  <a:srgbClr val="723E82"/>
                </a:solidFill>
                <a:latin typeface="Cambria" panose="02040503050406030204" pitchFamily="18" charset="0"/>
              </a:rPr>
              <a:t>C</a:t>
            </a:r>
            <a:r>
              <a:rPr lang="en-US" sz="4000" b="1" baseline="-25000" dirty="0">
                <a:solidFill>
                  <a:srgbClr val="723E82"/>
                </a:solidFill>
                <a:latin typeface="Cambria" panose="02040503050406030204" pitchFamily="18" charset="0"/>
              </a:rPr>
              <a:t>n</a:t>
            </a:r>
            <a:r>
              <a:rPr lang="en-US" sz="4000" b="1" dirty="0">
                <a:solidFill>
                  <a:srgbClr val="723E82"/>
                </a:solidFill>
                <a:latin typeface="Cambria" panose="02040503050406030204" pitchFamily="18" charset="0"/>
              </a:rPr>
              <a:t>H</a:t>
            </a:r>
            <a:r>
              <a:rPr lang="en-US" sz="4000" b="1" baseline="-25000" dirty="0">
                <a:solidFill>
                  <a:srgbClr val="723E82"/>
                </a:solidFill>
                <a:latin typeface="Cambria" panose="02040503050406030204" pitchFamily="18" charset="0"/>
              </a:rPr>
              <a:t>2n </a:t>
            </a:r>
            <a:r>
              <a:rPr lang="en-US" sz="4000" b="1" dirty="0">
                <a:solidFill>
                  <a:srgbClr val="723E82"/>
                </a:solidFill>
                <a:latin typeface="Cambria" panose="02040503050406030204" pitchFamily="18" charset="0"/>
              </a:rPr>
              <a:t> </a:t>
            </a:r>
            <a:endParaRPr lang="ru-RU" sz="4000" b="1" dirty="0">
              <a:solidFill>
                <a:srgbClr val="723E8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706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TC103457452[[fn=Небесный]]</Template>
  <TotalTime>83</TotalTime>
  <Words>702</Words>
  <Application>Microsoft Office PowerPoint</Application>
  <PresentationFormat>Широкоэкранный</PresentationFormat>
  <Paragraphs>217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Cambria</vt:lpstr>
      <vt:lpstr>Impact</vt:lpstr>
      <vt:lpstr>Symbol</vt:lpstr>
      <vt:lpstr>Times New Roman</vt:lpstr>
      <vt:lpstr>Verdana</vt:lpstr>
      <vt:lpstr>Wingdings</vt:lpstr>
      <vt:lpstr>Небеса</vt:lpstr>
      <vt:lpstr>вУГЛЕВОДНІ</vt:lpstr>
      <vt:lpstr>вУГЛЕВОДні</vt:lpstr>
      <vt:lpstr>вУГЛЕВОДні</vt:lpstr>
      <vt:lpstr>ВУГЛЕВОДНІ</vt:lpstr>
      <vt:lpstr>Презентация PowerPoint</vt:lpstr>
      <vt:lpstr>Презентация PowerPoint</vt:lpstr>
      <vt:lpstr>Презентация PowerPoint</vt:lpstr>
      <vt:lpstr>Порівняльна     таблиця </vt:lpstr>
      <vt:lpstr>Презентация PowerPoint</vt:lpstr>
      <vt:lpstr>Презентация PowerPoint</vt:lpstr>
      <vt:lpstr>Ароматичні вуглеводні</vt:lpstr>
      <vt:lpstr>Електронна будова бензену</vt:lpstr>
      <vt:lpstr>Отримання бензену</vt:lpstr>
      <vt:lpstr>Фізичні властивості бензену</vt:lpstr>
      <vt:lpstr>Хімічні властивості бензолу</vt:lpstr>
      <vt:lpstr>Хімічні властивості бензолу</vt:lpstr>
      <vt:lpstr>Хімічні властивості бензолу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вУГЛЕВОДНІ</dc:title>
  <dc:creator>Max</dc:creator>
  <cp:lastModifiedBy>Max</cp:lastModifiedBy>
  <cp:revision>7</cp:revision>
  <dcterms:created xsi:type="dcterms:W3CDTF">2013-12-15T17:10:43Z</dcterms:created>
  <dcterms:modified xsi:type="dcterms:W3CDTF">2013-12-15T18:34:17Z</dcterms:modified>
</cp:coreProperties>
</file>