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FF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FD92E-16CD-4F26-B79B-50D99CBDE639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DF7C0-6BC9-4C3B-8CC2-201B1C1768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2D07F-F0D9-4BBD-B75B-6715E10DC781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5B5FE-D741-4CFE-B300-FC8FE0906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857D1-DD8E-42AD-9363-3F8D64A7A683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987C-377D-495C-8E68-F538B81BFA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2BA0C-EBAB-4329-8F17-1F8048F674F0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A8FFB-327F-4D3A-83FD-BB6ADDEC6B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06BA0-78D0-45AE-8579-9A32EC972F1F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F8AF4-88CA-4174-B6E2-3395887B9A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00372-41CA-41F4-A8E5-339DF1604455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6AF90-36A0-4092-8D40-E9E610E8FF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A4C70-8AE7-4B5A-8A17-865EF20374B7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6A8F4-24EB-4A06-970D-B5A584AA83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F7E06-18D0-45E2-B7B0-A3D0A0820FDE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11033-0954-40AD-966A-E8A22A8864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6306D-D154-4C04-A209-F3CC395A8658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D3FE5-EC14-4A50-B987-9A8856182E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F254E-EC8C-4339-BDDE-3ED32CBAE3CF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5F4CC-AF03-4499-A2E6-999658262A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10B5E-7661-4D8A-A222-AEA640175765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DB750-7DA3-4C86-A9D6-ADC66D4BB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8F300A-8C89-4222-A2FA-E39C89418F16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12BC4F-BD5B-416B-8254-54BA867F90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20" r:id="rId9"/>
    <p:sldLayoutId id="2147483711" r:id="rId10"/>
    <p:sldLayoutId id="214748371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1000" r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8062912" cy="131764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6600" dirty="0" smtClean="0">
                <a:latin typeface="Arial Black" pitchFamily="34" charset="0"/>
              </a:rPr>
              <a:t>Твердість води</a:t>
            </a:r>
            <a:endParaRPr lang="ru-RU" sz="660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357298"/>
            <a:ext cx="7854696" cy="2980896"/>
          </a:xfrm>
        </p:spPr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Мета: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ознайомлення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з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поняттям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“твердість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води”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,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вивчення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видів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твердості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води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та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методів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її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усунення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Monotype Corsiva" pitchFamily="66" charset="0"/>
            </a:endParaRPr>
          </a:p>
        </p:txBody>
      </p:sp>
      <p:pic>
        <p:nvPicPr>
          <p:cNvPr id="1029" name="Picture 5" descr="E:\МОЯ ПАПКА\Юля Зелінська\images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500438"/>
            <a:ext cx="3324243" cy="253153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023938"/>
          </a:xfrm>
        </p:spPr>
        <p:txBody>
          <a:bodyPr/>
          <a:lstStyle/>
          <a:p>
            <a:pPr algn="ctr"/>
            <a:r>
              <a:rPr lang="uk-UA" i="1" smtClean="0">
                <a:solidFill>
                  <a:schemeClr val="tx1"/>
                </a:solidFill>
              </a:rPr>
              <a:t>Що таке твердість води?</a:t>
            </a:r>
            <a:endParaRPr lang="ru-RU" i="1" smtClean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8729663" cy="45720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b="1" dirty="0" smtClean="0"/>
              <a:t>    </a:t>
            </a:r>
            <a:r>
              <a:rPr lang="uk-UA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ookman Old Style" pitchFamily="18" charset="0"/>
              </a:rPr>
              <a:t>Твердість води</a:t>
            </a:r>
            <a:r>
              <a:rPr lang="uk-UA" b="1" dirty="0" smtClean="0">
                <a:latin typeface="Bookman Old Style" pitchFamily="18" charset="0"/>
              </a:rPr>
              <a:t>, </a:t>
            </a:r>
            <a:r>
              <a:rPr lang="uk-UA" dirty="0" smtClean="0">
                <a:latin typeface="Bookman Old Style" pitchFamily="18" charset="0"/>
              </a:rPr>
              <a:t>зумовлена наявністю іонів кальцію </a:t>
            </a:r>
            <a:r>
              <a:rPr lang="uk-UA" dirty="0" err="1" smtClean="0">
                <a:latin typeface="Bookman Old Style" pitchFamily="18" charset="0"/>
              </a:rPr>
              <a:t>Са</a:t>
            </a:r>
            <a:r>
              <a:rPr lang="uk-UA" sz="2800" dirty="0" smtClean="0">
                <a:latin typeface="Bookman Old Style" pitchFamily="18" charset="0"/>
              </a:rPr>
              <a:t>(2+) та іонів магнію (М</a:t>
            </a:r>
            <a:r>
              <a:rPr lang="en-US" sz="2800" dirty="0" smtClean="0">
                <a:latin typeface="Bookman Old Style" pitchFamily="18" charset="0"/>
              </a:rPr>
              <a:t>g2+</a:t>
            </a:r>
            <a:r>
              <a:rPr lang="uk-UA" sz="2800" dirty="0" smtClean="0">
                <a:latin typeface="Bookman Old Style" pitchFamily="18" charset="0"/>
              </a:rPr>
              <a:t>), називається загальною твердістю </a:t>
            </a:r>
            <a:r>
              <a:rPr lang="uk-UA" sz="2800" dirty="0" err="1" smtClean="0">
                <a:latin typeface="Bookman Old Style" pitchFamily="18" charset="0"/>
              </a:rPr>
              <a:t>води.Чим</a:t>
            </a:r>
            <a:r>
              <a:rPr lang="uk-UA" sz="2800" dirty="0" smtClean="0">
                <a:latin typeface="Bookman Old Style" pitchFamily="18" charset="0"/>
              </a:rPr>
              <a:t> вищий вміст у воді цих </a:t>
            </a:r>
            <a:r>
              <a:rPr lang="uk-UA" sz="2800" dirty="0" err="1" smtClean="0">
                <a:latin typeface="Bookman Old Style" pitchFamily="18" charset="0"/>
              </a:rPr>
              <a:t>йонів</a:t>
            </a:r>
            <a:r>
              <a:rPr lang="uk-UA" sz="2800" dirty="0" smtClean="0">
                <a:latin typeface="Bookman Old Style" pitchFamily="18" charset="0"/>
              </a:rPr>
              <a:t>, ти більша твердість води.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uk-UA" sz="2800" b="1" dirty="0" smtClean="0">
              <a:latin typeface="Bookman Old Style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800" b="1" dirty="0" smtClean="0">
                <a:latin typeface="Verdana" pitchFamily="34" charset="0"/>
              </a:rPr>
              <a:t>                </a:t>
            </a:r>
            <a:r>
              <a:rPr lang="uk-UA" sz="4200" b="1" dirty="0" smtClean="0">
                <a:latin typeface="Verdana" pitchFamily="34" charset="0"/>
              </a:rPr>
              <a:t> </a:t>
            </a:r>
            <a:r>
              <a:rPr lang="en-US" sz="5200" b="1" dirty="0" smtClean="0">
                <a:solidFill>
                  <a:srgbClr val="FFFF00"/>
                </a:solidFill>
                <a:latin typeface="Verdana" pitchFamily="34" charset="0"/>
              </a:rPr>
              <a:t>2+</a:t>
            </a:r>
            <a:r>
              <a:rPr lang="uk-UA" sz="5200" b="1" dirty="0" smtClean="0">
                <a:solidFill>
                  <a:srgbClr val="FFFF00"/>
                </a:solidFill>
                <a:latin typeface="Verdana" pitchFamily="34" charset="0"/>
              </a:rPr>
              <a:t>                     </a:t>
            </a:r>
            <a:r>
              <a:rPr lang="uk-UA" sz="5400" b="1" dirty="0" smtClean="0">
                <a:solidFill>
                  <a:srgbClr val="FFFF00"/>
                </a:solidFill>
                <a:latin typeface="Verdana" pitchFamily="34" charset="0"/>
              </a:rPr>
              <a:t>2+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9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9600" b="1" dirty="0" smtClean="0">
                <a:solidFill>
                  <a:srgbClr val="FFFF00"/>
                </a:solidFill>
                <a:latin typeface="Verdana" pitchFamily="34" charset="0"/>
              </a:rPr>
              <a:t>Mg</a:t>
            </a:r>
            <a:r>
              <a:rPr lang="uk-UA" sz="9600" b="1" dirty="0" smtClean="0">
                <a:solidFill>
                  <a:srgbClr val="FFFF00"/>
                </a:solidFill>
                <a:latin typeface="Verdana" pitchFamily="34" charset="0"/>
              </a:rPr>
              <a:t>           </a:t>
            </a:r>
            <a:r>
              <a:rPr lang="uk-UA" sz="9600" b="1" dirty="0" err="1" smtClean="0">
                <a:solidFill>
                  <a:srgbClr val="FFFF00"/>
                </a:solidFill>
                <a:latin typeface="Verdana" pitchFamily="34" charset="0"/>
              </a:rPr>
              <a:t>Са</a:t>
            </a:r>
            <a:endParaRPr lang="ru-RU" sz="9600" b="1" dirty="0">
              <a:solidFill>
                <a:srgbClr val="FFFF00"/>
              </a:solidFill>
              <a:latin typeface="Verdana" pitchFamily="34" charset="0"/>
            </a:endParaRPr>
          </a:p>
        </p:txBody>
      </p:sp>
      <p:pic>
        <p:nvPicPr>
          <p:cNvPr id="14339" name="Picture 2" descr="E:\МОЯ ПАПКА\Юля Зелінська\15515823_WPERMS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0" y="3500438"/>
            <a:ext cx="3011488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5786454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Твердість води зумовлена взаємодією карбон(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оксиду з карбонатами кальцію і магнію,</a:t>
            </a:r>
            <a:r>
              <a:rPr lang="uk-UA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перетворючи</a:t>
            </a: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їх  на розчинні кислі </a:t>
            </a:r>
            <a:r>
              <a:rPr lang="uk-UA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солі-гідрогенкарбонати</a:t>
            </a:r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	 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↔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=Ca(HCO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Mg(HCO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1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G:\2195249644_bf15c2bc7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357430"/>
            <a:ext cx="2357454" cy="17186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G:\1243667025_v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7" y="2357430"/>
            <a:ext cx="2238391" cy="16787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229600" cy="952500"/>
          </a:xfrm>
        </p:spPr>
        <p:txBody>
          <a:bodyPr/>
          <a:lstStyle/>
          <a:p>
            <a:r>
              <a:rPr lang="uk-UA" smtClean="0">
                <a:latin typeface="Arial Black" pitchFamily="34" charset="0"/>
              </a:rPr>
              <a:t>     </a:t>
            </a:r>
            <a:r>
              <a:rPr lang="uk-UA" sz="5400" smtClean="0">
                <a:latin typeface="Arial Black" pitchFamily="34" charset="0"/>
              </a:rPr>
              <a:t>Види твердості</a:t>
            </a:r>
            <a:endParaRPr lang="ru-RU" sz="5400" smtClean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000108"/>
            <a:ext cx="6000792" cy="6143668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</a:t>
            </a:r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Загальна твердість води складається з </a:t>
            </a:r>
            <a:r>
              <a:rPr lang="uk-UA" sz="32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карбонатної </a:t>
            </a:r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(тимчасової) та </a:t>
            </a:r>
            <a:r>
              <a:rPr lang="uk-UA" sz="3200" b="1" u="sng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некарбонатної</a:t>
            </a:r>
            <a:r>
              <a:rPr lang="uk-UA" sz="32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(сталої).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Тверда вода непридатна майже для всіх галузей виробництва. 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20000"/>
                  <a:lumOff val="8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3074" name="Picture 2" descr="G:\wa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9" y="956452"/>
            <a:ext cx="2714612" cy="24883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G:\water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56" y="3857628"/>
            <a:ext cx="2714644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G:\small_Камушки на дне воды.jp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2" y="2143116"/>
            <a:ext cx="3102000" cy="248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8288"/>
            <a:ext cx="9144000" cy="5889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latin typeface="Bookman Old Style" pitchFamily="18" charset="0"/>
              </a:rPr>
              <a:t>    </a:t>
            </a:r>
            <a:r>
              <a:rPr lang="uk-UA" dirty="0" smtClean="0">
                <a:solidFill>
                  <a:srgbClr val="FFFF00"/>
                </a:solidFill>
                <a:latin typeface="Bookman Old Style" pitchFamily="18" charset="0"/>
              </a:rPr>
              <a:t>Карбонатна твердість води </a:t>
            </a:r>
            <a:endParaRPr lang="ru-RU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786874" cy="6000768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1800" dirty="0" smtClean="0"/>
              <a:t>    </a:t>
            </a:r>
            <a:r>
              <a:rPr lang="uk-UA" sz="1800" dirty="0" smtClean="0">
                <a:latin typeface="Bookman Old Style" pitchFamily="18" charset="0"/>
              </a:rPr>
              <a:t>Спричиняється наявністю у воді кальцій і магній </a:t>
            </a:r>
            <a:r>
              <a:rPr lang="uk-UA" sz="1800" dirty="0" err="1" smtClean="0">
                <a:latin typeface="Bookman Old Style" pitchFamily="18" charset="0"/>
              </a:rPr>
              <a:t>гідрогенкарбонатів</a:t>
            </a:r>
            <a:r>
              <a:rPr lang="uk-UA" sz="1800" dirty="0" smtClean="0">
                <a:latin typeface="Bookman Old Style" pitchFamily="18" charset="0"/>
              </a:rPr>
              <a:t> </a:t>
            </a:r>
            <a:endParaRPr lang="en-US" sz="1800" dirty="0" smtClean="0">
              <a:latin typeface="Bookman Old Style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uk-UA" sz="1800" dirty="0" smtClean="0">
              <a:latin typeface="Bookman Old Style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400" b="1" dirty="0" smtClean="0">
                <a:latin typeface="Bookman Old Style" pitchFamily="18" charset="0"/>
              </a:rPr>
              <a:t>      усунення карбонатної твердості(</a:t>
            </a:r>
            <a:r>
              <a:rPr lang="uk-UA" sz="2400" b="1" dirty="0" err="1" smtClean="0">
                <a:latin typeface="Bookman Old Style" pitchFamily="18" charset="0"/>
              </a:rPr>
              <a:t>помякшення</a:t>
            </a:r>
            <a:r>
              <a:rPr lang="uk-UA" sz="2400" b="1" dirty="0" smtClean="0">
                <a:latin typeface="Bookman Old Style" pitchFamily="18" charset="0"/>
              </a:rPr>
              <a:t>):</a:t>
            </a:r>
            <a:endParaRPr lang="en-US" sz="2400" b="1" dirty="0" smtClean="0">
              <a:latin typeface="Bookman Old Style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uk-UA" sz="1600" dirty="0" smtClean="0">
              <a:latin typeface="Bookman Old Style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а)</a:t>
            </a:r>
            <a:r>
              <a:rPr lang="uk-UA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Кипятіння</a:t>
            </a: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води: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dirty="0" smtClean="0"/>
              <a:t>Ca(HCO</a:t>
            </a:r>
            <a:r>
              <a:rPr lang="en-US" sz="1400" dirty="0" smtClean="0"/>
              <a:t>3</a:t>
            </a:r>
            <a:r>
              <a:rPr lang="en-US" sz="2000" dirty="0" smtClean="0"/>
              <a:t>)</a:t>
            </a:r>
            <a:r>
              <a:rPr lang="en-US" sz="1400" dirty="0" smtClean="0"/>
              <a:t>2</a:t>
            </a:r>
            <a:r>
              <a:rPr lang="en-US" sz="2000" dirty="0" smtClean="0"/>
              <a:t>=CaCO</a:t>
            </a:r>
            <a:r>
              <a:rPr lang="en-US" sz="1400" dirty="0" smtClean="0"/>
              <a:t>3</a:t>
            </a:r>
            <a:r>
              <a:rPr lang="uk-UA" sz="2000" dirty="0" smtClean="0">
                <a:latin typeface="Century Gothic"/>
              </a:rPr>
              <a:t>↓</a:t>
            </a:r>
            <a:r>
              <a:rPr lang="en-US" sz="2000" dirty="0" smtClean="0"/>
              <a:t>+CO</a:t>
            </a:r>
            <a:r>
              <a:rPr lang="en-US" sz="1400" dirty="0" smtClean="0"/>
              <a:t>2</a:t>
            </a:r>
            <a:r>
              <a:rPr lang="en-US" sz="2000" dirty="0" smtClean="0"/>
              <a:t>+H</a:t>
            </a:r>
            <a:r>
              <a:rPr lang="en-US" sz="1400" dirty="0" smtClean="0"/>
              <a:t>2</a:t>
            </a:r>
            <a:r>
              <a:rPr lang="en-US" sz="2000" dirty="0" smtClean="0"/>
              <a:t>O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dirty="0" smtClean="0"/>
              <a:t>Mg(HCO</a:t>
            </a:r>
            <a:r>
              <a:rPr lang="en-US" sz="1400" dirty="0" smtClean="0"/>
              <a:t>3</a:t>
            </a:r>
            <a:r>
              <a:rPr lang="en-US" sz="2000" dirty="0" smtClean="0"/>
              <a:t>)</a:t>
            </a:r>
            <a:r>
              <a:rPr lang="en-US" sz="1400" dirty="0" smtClean="0"/>
              <a:t>2</a:t>
            </a:r>
            <a:r>
              <a:rPr lang="en-US" sz="2000" dirty="0" smtClean="0"/>
              <a:t>=MgCO</a:t>
            </a:r>
            <a:r>
              <a:rPr lang="en-US" sz="1400" dirty="0" smtClean="0"/>
              <a:t>3</a:t>
            </a:r>
            <a:r>
              <a:rPr lang="uk-UA" sz="1400" dirty="0" smtClean="0">
                <a:latin typeface="Century Gothic"/>
              </a:rPr>
              <a:t>↓</a:t>
            </a:r>
            <a:r>
              <a:rPr lang="en-US" sz="2000" dirty="0" smtClean="0"/>
              <a:t>+CO</a:t>
            </a:r>
            <a:r>
              <a:rPr lang="en-US" sz="1400" dirty="0" smtClean="0"/>
              <a:t>2</a:t>
            </a:r>
            <a:r>
              <a:rPr lang="en-US" sz="2000" dirty="0" smtClean="0"/>
              <a:t>+H</a:t>
            </a:r>
            <a:r>
              <a:rPr lang="en-US" sz="1400" dirty="0" smtClean="0"/>
              <a:t>2</a:t>
            </a:r>
            <a:r>
              <a:rPr lang="en-US" sz="2000" dirty="0" smtClean="0"/>
              <a:t>O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dirty="0" smtClean="0"/>
              <a:t>Mg(HCO</a:t>
            </a:r>
            <a:r>
              <a:rPr lang="en-US" sz="1400" dirty="0" smtClean="0"/>
              <a:t>3</a:t>
            </a:r>
            <a:r>
              <a:rPr lang="en-US" sz="2000" dirty="0" smtClean="0"/>
              <a:t>)</a:t>
            </a:r>
            <a:r>
              <a:rPr lang="en-US" sz="1400" dirty="0" smtClean="0"/>
              <a:t>2</a:t>
            </a:r>
            <a:r>
              <a:rPr lang="en-US" sz="2000" dirty="0" smtClean="0"/>
              <a:t>=Mg(OH)</a:t>
            </a:r>
            <a:r>
              <a:rPr lang="en-US" sz="1400" dirty="0" smtClean="0"/>
              <a:t>2</a:t>
            </a:r>
            <a:r>
              <a:rPr lang="uk-UA" sz="1400" dirty="0" smtClean="0">
                <a:latin typeface="Century Gothic"/>
              </a:rPr>
              <a:t>↓</a:t>
            </a:r>
            <a:r>
              <a:rPr lang="en-US" sz="2000" dirty="0" smtClean="0"/>
              <a:t>+</a:t>
            </a:r>
            <a:r>
              <a:rPr lang="en-US" sz="2400" dirty="0" smtClean="0"/>
              <a:t>2</a:t>
            </a:r>
            <a:r>
              <a:rPr lang="en-US" sz="2000" dirty="0" smtClean="0"/>
              <a:t>CO</a:t>
            </a:r>
            <a:r>
              <a:rPr lang="en-US" sz="1400" dirty="0" smtClean="0"/>
              <a:t>2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б)Додавання соди:</a:t>
            </a:r>
            <a:endParaRPr lang="en-US" sz="2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dirty="0" smtClean="0"/>
              <a:t>Ca(HCO</a:t>
            </a:r>
            <a:r>
              <a:rPr lang="en-US" sz="1400" dirty="0" smtClean="0"/>
              <a:t>3</a:t>
            </a:r>
            <a:r>
              <a:rPr lang="en-US" sz="2000" dirty="0" smtClean="0"/>
              <a:t>)</a:t>
            </a:r>
            <a:r>
              <a:rPr lang="en-US" sz="1400" dirty="0" smtClean="0"/>
              <a:t>2</a:t>
            </a:r>
            <a:r>
              <a:rPr lang="en-US" sz="2000" dirty="0" smtClean="0"/>
              <a:t>+Na</a:t>
            </a:r>
            <a:r>
              <a:rPr lang="en-US" sz="1400" dirty="0" smtClean="0"/>
              <a:t>2</a:t>
            </a:r>
            <a:r>
              <a:rPr lang="en-US" sz="2000" dirty="0" smtClean="0"/>
              <a:t>CO</a:t>
            </a:r>
            <a:r>
              <a:rPr lang="en-US" sz="1400" dirty="0" smtClean="0"/>
              <a:t>3</a:t>
            </a:r>
            <a:r>
              <a:rPr lang="en-US" sz="2000" dirty="0" smtClean="0"/>
              <a:t>=CaCO</a:t>
            </a:r>
            <a:r>
              <a:rPr lang="en-US" sz="1400" dirty="0" smtClean="0"/>
              <a:t>3↓</a:t>
            </a:r>
            <a:r>
              <a:rPr lang="en-US" sz="2000" dirty="0" smtClean="0"/>
              <a:t>+</a:t>
            </a:r>
            <a:r>
              <a:rPr lang="en-US" sz="2400" dirty="0" smtClean="0"/>
              <a:t>2</a:t>
            </a:r>
            <a:r>
              <a:rPr lang="en-US" sz="2000" dirty="0" smtClean="0"/>
              <a:t>NaHCO</a:t>
            </a:r>
            <a:r>
              <a:rPr lang="en-US" sz="1400" dirty="0" smtClean="0"/>
              <a:t>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dirty="0" smtClean="0"/>
              <a:t>Mg(HCO</a:t>
            </a:r>
            <a:r>
              <a:rPr lang="en-US" sz="1400" dirty="0" smtClean="0"/>
              <a:t>3</a:t>
            </a:r>
            <a:r>
              <a:rPr lang="en-US" sz="2000" dirty="0" smtClean="0"/>
              <a:t>)</a:t>
            </a:r>
            <a:r>
              <a:rPr lang="en-US" sz="1400" dirty="0" smtClean="0"/>
              <a:t>2</a:t>
            </a:r>
            <a:r>
              <a:rPr lang="en-US" sz="2000" dirty="0" smtClean="0"/>
              <a:t>+Na</a:t>
            </a:r>
            <a:r>
              <a:rPr lang="en-US" sz="1400" dirty="0" smtClean="0"/>
              <a:t>2</a:t>
            </a:r>
            <a:r>
              <a:rPr lang="en-US" sz="2000" dirty="0" smtClean="0"/>
              <a:t>CO</a:t>
            </a:r>
            <a:r>
              <a:rPr lang="en-US" sz="1400" dirty="0" smtClean="0"/>
              <a:t>3</a:t>
            </a:r>
            <a:r>
              <a:rPr lang="en-US" sz="2000" dirty="0" smtClean="0"/>
              <a:t>=MgCO</a:t>
            </a:r>
            <a:r>
              <a:rPr lang="en-US" sz="1400" dirty="0" smtClean="0"/>
              <a:t>3</a:t>
            </a:r>
            <a:r>
              <a:rPr lang="en-US" sz="1400" dirty="0" smtClean="0">
                <a:latin typeface="Century Gothic"/>
              </a:rPr>
              <a:t>↓</a:t>
            </a:r>
            <a:r>
              <a:rPr lang="en-US" sz="2000" dirty="0" smtClean="0"/>
              <a:t>+</a:t>
            </a:r>
            <a:r>
              <a:rPr lang="en-US" sz="2400" dirty="0" smtClean="0"/>
              <a:t>2</a:t>
            </a:r>
            <a:r>
              <a:rPr lang="en-US" sz="2000" dirty="0" smtClean="0"/>
              <a:t>NaHCO</a:t>
            </a:r>
            <a:r>
              <a:rPr lang="en-US" sz="1400" dirty="0" smtClean="0"/>
              <a:t>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в)Д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</a:t>
            </a: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давання гашеного вапна(у промисловості):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dirty="0" smtClean="0"/>
              <a:t>Ca(HCO</a:t>
            </a:r>
            <a:r>
              <a:rPr lang="en-US" sz="1400" dirty="0" smtClean="0"/>
              <a:t>3</a:t>
            </a:r>
            <a:r>
              <a:rPr lang="en-US" sz="2000" dirty="0" smtClean="0"/>
              <a:t>)</a:t>
            </a:r>
            <a:r>
              <a:rPr lang="en-US" sz="1400" dirty="0" smtClean="0"/>
              <a:t>2</a:t>
            </a:r>
            <a:r>
              <a:rPr lang="en-US" sz="2000" dirty="0" smtClean="0"/>
              <a:t>+Ca(OH)</a:t>
            </a:r>
            <a:r>
              <a:rPr lang="en-US" sz="1400" dirty="0" smtClean="0"/>
              <a:t>2</a:t>
            </a:r>
            <a:r>
              <a:rPr lang="en-US" sz="2000" dirty="0" smtClean="0"/>
              <a:t>=</a:t>
            </a:r>
            <a:r>
              <a:rPr lang="en-US" sz="2400" dirty="0" smtClean="0"/>
              <a:t>2</a:t>
            </a:r>
            <a:r>
              <a:rPr lang="en-US" sz="2000" dirty="0" smtClean="0"/>
              <a:t>CaCO</a:t>
            </a:r>
            <a:r>
              <a:rPr lang="en-US" sz="1400" dirty="0" smtClean="0"/>
              <a:t>3 </a:t>
            </a:r>
            <a:r>
              <a:rPr lang="uk-UA" sz="1400" dirty="0" smtClean="0">
                <a:latin typeface="Century Gothic"/>
              </a:rPr>
              <a:t>↓</a:t>
            </a:r>
            <a:r>
              <a:rPr lang="en-US" sz="2000" dirty="0" smtClean="0"/>
              <a:t>+</a:t>
            </a:r>
            <a:r>
              <a:rPr lang="en-US" sz="2400" dirty="0" smtClean="0"/>
              <a:t>2</a:t>
            </a:r>
            <a:r>
              <a:rPr lang="en-US" sz="2000" dirty="0" smtClean="0"/>
              <a:t>H</a:t>
            </a:r>
            <a:r>
              <a:rPr lang="en-US" sz="1400" dirty="0" smtClean="0"/>
              <a:t>2</a:t>
            </a:r>
            <a:r>
              <a:rPr lang="en-US" sz="2000" dirty="0" smtClean="0"/>
              <a:t>O</a:t>
            </a:r>
            <a:endParaRPr lang="uk-UA" sz="2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dirty="0" smtClean="0"/>
              <a:t>Mg(HCO</a:t>
            </a:r>
            <a:r>
              <a:rPr lang="en-US" sz="1400" dirty="0" smtClean="0"/>
              <a:t>3</a:t>
            </a:r>
            <a:r>
              <a:rPr lang="en-US" sz="2000" dirty="0" smtClean="0"/>
              <a:t>)</a:t>
            </a:r>
            <a:r>
              <a:rPr lang="en-US" sz="1400" dirty="0" smtClean="0"/>
              <a:t>2</a:t>
            </a:r>
            <a:r>
              <a:rPr lang="en-US" sz="2000" dirty="0" smtClean="0"/>
              <a:t>+Ca(OH)</a:t>
            </a:r>
            <a:r>
              <a:rPr lang="en-US" sz="1400" dirty="0" smtClean="0"/>
              <a:t>2</a:t>
            </a:r>
            <a:r>
              <a:rPr lang="en-US" sz="2000" dirty="0" smtClean="0"/>
              <a:t>=CaCO</a:t>
            </a:r>
            <a:r>
              <a:rPr lang="en-US" sz="1400" dirty="0" smtClean="0"/>
              <a:t>3</a:t>
            </a:r>
            <a:r>
              <a:rPr lang="en-US" sz="1400" dirty="0" smtClean="0">
                <a:latin typeface="Century Gothic"/>
              </a:rPr>
              <a:t>↓</a:t>
            </a:r>
            <a:r>
              <a:rPr lang="en-US" sz="2000" dirty="0" smtClean="0"/>
              <a:t>+MgCO</a:t>
            </a:r>
            <a:r>
              <a:rPr lang="en-US" sz="1400" dirty="0" smtClean="0"/>
              <a:t>3</a:t>
            </a:r>
            <a:r>
              <a:rPr lang="en-US" sz="1400" dirty="0" smtClean="0">
                <a:latin typeface="Century Gothic"/>
              </a:rPr>
              <a:t>↓</a:t>
            </a:r>
            <a:r>
              <a:rPr lang="en-US" sz="2000" dirty="0" smtClean="0"/>
              <a:t>+</a:t>
            </a:r>
            <a:r>
              <a:rPr lang="en-US" sz="2400" dirty="0" smtClean="0"/>
              <a:t>2</a:t>
            </a:r>
            <a:r>
              <a:rPr lang="en-US" sz="2000" dirty="0" smtClean="0"/>
              <a:t>H</a:t>
            </a:r>
            <a:r>
              <a:rPr lang="en-US" sz="1400" dirty="0" smtClean="0"/>
              <a:t>2</a:t>
            </a:r>
            <a:r>
              <a:rPr lang="en-US" sz="2000" dirty="0" smtClean="0"/>
              <a:t>O</a:t>
            </a:r>
            <a:endParaRPr lang="ru-RU" sz="2000" dirty="0"/>
          </a:p>
        </p:txBody>
      </p:sp>
      <p:pic>
        <p:nvPicPr>
          <p:cNvPr id="1026" name="Picture 2" descr="G:\S-WM-2009-02-12-TeaKattle-5K4Z09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071678"/>
            <a:ext cx="3929090" cy="28843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0"/>
            <a:ext cx="9144000" cy="8572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rgbClr val="FFFF00"/>
                </a:solidFill>
                <a:latin typeface="Bookman Old Style" pitchFamily="18" charset="0"/>
              </a:rPr>
              <a:t>Нек</a:t>
            </a:r>
            <a:r>
              <a:rPr lang="uk-UA" dirty="0" err="1" smtClean="0">
                <a:solidFill>
                  <a:srgbClr val="FFFF00"/>
                </a:solidFill>
                <a:latin typeface="Bookman Old Style" pitchFamily="18" charset="0"/>
              </a:rPr>
              <a:t>арбонатна</a:t>
            </a:r>
            <a:r>
              <a:rPr lang="uk-UA" dirty="0" smtClean="0">
                <a:solidFill>
                  <a:srgbClr val="FFFF00"/>
                </a:solidFill>
                <a:latin typeface="Bookman Old Style" pitchFamily="18" charset="0"/>
              </a:rPr>
              <a:t> твердість води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4547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000" b="1" dirty="0" smtClean="0">
                <a:ln/>
                <a:solidFill>
                  <a:schemeClr val="accent3"/>
                </a:solidFill>
              </a:rPr>
              <a:t>   </a:t>
            </a:r>
            <a:r>
              <a:rPr lang="en-US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uk-UA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uk-UA" sz="2000" b="1" dirty="0" smtClean="0">
                <a:ln/>
              </a:rPr>
              <a:t>Обумовлюється наявністю у воді сульфат магнію, хлоридів, нітратів кальцію і магнію.</a:t>
            </a:r>
            <a:endParaRPr lang="en-US" sz="2000" b="1" dirty="0" smtClean="0">
              <a:ln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uk-UA" sz="2000" b="1" dirty="0" smtClean="0">
              <a:ln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000" b="1" dirty="0" smtClean="0">
                <a:ln/>
              </a:rPr>
              <a:t>   </a:t>
            </a:r>
            <a:r>
              <a:rPr lang="en-US" sz="2000" b="1" dirty="0" smtClean="0">
                <a:ln/>
              </a:rPr>
              <a:t>  </a:t>
            </a:r>
            <a:r>
              <a:rPr lang="uk-UA" sz="2000" b="1" dirty="0" smtClean="0">
                <a:ln/>
              </a:rPr>
              <a:t> </a:t>
            </a:r>
            <a:r>
              <a:rPr lang="uk-UA" sz="2400" b="1" dirty="0" smtClean="0">
                <a:ln/>
              </a:rPr>
              <a:t>Усунення </a:t>
            </a:r>
            <a:r>
              <a:rPr lang="uk-UA" sz="2400" b="1" dirty="0" err="1" smtClean="0">
                <a:ln/>
              </a:rPr>
              <a:t>некарбонатної</a:t>
            </a:r>
            <a:r>
              <a:rPr lang="uk-UA" sz="2400" b="1" dirty="0" smtClean="0">
                <a:ln/>
              </a:rPr>
              <a:t> твердості води:</a:t>
            </a:r>
            <a:endParaRPr lang="en-US" sz="2400" b="1" dirty="0" smtClean="0">
              <a:ln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uk-UA" sz="2000" b="1" dirty="0" smtClean="0">
              <a:ln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400" b="1" dirty="0" smtClean="0">
                <a:ln/>
                <a:solidFill>
                  <a:srgbClr val="FFFF00"/>
                </a:solidFill>
                <a:cs typeface="Times New Roman" pitchFamily="18" charset="0"/>
              </a:rPr>
              <a:t>а)Содовий метод</a:t>
            </a:r>
            <a:r>
              <a:rPr lang="uk-UA" sz="2000" b="1" dirty="0" smtClean="0">
                <a:ln/>
                <a:solidFill>
                  <a:srgbClr val="FFFF00"/>
                </a:solidFill>
                <a:cs typeface="Times New Roman" pitchFamily="18" charset="0"/>
              </a:rPr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b="1" dirty="0" smtClean="0">
                <a:ln/>
              </a:rPr>
              <a:t>CaSO</a:t>
            </a:r>
            <a:r>
              <a:rPr lang="en-US" sz="1400" b="1" dirty="0" smtClean="0">
                <a:ln/>
              </a:rPr>
              <a:t>4</a:t>
            </a:r>
            <a:r>
              <a:rPr lang="en-US" sz="2000" b="1" dirty="0" smtClean="0">
                <a:ln/>
              </a:rPr>
              <a:t>+Na</a:t>
            </a:r>
            <a:r>
              <a:rPr lang="en-US" sz="18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CO</a:t>
            </a:r>
            <a:r>
              <a:rPr lang="en-US" sz="1400" b="1" dirty="0" smtClean="0">
                <a:ln/>
              </a:rPr>
              <a:t>3</a:t>
            </a:r>
            <a:r>
              <a:rPr lang="en-US" sz="2000" b="1" dirty="0" smtClean="0">
                <a:ln/>
              </a:rPr>
              <a:t>=CaCO</a:t>
            </a:r>
            <a:r>
              <a:rPr lang="en-US" sz="1400" b="1" dirty="0" smtClean="0">
                <a:ln/>
              </a:rPr>
              <a:t>3</a:t>
            </a:r>
            <a:r>
              <a:rPr lang="uk-UA" sz="1400" b="1" dirty="0" smtClean="0">
                <a:ln/>
                <a:latin typeface="Century Gothic"/>
              </a:rPr>
              <a:t>↓</a:t>
            </a:r>
            <a:r>
              <a:rPr lang="en-US" sz="2000" b="1" dirty="0" smtClean="0">
                <a:ln/>
              </a:rPr>
              <a:t>+Na</a:t>
            </a:r>
            <a:r>
              <a:rPr lang="en-US" sz="14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SO</a:t>
            </a:r>
            <a:r>
              <a:rPr lang="en-US" sz="1400" b="1" dirty="0" smtClean="0">
                <a:ln/>
              </a:rPr>
              <a:t>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b="1" dirty="0" smtClean="0">
                <a:ln/>
              </a:rPr>
              <a:t>MgSO</a:t>
            </a:r>
            <a:r>
              <a:rPr lang="en-US" sz="1400" b="1" dirty="0" smtClean="0">
                <a:ln/>
              </a:rPr>
              <a:t>4</a:t>
            </a:r>
            <a:r>
              <a:rPr lang="en-US" sz="2000" b="1" dirty="0" smtClean="0">
                <a:ln/>
              </a:rPr>
              <a:t>+Na</a:t>
            </a:r>
            <a:r>
              <a:rPr lang="en-US" sz="18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CO</a:t>
            </a:r>
            <a:r>
              <a:rPr lang="en-US" sz="1400" b="1" dirty="0" smtClean="0">
                <a:ln/>
              </a:rPr>
              <a:t>3</a:t>
            </a:r>
            <a:r>
              <a:rPr lang="en-US" sz="2000" b="1" dirty="0" smtClean="0">
                <a:ln/>
              </a:rPr>
              <a:t>=MgCO</a:t>
            </a:r>
            <a:r>
              <a:rPr lang="en-US" sz="1400" b="1" dirty="0" smtClean="0">
                <a:ln/>
              </a:rPr>
              <a:t>3</a:t>
            </a:r>
            <a:r>
              <a:rPr lang="uk-UA" sz="1400" b="1" dirty="0" smtClean="0">
                <a:ln/>
                <a:latin typeface="Century Gothic"/>
              </a:rPr>
              <a:t>↓</a:t>
            </a:r>
            <a:r>
              <a:rPr lang="en-US" sz="2000" b="1" dirty="0" smtClean="0">
                <a:ln/>
              </a:rPr>
              <a:t>+Na</a:t>
            </a:r>
            <a:r>
              <a:rPr lang="en-US" sz="14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SO</a:t>
            </a:r>
            <a:r>
              <a:rPr lang="en-US" sz="1400" b="1" dirty="0" smtClean="0">
                <a:ln/>
              </a:rPr>
              <a:t>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b="1" dirty="0" smtClean="0">
                <a:ln/>
              </a:rPr>
              <a:t>CaCI2+Na</a:t>
            </a:r>
            <a:r>
              <a:rPr lang="en-US" sz="18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CO</a:t>
            </a:r>
            <a:r>
              <a:rPr lang="en-US" sz="1400" b="1" dirty="0" smtClean="0">
                <a:ln/>
              </a:rPr>
              <a:t>3</a:t>
            </a:r>
            <a:r>
              <a:rPr lang="en-US" sz="2000" b="1" dirty="0" smtClean="0">
                <a:ln/>
              </a:rPr>
              <a:t>=CaCO</a:t>
            </a:r>
            <a:r>
              <a:rPr lang="en-US" sz="1400" b="1" dirty="0" smtClean="0">
                <a:ln/>
              </a:rPr>
              <a:t>3 </a:t>
            </a:r>
            <a:r>
              <a:rPr lang="uk-UA" sz="2000" b="1" dirty="0" smtClean="0">
                <a:ln/>
                <a:latin typeface="Century Gothic"/>
              </a:rPr>
              <a:t>↓</a:t>
            </a:r>
            <a:r>
              <a:rPr lang="en-US" sz="2000" b="1" dirty="0" smtClean="0">
                <a:ln/>
              </a:rPr>
              <a:t>+</a:t>
            </a:r>
            <a:r>
              <a:rPr lang="en-US" sz="2000" b="1" dirty="0" err="1" smtClean="0">
                <a:ln/>
              </a:rPr>
              <a:t>NaCI</a:t>
            </a:r>
            <a:endParaRPr lang="en-US" sz="2000" b="1" dirty="0" smtClean="0">
              <a:ln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uk-UA" sz="2000" b="1" dirty="0" smtClean="0">
              <a:ln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400" b="1" dirty="0" smtClean="0">
                <a:ln/>
                <a:solidFill>
                  <a:srgbClr val="FFFF00"/>
                </a:solidFill>
                <a:cs typeface="Times New Roman" pitchFamily="18" charset="0"/>
              </a:rPr>
              <a:t>б)Фосфатний метод: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b="1" dirty="0" smtClean="0">
                <a:ln/>
              </a:rPr>
              <a:t>3CaSO</a:t>
            </a:r>
            <a:r>
              <a:rPr lang="en-US" sz="1400" b="1" dirty="0" smtClean="0">
                <a:ln/>
              </a:rPr>
              <a:t>4</a:t>
            </a:r>
            <a:r>
              <a:rPr lang="uk-UA" sz="2000" b="1" dirty="0" smtClean="0">
                <a:ln/>
              </a:rPr>
              <a:t>+</a:t>
            </a:r>
            <a:r>
              <a:rPr lang="en-US" sz="24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Na</a:t>
            </a:r>
            <a:r>
              <a:rPr lang="en-US" sz="1400" b="1" dirty="0" smtClean="0">
                <a:ln/>
              </a:rPr>
              <a:t>3</a:t>
            </a:r>
            <a:r>
              <a:rPr lang="en-US" sz="2000" b="1" dirty="0" smtClean="0">
                <a:ln/>
              </a:rPr>
              <a:t>PO</a:t>
            </a:r>
            <a:r>
              <a:rPr lang="en-US" sz="1400" b="1" dirty="0" smtClean="0">
                <a:ln/>
              </a:rPr>
              <a:t>4</a:t>
            </a:r>
            <a:r>
              <a:rPr lang="en-US" sz="2000" b="1" dirty="0" smtClean="0">
                <a:ln/>
              </a:rPr>
              <a:t>=Ca</a:t>
            </a:r>
            <a:r>
              <a:rPr lang="en-US" sz="1400" b="1" dirty="0" smtClean="0">
                <a:ln/>
              </a:rPr>
              <a:t>3</a:t>
            </a:r>
            <a:r>
              <a:rPr lang="en-US" sz="2000" b="1" dirty="0" smtClean="0">
                <a:ln/>
              </a:rPr>
              <a:t>(PO</a:t>
            </a:r>
            <a:r>
              <a:rPr lang="en-US" sz="1400" b="1" dirty="0" smtClean="0">
                <a:ln/>
              </a:rPr>
              <a:t>4</a:t>
            </a:r>
            <a:r>
              <a:rPr lang="en-US" sz="2000" b="1" dirty="0" smtClean="0">
                <a:ln/>
              </a:rPr>
              <a:t>)</a:t>
            </a:r>
            <a:r>
              <a:rPr lang="en-US" sz="1400" b="1" dirty="0" smtClean="0">
                <a:ln/>
              </a:rPr>
              <a:t>2</a:t>
            </a:r>
            <a:r>
              <a:rPr lang="uk-UA" sz="2000" b="1" dirty="0" smtClean="0">
                <a:ln/>
                <a:latin typeface="Century Gothic"/>
              </a:rPr>
              <a:t>↓</a:t>
            </a:r>
            <a:r>
              <a:rPr lang="uk-UA" sz="2000" b="1" dirty="0" smtClean="0">
                <a:ln/>
              </a:rPr>
              <a:t>+3</a:t>
            </a:r>
            <a:r>
              <a:rPr lang="en-US" sz="2000" b="1" dirty="0" smtClean="0">
                <a:ln/>
              </a:rPr>
              <a:t>NaSO</a:t>
            </a:r>
            <a:r>
              <a:rPr lang="en-US" sz="1400" b="1" dirty="0" smtClean="0">
                <a:ln/>
              </a:rPr>
              <a:t>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b="1" dirty="0" smtClean="0">
                <a:ln/>
              </a:rPr>
              <a:t>3MgSO</a:t>
            </a:r>
            <a:r>
              <a:rPr lang="en-US" sz="1400" b="1" dirty="0" smtClean="0">
                <a:ln/>
              </a:rPr>
              <a:t>4</a:t>
            </a:r>
            <a:r>
              <a:rPr lang="en-US" sz="2000" b="1" dirty="0" smtClean="0">
                <a:ln/>
              </a:rPr>
              <a:t>+</a:t>
            </a:r>
            <a:r>
              <a:rPr lang="en-US" sz="24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Na</a:t>
            </a:r>
            <a:r>
              <a:rPr lang="en-US" sz="1400" b="1" dirty="0" smtClean="0">
                <a:ln/>
              </a:rPr>
              <a:t>3</a:t>
            </a:r>
            <a:r>
              <a:rPr lang="en-US" sz="2000" b="1" dirty="0" smtClean="0">
                <a:ln/>
              </a:rPr>
              <a:t>PO</a:t>
            </a:r>
            <a:r>
              <a:rPr lang="en-US" sz="1400" b="1" dirty="0" smtClean="0">
                <a:ln/>
              </a:rPr>
              <a:t>4</a:t>
            </a:r>
            <a:r>
              <a:rPr lang="en-US" sz="2000" b="1" dirty="0" smtClean="0">
                <a:ln/>
              </a:rPr>
              <a:t>=Mg</a:t>
            </a:r>
            <a:r>
              <a:rPr lang="en-US" sz="1400" b="1" dirty="0" smtClean="0">
                <a:ln/>
              </a:rPr>
              <a:t>3</a:t>
            </a:r>
            <a:r>
              <a:rPr lang="en-US" sz="2000" b="1" dirty="0" smtClean="0">
                <a:ln/>
              </a:rPr>
              <a:t>(PO</a:t>
            </a:r>
            <a:r>
              <a:rPr lang="en-US" sz="1400" b="1" dirty="0" smtClean="0">
                <a:ln/>
              </a:rPr>
              <a:t>4</a:t>
            </a:r>
            <a:r>
              <a:rPr lang="en-US" sz="2000" b="1" dirty="0" smtClean="0">
                <a:ln/>
              </a:rPr>
              <a:t>)</a:t>
            </a:r>
            <a:r>
              <a:rPr lang="en-US" sz="14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+Na</a:t>
            </a:r>
            <a:r>
              <a:rPr lang="en-US" sz="14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SO</a:t>
            </a:r>
            <a:r>
              <a:rPr lang="en-US" sz="1400" b="1" dirty="0" smtClean="0">
                <a:ln/>
              </a:rPr>
              <a:t>4</a:t>
            </a:r>
            <a:endParaRPr lang="ru-RU" sz="1400" b="1" dirty="0">
              <a:ln/>
            </a:endParaRPr>
          </a:p>
        </p:txBody>
      </p:sp>
      <p:pic>
        <p:nvPicPr>
          <p:cNvPr id="4098" name="Picture 2" descr="G:\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919806"/>
            <a:ext cx="3929058" cy="342701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339</TotalTime>
  <Words>43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Constantia</vt:lpstr>
      <vt:lpstr>Arial</vt:lpstr>
      <vt:lpstr>Calibri</vt:lpstr>
      <vt:lpstr>Wingdings 2</vt:lpstr>
      <vt:lpstr>Bookman Old Style</vt:lpstr>
      <vt:lpstr>Verdana</vt:lpstr>
      <vt:lpstr>Arial Black</vt:lpstr>
      <vt:lpstr>Поток</vt:lpstr>
      <vt:lpstr>Поток</vt:lpstr>
      <vt:lpstr>Слайд 1</vt:lpstr>
      <vt:lpstr>Що таке твердість води?</vt:lpstr>
      <vt:lpstr>Слайд 3</vt:lpstr>
      <vt:lpstr>     Види твердості</vt:lpstr>
      <vt:lpstr>    Карбонатна твердість води </vt:lpstr>
      <vt:lpstr>Некарбонатна твердість води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Твердість води</dc:title>
  <dc:creator>Зелінська Юлія</dc:creator>
  <cp:lastModifiedBy>Makas</cp:lastModifiedBy>
  <cp:revision>37</cp:revision>
  <dcterms:created xsi:type="dcterms:W3CDTF">2000-12-15T16:38:46Z</dcterms:created>
  <dcterms:modified xsi:type="dcterms:W3CDTF">2012-04-23T14:21:17Z</dcterms:modified>
</cp:coreProperties>
</file>