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D19EE200-DDF6-4000-A2B4-BAF67931719B}" type="datetimeFigureOut">
              <a:rPr lang="uk-UA" smtClean="0"/>
              <a:t>20.10.2013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D880FD0-FC1E-4AD1-9B0A-DA38B2DF2947}" type="slidenum">
              <a:rPr lang="uk-UA" smtClean="0"/>
              <a:t>‹#›</a:t>
            </a:fld>
            <a:endParaRPr lang="uk-UA"/>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D19EE200-DDF6-4000-A2B4-BAF67931719B}" type="datetimeFigureOut">
              <a:rPr lang="uk-UA" smtClean="0"/>
              <a:t>20.10.2013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D880FD0-FC1E-4AD1-9B0A-DA38B2DF2947}"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D19EE200-DDF6-4000-A2B4-BAF67931719B}" type="datetimeFigureOut">
              <a:rPr lang="uk-UA" smtClean="0"/>
              <a:t>20.10.2013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D880FD0-FC1E-4AD1-9B0A-DA38B2DF2947}"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D19EE200-DDF6-4000-A2B4-BAF67931719B}" type="datetimeFigureOut">
              <a:rPr lang="uk-UA" smtClean="0"/>
              <a:t>20.10.2013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D880FD0-FC1E-4AD1-9B0A-DA38B2DF2947}"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95" name="Title 94"/>
          <p:cNvSpPr>
            <a:spLocks noGrp="1"/>
          </p:cNvSpPr>
          <p:nvPr>
            <p:ph type="title"/>
          </p:nvPr>
        </p:nvSpPr>
        <p:spPr>
          <a:xfrm>
            <a:off x="457200" y="4463568"/>
            <a:ext cx="8305800" cy="1143000"/>
          </a:xfrm>
        </p:spPr>
        <p:txBody>
          <a:bodyPr/>
          <a:lstStyle/>
          <a:p>
            <a:r>
              <a:rPr lang="ru-RU" smtClean="0"/>
              <a:t>Образец заголовка</a:t>
            </a:r>
            <a:endParaRPr lang="en-US"/>
          </a:p>
        </p:txBody>
      </p:sp>
      <p:sp>
        <p:nvSpPr>
          <p:cNvPr id="2" name="Date Placeholder 1"/>
          <p:cNvSpPr>
            <a:spLocks noGrp="1"/>
          </p:cNvSpPr>
          <p:nvPr>
            <p:ph type="dt" sz="half" idx="10"/>
          </p:nvPr>
        </p:nvSpPr>
        <p:spPr/>
        <p:txBody>
          <a:bodyPr/>
          <a:lstStyle/>
          <a:p>
            <a:fld id="{D19EE200-DDF6-4000-A2B4-BAF67931719B}" type="datetimeFigureOut">
              <a:rPr lang="uk-UA" smtClean="0"/>
              <a:t>20.10.2013</a:t>
            </a:fld>
            <a:endParaRPr lang="uk-UA"/>
          </a:p>
        </p:txBody>
      </p:sp>
      <p:sp>
        <p:nvSpPr>
          <p:cNvPr id="91" name="Footer Placeholder 90"/>
          <p:cNvSpPr>
            <a:spLocks noGrp="1"/>
          </p:cNvSpPr>
          <p:nvPr>
            <p:ph type="ftr" sz="quarter" idx="11"/>
          </p:nvPr>
        </p:nvSpPr>
        <p:spPr/>
        <p:txBody>
          <a:bodyPr/>
          <a:lstStyle/>
          <a:p>
            <a:endParaRPr lang="uk-UA"/>
          </a:p>
        </p:txBody>
      </p:sp>
      <p:sp>
        <p:nvSpPr>
          <p:cNvPr id="92" name="Slide Number Placeholder 91"/>
          <p:cNvSpPr>
            <a:spLocks noGrp="1"/>
          </p:cNvSpPr>
          <p:nvPr>
            <p:ph type="sldNum" sz="quarter" idx="12"/>
          </p:nvPr>
        </p:nvSpPr>
        <p:spPr/>
        <p:txBody>
          <a:bodyPr/>
          <a:lstStyle/>
          <a:p>
            <a:fld id="{FD880FD0-FC1E-4AD1-9B0A-DA38B2DF2947}" type="slidenum">
              <a:rPr lang="uk-UA" smtClean="0"/>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4"/>
          <p:cNvSpPr>
            <a:spLocks noGrp="1"/>
          </p:cNvSpPr>
          <p:nvPr>
            <p:ph type="dt" sz="half" idx="10"/>
          </p:nvPr>
        </p:nvSpPr>
        <p:spPr/>
        <p:txBody>
          <a:bodyPr/>
          <a:lstStyle/>
          <a:p>
            <a:fld id="{D19EE200-DDF6-4000-A2B4-BAF67931719B}" type="datetimeFigureOut">
              <a:rPr lang="uk-UA" smtClean="0"/>
              <a:t>20.10.2013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FD880FD0-FC1E-4AD1-9B0A-DA38B2DF2947}"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D19EE200-DDF6-4000-A2B4-BAF67931719B}" type="datetimeFigureOut">
              <a:rPr lang="uk-UA" smtClean="0"/>
              <a:t>20.10.2013</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FD880FD0-FC1E-4AD1-9B0A-DA38B2DF2947}"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D19EE200-DDF6-4000-A2B4-BAF67931719B}" type="datetimeFigureOut">
              <a:rPr lang="uk-UA" smtClean="0"/>
              <a:t>20.10.2013</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FD880FD0-FC1E-4AD1-9B0A-DA38B2DF2947}"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9EE200-DDF6-4000-A2B4-BAF67931719B}" type="datetimeFigureOut">
              <a:rPr lang="uk-UA" smtClean="0"/>
              <a:t>20.10.2013</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FD880FD0-FC1E-4AD1-9B0A-DA38B2DF2947}"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19EE200-DDF6-4000-A2B4-BAF67931719B}" type="datetimeFigureOut">
              <a:rPr lang="uk-UA" smtClean="0"/>
              <a:t>20.10.2013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FD880FD0-FC1E-4AD1-9B0A-DA38B2DF2947}" type="slidenum">
              <a:rPr lang="uk-UA" smtClean="0"/>
              <a:t>‹#›</a:t>
            </a:fld>
            <a:endParaRPr lang="uk-UA"/>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5" name="Date Placeholder 4"/>
          <p:cNvSpPr>
            <a:spLocks noGrp="1"/>
          </p:cNvSpPr>
          <p:nvPr>
            <p:ph type="dt" sz="half" idx="10"/>
          </p:nvPr>
        </p:nvSpPr>
        <p:spPr/>
        <p:txBody>
          <a:bodyPr/>
          <a:lstStyle/>
          <a:p>
            <a:fld id="{D19EE200-DDF6-4000-A2B4-BAF67931719B}" type="datetimeFigureOut">
              <a:rPr lang="uk-UA" smtClean="0"/>
              <a:t>20.10.2013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FD880FD0-FC1E-4AD1-9B0A-DA38B2DF2947}" type="slidenum">
              <a:rPr lang="uk-UA" smtClean="0"/>
              <a:t>‹#›</a:t>
            </a:fld>
            <a:endParaRPr lang="uk-UA"/>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D19EE200-DDF6-4000-A2B4-BAF67931719B}" type="datetimeFigureOut">
              <a:rPr lang="uk-UA" smtClean="0"/>
              <a:t>20.10.2013</a:t>
            </a:fld>
            <a:endParaRPr lang="uk-UA"/>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uk-UA"/>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FD880FD0-FC1E-4AD1-9B0A-DA38B2DF2947}" type="slidenum">
              <a:rPr lang="uk-UA" smtClean="0"/>
              <a:t>‹#›</a:t>
            </a:fld>
            <a:endParaRPr lang="uk-UA"/>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dirty="0" smtClean="0"/>
              <a:t>Солі амонію</a:t>
            </a:r>
            <a:endParaRPr lang="uk-UA" dirty="0"/>
          </a:p>
        </p:txBody>
      </p:sp>
    </p:spTree>
    <p:extLst>
      <p:ext uri="{BB962C8B-B14F-4D97-AF65-F5344CB8AC3E}">
        <p14:creationId xmlns:p14="http://schemas.microsoft.com/office/powerpoint/2010/main" val="2719252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Солі амонію</a:t>
            </a:r>
            <a:endParaRPr lang="uk-UA" dirty="0"/>
          </a:p>
        </p:txBody>
      </p:sp>
      <p:sp>
        <p:nvSpPr>
          <p:cNvPr id="3" name="Объект 2"/>
          <p:cNvSpPr>
            <a:spLocks noGrp="1"/>
          </p:cNvSpPr>
          <p:nvPr>
            <p:ph idx="1"/>
          </p:nvPr>
        </p:nvSpPr>
        <p:spPr/>
        <p:txBody>
          <a:bodyPr>
            <a:normAutofit fontScale="92500" lnSpcReduction="20000"/>
          </a:bodyPr>
          <a:lstStyle/>
          <a:p>
            <a:r>
              <a:rPr lang="uk-UA" b="1" dirty="0"/>
              <a:t>Солі </a:t>
            </a:r>
            <a:r>
              <a:rPr lang="uk-UA" b="1" dirty="0" smtClean="0"/>
              <a:t>амонію</a:t>
            </a:r>
            <a:r>
              <a:rPr lang="uk-UA" dirty="0"/>
              <a:t> - це кристалічні речовини з іонним типом зв'язку. До складу солей амонію входять один або кілька катіонів і аніон кислотного залишку</a:t>
            </a:r>
            <a:r>
              <a:rPr lang="uk-UA" dirty="0" smtClean="0"/>
              <a:t>.</a:t>
            </a:r>
          </a:p>
          <a:p>
            <a:r>
              <a:rPr lang="uk-UA" dirty="0"/>
              <a:t>Солі амонію утворюються при взаємодії </a:t>
            </a:r>
            <a:r>
              <a:rPr lang="uk-UA" dirty="0" err="1"/>
              <a:t>відповідних </a:t>
            </a:r>
            <a:r>
              <a:rPr lang="uk-UA" dirty="0" err="1" smtClean="0"/>
              <a:t>кислот</a:t>
            </a:r>
            <a:r>
              <a:rPr lang="uk-UA" dirty="0" err="1"/>
              <a:t> з </a:t>
            </a:r>
            <a:r>
              <a:rPr lang="uk-UA" dirty="0" err="1" smtClean="0"/>
              <a:t>а</a:t>
            </a:r>
            <a:r>
              <a:rPr lang="uk-UA" dirty="0" smtClean="0"/>
              <a:t>моніяком</a:t>
            </a:r>
            <a:r>
              <a:rPr lang="uk-UA" dirty="0"/>
              <a:t> або розчином </a:t>
            </a:r>
            <a:r>
              <a:rPr lang="uk-UA" dirty="0" smtClean="0"/>
              <a:t>гідроксиду амонію. </a:t>
            </a:r>
            <a:r>
              <a:rPr lang="uk-UA" dirty="0" err="1"/>
              <a:t>Більшість </a:t>
            </a:r>
            <a:r>
              <a:rPr lang="uk-UA" dirty="0" err="1" smtClean="0"/>
              <a:t>со</a:t>
            </a:r>
            <a:r>
              <a:rPr lang="uk-UA" dirty="0" smtClean="0"/>
              <a:t>лей</a:t>
            </a:r>
            <a:r>
              <a:rPr lang="uk-UA" dirty="0"/>
              <a:t> амонію безбарвні. При взаємодії з сильними основами і нагріванні </a:t>
            </a:r>
            <a:r>
              <a:rPr lang="uk-UA" dirty="0" err="1"/>
              <a:t>солі </a:t>
            </a:r>
            <a:r>
              <a:rPr lang="uk-UA" dirty="0" err="1" smtClean="0"/>
              <a:t>амонію</a:t>
            </a:r>
            <a:r>
              <a:rPr lang="uk-UA" dirty="0" err="1"/>
              <a:t> </a:t>
            </a:r>
            <a:r>
              <a:rPr lang="uk-UA" dirty="0"/>
              <a:t>легко розкладаються з утворенням амоніаку. В термічному відношенні солі амонію нестійкі і при нагріванні порівняно легко розкладаються, наприклад:</a:t>
            </a:r>
          </a:p>
          <a:p>
            <a:r>
              <a:rPr lang="en-US" dirty="0"/>
              <a:t>NH</a:t>
            </a:r>
            <a:r>
              <a:rPr lang="en-US" baseline="-25000" dirty="0"/>
              <a:t>4</a:t>
            </a:r>
            <a:r>
              <a:rPr lang="en-US" dirty="0"/>
              <a:t>Cl = NH</a:t>
            </a:r>
            <a:r>
              <a:rPr lang="en-US" baseline="-25000" dirty="0"/>
              <a:t>3</a:t>
            </a:r>
            <a:r>
              <a:rPr lang="en-US" dirty="0"/>
              <a:t> + </a:t>
            </a:r>
            <a:r>
              <a:rPr lang="en-US" dirty="0" err="1"/>
              <a:t>HCl</a:t>
            </a:r>
            <a:endParaRPr lang="en-US" dirty="0"/>
          </a:p>
          <a:p>
            <a:r>
              <a:rPr lang="en-US" dirty="0"/>
              <a:t>NH</a:t>
            </a:r>
            <a:r>
              <a:rPr lang="en-US" baseline="-25000" dirty="0"/>
              <a:t>4</a:t>
            </a:r>
            <a:r>
              <a:rPr lang="en-US" dirty="0"/>
              <a:t>NO</a:t>
            </a:r>
            <a:r>
              <a:rPr lang="en-US" baseline="-25000" dirty="0"/>
              <a:t>2</a:t>
            </a:r>
            <a:r>
              <a:rPr lang="en-US" dirty="0"/>
              <a:t> = N</a:t>
            </a:r>
            <a:r>
              <a:rPr lang="en-US" baseline="-25000" dirty="0"/>
              <a:t>2</a:t>
            </a:r>
            <a:r>
              <a:rPr lang="en-US" dirty="0"/>
              <a:t> + 2H</a:t>
            </a:r>
            <a:r>
              <a:rPr lang="en-US" baseline="-25000" dirty="0"/>
              <a:t>2</a:t>
            </a:r>
            <a:r>
              <a:rPr lang="en-US" dirty="0"/>
              <a:t>O</a:t>
            </a:r>
          </a:p>
          <a:p>
            <a:r>
              <a:rPr lang="en-US" dirty="0"/>
              <a:t>NH</a:t>
            </a:r>
            <a:r>
              <a:rPr lang="en-US" baseline="-25000" dirty="0"/>
              <a:t>4</a:t>
            </a:r>
            <a:r>
              <a:rPr lang="en-US" dirty="0"/>
              <a:t>NO</a:t>
            </a:r>
            <a:r>
              <a:rPr lang="en-US" baseline="-25000" dirty="0"/>
              <a:t>3</a:t>
            </a:r>
            <a:r>
              <a:rPr lang="en-US" dirty="0"/>
              <a:t> = N</a:t>
            </a:r>
            <a:r>
              <a:rPr lang="en-US" baseline="-25000" dirty="0"/>
              <a:t>2</a:t>
            </a:r>
            <a:r>
              <a:rPr lang="en-US" dirty="0"/>
              <a:t>O + 2H</a:t>
            </a:r>
            <a:r>
              <a:rPr lang="en-US" baseline="-25000" dirty="0"/>
              <a:t>2</a:t>
            </a:r>
            <a:r>
              <a:rPr lang="en-US" dirty="0"/>
              <a:t>O</a:t>
            </a:r>
          </a:p>
          <a:p>
            <a:r>
              <a:rPr lang="en-US" dirty="0"/>
              <a:t>(NH</a:t>
            </a:r>
            <a:r>
              <a:rPr lang="en-US" baseline="-25000" dirty="0"/>
              <a:t>4</a:t>
            </a:r>
            <a:r>
              <a:rPr lang="en-US" dirty="0"/>
              <a:t>)</a:t>
            </a:r>
            <a:r>
              <a:rPr lang="en-US" baseline="-25000" dirty="0"/>
              <a:t>2</a:t>
            </a:r>
            <a:r>
              <a:rPr lang="en-US" dirty="0"/>
              <a:t>SO</a:t>
            </a:r>
            <a:r>
              <a:rPr lang="en-US" baseline="-25000" dirty="0"/>
              <a:t>4</a:t>
            </a:r>
            <a:r>
              <a:rPr lang="en-US" dirty="0"/>
              <a:t> = 2NH</a:t>
            </a:r>
            <a:r>
              <a:rPr lang="en-US" baseline="-25000" dirty="0"/>
              <a:t>3</a:t>
            </a:r>
            <a:r>
              <a:rPr lang="en-US" dirty="0"/>
              <a:t> + H</a:t>
            </a:r>
            <a:r>
              <a:rPr lang="en-US" baseline="-25000" dirty="0"/>
              <a:t>2</a:t>
            </a:r>
            <a:r>
              <a:rPr lang="en-US" dirty="0"/>
              <a:t>SO</a:t>
            </a:r>
            <a:r>
              <a:rPr lang="en-US" baseline="-25000" dirty="0"/>
              <a:t>4</a:t>
            </a:r>
            <a:endParaRPr lang="en-US" dirty="0"/>
          </a:p>
          <a:p>
            <a:endParaRPr lang="uk-UA" dirty="0"/>
          </a:p>
        </p:txBody>
      </p:sp>
    </p:spTree>
    <p:extLst>
      <p:ext uri="{BB962C8B-B14F-4D97-AF65-F5344CB8AC3E}">
        <p14:creationId xmlns:p14="http://schemas.microsoft.com/office/powerpoint/2010/main" val="289464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idx="1"/>
          </p:nvPr>
        </p:nvSpPr>
        <p:spPr>
          <a:xfrm>
            <a:off x="467544" y="836712"/>
            <a:ext cx="8229600" cy="4525963"/>
          </a:xfrm>
        </p:spPr>
        <p:txBody>
          <a:bodyPr/>
          <a:lstStyle/>
          <a:p>
            <a:r>
              <a:rPr lang="uk-UA" dirty="0"/>
              <a:t>Найважливішими солями амонію є </a:t>
            </a:r>
            <a:r>
              <a:rPr lang="uk-UA" dirty="0" smtClean="0"/>
              <a:t>нітрат амонію</a:t>
            </a:r>
            <a:r>
              <a:rPr lang="uk-UA" dirty="0"/>
              <a:t> </a:t>
            </a:r>
            <a:r>
              <a:rPr lang="en-US" dirty="0"/>
              <a:t>NH</a:t>
            </a:r>
            <a:r>
              <a:rPr lang="en-US" baseline="-25000" dirty="0"/>
              <a:t>4</a:t>
            </a:r>
            <a:r>
              <a:rPr lang="en-US" dirty="0"/>
              <a:t>NO</a:t>
            </a:r>
            <a:r>
              <a:rPr lang="en-US" baseline="-25000" dirty="0"/>
              <a:t>3</a:t>
            </a:r>
            <a:r>
              <a:rPr lang="en-US" dirty="0"/>
              <a:t>, </a:t>
            </a:r>
            <a:r>
              <a:rPr lang="uk-UA" dirty="0" smtClean="0"/>
              <a:t>сульфат амонію</a:t>
            </a:r>
            <a:r>
              <a:rPr lang="uk-UA" dirty="0"/>
              <a:t> (</a:t>
            </a:r>
            <a:r>
              <a:rPr lang="en-US" dirty="0"/>
              <a:t>NH</a:t>
            </a:r>
            <a:r>
              <a:rPr lang="en-US" baseline="-25000" dirty="0"/>
              <a:t>4</a:t>
            </a:r>
            <a:r>
              <a:rPr lang="en-US" dirty="0"/>
              <a:t>)</a:t>
            </a:r>
            <a:r>
              <a:rPr lang="en-US" baseline="-25000" dirty="0"/>
              <a:t>2</a:t>
            </a:r>
            <a:r>
              <a:rPr lang="en-US" dirty="0"/>
              <a:t>SO</a:t>
            </a:r>
            <a:r>
              <a:rPr lang="en-US" baseline="-25000" dirty="0"/>
              <a:t>4</a:t>
            </a:r>
            <a:r>
              <a:rPr lang="en-US" dirty="0"/>
              <a:t> </a:t>
            </a:r>
            <a:r>
              <a:rPr lang="uk-UA" dirty="0"/>
              <a:t>і </a:t>
            </a:r>
            <a:r>
              <a:rPr lang="uk-UA" dirty="0" smtClean="0"/>
              <a:t>хлорид амонію</a:t>
            </a:r>
            <a:r>
              <a:rPr lang="uk-UA" dirty="0"/>
              <a:t> </a:t>
            </a:r>
            <a:r>
              <a:rPr lang="en-US" dirty="0"/>
              <a:t>NH</a:t>
            </a:r>
            <a:r>
              <a:rPr lang="en-US" baseline="-25000" dirty="0"/>
              <a:t>4</a:t>
            </a:r>
            <a:r>
              <a:rPr lang="en-US" dirty="0"/>
              <a:t>Cl. </a:t>
            </a:r>
            <a:r>
              <a:rPr lang="uk-UA" dirty="0"/>
              <a:t>Вони застосовуються головним чином </a:t>
            </a:r>
            <a:r>
              <a:rPr lang="uk-UA" dirty="0" smtClean="0"/>
              <a:t>як азотні добрива.</a:t>
            </a:r>
            <a:r>
              <a:rPr lang="uk-UA" dirty="0"/>
              <a:t> </a:t>
            </a:r>
            <a:r>
              <a:rPr lang="uk-UA" dirty="0" smtClean="0"/>
              <a:t>Гідрокарбонат амонію</a:t>
            </a:r>
            <a:r>
              <a:rPr lang="uk-UA" dirty="0"/>
              <a:t> </a:t>
            </a:r>
            <a:r>
              <a:rPr lang="en-US" dirty="0"/>
              <a:t>NH</a:t>
            </a:r>
            <a:r>
              <a:rPr lang="en-US" baseline="-25000" dirty="0"/>
              <a:t>4</a:t>
            </a:r>
            <a:r>
              <a:rPr lang="en-US" dirty="0"/>
              <a:t>HCO</a:t>
            </a:r>
            <a:r>
              <a:rPr lang="en-US" baseline="-25000" dirty="0"/>
              <a:t>3</a:t>
            </a:r>
            <a:r>
              <a:rPr lang="en-US" dirty="0"/>
              <a:t> (</a:t>
            </a:r>
            <a:r>
              <a:rPr lang="uk-UA" dirty="0" err="1"/>
              <a:t>вуглеамонійна</a:t>
            </a:r>
            <a:r>
              <a:rPr lang="uk-UA" dirty="0"/>
              <a:t> сіль, побутова </a:t>
            </a:r>
            <a:r>
              <a:rPr lang="uk-UA" dirty="0" err="1"/>
              <a:t>назва </a:t>
            </a:r>
            <a:r>
              <a:rPr lang="uk-UA" i="1" dirty="0" err="1"/>
              <a:t>амоняк</a:t>
            </a:r>
            <a:r>
              <a:rPr lang="uk-UA" dirty="0"/>
              <a:t>, індекс </a:t>
            </a:r>
            <a:r>
              <a:rPr lang="en-US" i="1" dirty="0"/>
              <a:t>E 503</a:t>
            </a:r>
            <a:r>
              <a:rPr lang="en-US" dirty="0"/>
              <a:t>) </a:t>
            </a:r>
            <a:r>
              <a:rPr lang="uk-UA" dirty="0"/>
              <a:t>використовують </a:t>
            </a:r>
            <a:r>
              <a:rPr lang="uk-UA" dirty="0" err="1"/>
              <a:t>як </a:t>
            </a:r>
            <a:r>
              <a:rPr lang="uk-UA" dirty="0" err="1" smtClean="0"/>
              <a:t>розпушувач</a:t>
            </a:r>
            <a:r>
              <a:rPr lang="uk-UA" dirty="0" err="1"/>
              <a:t> ті</a:t>
            </a:r>
            <a:r>
              <a:rPr lang="uk-UA" dirty="0"/>
              <a:t>ста.</a:t>
            </a:r>
            <a:endParaRPr lang="uk-UA" dirty="0"/>
          </a:p>
        </p:txBody>
      </p:sp>
    </p:spTree>
    <p:extLst>
      <p:ext uri="{BB962C8B-B14F-4D97-AF65-F5344CB8AC3E}">
        <p14:creationId xmlns:p14="http://schemas.microsoft.com/office/powerpoint/2010/main" val="196108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ФІЗИЧНІ ВЛАСТИВОСТІ</a:t>
            </a:r>
            <a:endParaRPr lang="uk-UA" dirty="0"/>
          </a:p>
        </p:txBody>
      </p:sp>
      <p:sp>
        <p:nvSpPr>
          <p:cNvPr id="3" name="Объект 2"/>
          <p:cNvSpPr>
            <a:spLocks noGrp="1"/>
          </p:cNvSpPr>
          <p:nvPr>
            <p:ph idx="1"/>
          </p:nvPr>
        </p:nvSpPr>
        <p:spPr/>
        <p:txBody>
          <a:bodyPr/>
          <a:lstStyle/>
          <a:p>
            <a:r>
              <a:rPr lang="uk-UA" dirty="0"/>
              <a:t>Солі амонію – тверді кристалічні речовини, що за зовнішнім виглядом нагадують солі лужних металів. У воді добре розчиняються.    </a:t>
            </a:r>
            <a:endParaRPr lang="uk-UA" dirty="0"/>
          </a:p>
        </p:txBody>
      </p:sp>
    </p:spTree>
    <p:extLst>
      <p:ext uri="{BB962C8B-B14F-4D97-AF65-F5344CB8AC3E}">
        <p14:creationId xmlns:p14="http://schemas.microsoft.com/office/powerpoint/2010/main" val="261784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ХІМІЧНІ ВЛАСТИВОСТІ </a:t>
            </a:r>
            <a:endParaRPr lang="uk-UA" dirty="0"/>
          </a:p>
        </p:txBody>
      </p:sp>
      <p:sp>
        <p:nvSpPr>
          <p:cNvPr id="3" name="Объект 2"/>
          <p:cNvSpPr>
            <a:spLocks noGrp="1"/>
          </p:cNvSpPr>
          <p:nvPr>
            <p:ph idx="1"/>
          </p:nvPr>
        </p:nvSpPr>
        <p:spPr>
          <a:xfrm>
            <a:off x="179512" y="1484784"/>
            <a:ext cx="8568952" cy="5112568"/>
          </a:xfrm>
        </p:spPr>
        <p:txBody>
          <a:bodyPr>
            <a:normAutofit lnSpcReduction="10000"/>
          </a:bodyPr>
          <a:lstStyle/>
          <a:p>
            <a:r>
              <a:rPr lang="uk-UA" dirty="0"/>
              <a:t>Солі амонію виявляють типові для всіх солей властивості і деякі специфічні. Властивості солей амонію дуже схожі на властивості солей </a:t>
            </a:r>
            <a:r>
              <a:rPr lang="uk-UA" dirty="0" smtClean="0"/>
              <a:t>натрію </a:t>
            </a:r>
            <a:r>
              <a:rPr lang="uk-UA" dirty="0"/>
              <a:t>або калію. Усі вони — тверді речовини, гарні електроліти, в </a:t>
            </a:r>
            <a:r>
              <a:rPr lang="uk-UA" dirty="0" smtClean="0"/>
              <a:t>основному </a:t>
            </a:r>
            <a:r>
              <a:rPr lang="uk-UA" dirty="0"/>
              <a:t>добре розчинні у воді.</a:t>
            </a:r>
            <a:r>
              <a:rPr lang="uk-UA" dirty="0"/>
              <a:t/>
            </a:r>
            <a:br>
              <a:rPr lang="uk-UA" dirty="0"/>
            </a:br>
            <a:r>
              <a:rPr lang="uk-UA" dirty="0"/>
              <a:t>1. Дисоціація на </a:t>
            </a:r>
            <a:r>
              <a:rPr lang="uk-UA" dirty="0" err="1"/>
              <a:t>йони</a:t>
            </a:r>
            <a:r>
              <a:rPr lang="uk-UA" dirty="0"/>
              <a:t>. Як сильні електроліти солі амонію у водному розчині добре дисоціюють на </a:t>
            </a:r>
            <a:r>
              <a:rPr lang="uk-UA" dirty="0" err="1"/>
              <a:t>йони</a:t>
            </a:r>
            <a:r>
              <a:rPr lang="uk-UA" dirty="0"/>
              <a:t>:</a:t>
            </a:r>
            <a:r>
              <a:rPr lang="uk-UA" dirty="0"/>
              <a:t/>
            </a:r>
            <a:br>
              <a:rPr lang="uk-UA" dirty="0"/>
            </a:br>
            <a:r>
              <a:rPr lang="uk-UA" dirty="0"/>
              <a:t>(</a:t>
            </a:r>
            <a:r>
              <a:rPr lang="en-US" dirty="0"/>
              <a:t>N</a:t>
            </a:r>
            <a:r>
              <a:rPr lang="uk-UA" dirty="0"/>
              <a:t>Н4)2</a:t>
            </a:r>
            <a:r>
              <a:rPr lang="en-US" dirty="0"/>
              <a:t>S</a:t>
            </a:r>
            <a:r>
              <a:rPr lang="uk-UA" dirty="0"/>
              <a:t>О4 ↔ 2</a:t>
            </a:r>
            <a:r>
              <a:rPr lang="en-US" dirty="0"/>
              <a:t>NH4+ + S</a:t>
            </a:r>
            <a:r>
              <a:rPr lang="uk-UA" dirty="0"/>
              <a:t>О42-</a:t>
            </a:r>
            <a:r>
              <a:rPr lang="uk-UA" dirty="0"/>
              <a:t/>
            </a:r>
            <a:br>
              <a:rPr lang="uk-UA" dirty="0"/>
            </a:br>
            <a:r>
              <a:rPr lang="uk-UA" dirty="0"/>
              <a:t>2.    Взаємодія з іншими солями. Якщо в пробірку з </a:t>
            </a:r>
            <a:r>
              <a:rPr lang="uk-UA" dirty="0" smtClean="0"/>
              <a:t>розчином </a:t>
            </a:r>
            <a:r>
              <a:rPr lang="uk-UA" dirty="0"/>
              <a:t>хлориду амонію долити розчин нітрату </a:t>
            </a:r>
            <a:r>
              <a:rPr lang="uk-UA" dirty="0" err="1"/>
              <a:t>аргентуму</a:t>
            </a:r>
            <a:r>
              <a:rPr lang="uk-UA" dirty="0"/>
              <a:t>, то випадає сирнистий (схожий на зсіле молоко) білий осад:</a:t>
            </a:r>
            <a:r>
              <a:rPr lang="uk-UA" dirty="0"/>
              <a:t/>
            </a:r>
            <a:br>
              <a:rPr lang="uk-UA" dirty="0"/>
            </a:br>
            <a:r>
              <a:rPr lang="uk-UA" dirty="0"/>
              <a:t>                                     </a:t>
            </a:r>
            <a:r>
              <a:rPr lang="en-US" dirty="0"/>
              <a:t>NH4Cl + AgNO3 → NH4 NO3 + Ag </a:t>
            </a:r>
            <a:r>
              <a:rPr lang="en-US" dirty="0" err="1"/>
              <a:t>Cl</a:t>
            </a:r>
            <a:r>
              <a:rPr lang="en-US" dirty="0"/>
              <a:t>↓</a:t>
            </a:r>
            <a:r>
              <a:rPr lang="en-US" dirty="0"/>
              <a:t/>
            </a:r>
            <a:br>
              <a:rPr lang="en-US" dirty="0"/>
            </a:br>
            <a:r>
              <a:rPr lang="en-US" dirty="0"/>
              <a:t> </a:t>
            </a:r>
            <a:r>
              <a:rPr lang="uk-UA" dirty="0"/>
              <a:t>Ви переконалися, що солі амонію вступають у реакцію </a:t>
            </a:r>
            <a:r>
              <a:rPr lang="uk-UA" dirty="0" err="1"/>
              <a:t>йонного</a:t>
            </a:r>
            <a:r>
              <a:rPr lang="uk-UA" dirty="0"/>
              <a:t> обміну з іншими солями. </a:t>
            </a:r>
            <a:r>
              <a:rPr lang="uk-UA" dirty="0"/>
              <a:t/>
            </a:r>
            <a:br>
              <a:rPr lang="uk-UA" dirty="0"/>
            </a:br>
            <a:endParaRPr lang="uk-UA" dirty="0"/>
          </a:p>
        </p:txBody>
      </p:sp>
    </p:spTree>
    <p:extLst>
      <p:ext uri="{BB962C8B-B14F-4D97-AF65-F5344CB8AC3E}">
        <p14:creationId xmlns:p14="http://schemas.microsoft.com/office/powerpoint/2010/main" val="3371838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ХІМІЧНІ ВЛАСТИВОСТІ</a:t>
            </a:r>
            <a:endParaRPr lang="uk-UA" dirty="0"/>
          </a:p>
        </p:txBody>
      </p:sp>
      <p:sp>
        <p:nvSpPr>
          <p:cNvPr id="3" name="Объект 2"/>
          <p:cNvSpPr>
            <a:spLocks noGrp="1"/>
          </p:cNvSpPr>
          <p:nvPr>
            <p:ph idx="1"/>
          </p:nvPr>
        </p:nvSpPr>
        <p:spPr/>
        <p:txBody>
          <a:bodyPr>
            <a:normAutofit fontScale="70000" lnSpcReduction="20000"/>
          </a:bodyPr>
          <a:lstStyle/>
          <a:p>
            <a:r>
              <a:rPr lang="en-US" dirty="0"/>
              <a:t/>
            </a:r>
            <a:br>
              <a:rPr lang="en-US" dirty="0"/>
            </a:br>
            <a:r>
              <a:rPr lang="en-US" dirty="0"/>
              <a:t>3.    </a:t>
            </a:r>
            <a:r>
              <a:rPr lang="uk-UA" dirty="0"/>
              <a:t>Взаємодія з кислотами</a:t>
            </a:r>
            <a:r>
              <a:rPr lang="uk-UA" dirty="0" smtClean="0"/>
              <a:t>.</a:t>
            </a:r>
            <a:br>
              <a:rPr lang="uk-UA" dirty="0" smtClean="0"/>
            </a:br>
            <a:r>
              <a:rPr lang="uk-UA" dirty="0"/>
              <a:t>                       </a:t>
            </a:r>
            <a:r>
              <a:rPr lang="uk-UA" dirty="0" smtClean="0"/>
              <a:t>(</a:t>
            </a:r>
            <a:r>
              <a:rPr lang="en-US" dirty="0"/>
              <a:t>N</a:t>
            </a:r>
            <a:r>
              <a:rPr lang="uk-UA" dirty="0"/>
              <a:t>Н4)2СО3+ Н</a:t>
            </a:r>
            <a:r>
              <a:rPr lang="en-US" dirty="0" err="1"/>
              <a:t>Cl</a:t>
            </a:r>
            <a:r>
              <a:rPr lang="en-US" dirty="0"/>
              <a:t> → NH4Cl +</a:t>
            </a:r>
            <a:r>
              <a:rPr lang="uk-UA" dirty="0"/>
              <a:t>Н2СО3</a:t>
            </a:r>
            <a:br>
              <a:rPr lang="uk-UA" dirty="0"/>
            </a:br>
            <a:r>
              <a:rPr lang="uk-UA" dirty="0"/>
              <a:t>                                                                              ↓   ↓</a:t>
            </a:r>
            <a:br>
              <a:rPr lang="uk-UA" dirty="0"/>
            </a:br>
            <a:r>
              <a:rPr lang="uk-UA" dirty="0"/>
              <a:t>                                                                         СО2↑ + Н2О</a:t>
            </a:r>
            <a:br>
              <a:rPr lang="uk-UA" dirty="0"/>
            </a:br>
            <a:r>
              <a:rPr lang="uk-UA" dirty="0"/>
              <a:t/>
            </a:r>
            <a:br>
              <a:rPr lang="uk-UA" dirty="0"/>
            </a:br>
            <a:r>
              <a:rPr lang="uk-UA" dirty="0"/>
              <a:t/>
            </a:r>
            <a:br>
              <a:rPr lang="uk-UA" dirty="0"/>
            </a:br>
            <a:r>
              <a:rPr lang="uk-UA" dirty="0"/>
              <a:t>4. Взаємодія з лугами. В результаті взаємодії солей </a:t>
            </a:r>
            <a:r>
              <a:rPr lang="uk-UA" dirty="0" smtClean="0"/>
              <a:t>амонію </a:t>
            </a:r>
            <a:r>
              <a:rPr lang="uk-UA" dirty="0"/>
              <a:t>з лугами утворюється аміак, через що дану реакцію використовують як якісну на солі амонію:</a:t>
            </a:r>
            <a:br>
              <a:rPr lang="uk-UA" dirty="0"/>
            </a:br>
            <a:r>
              <a:rPr lang="en-US" dirty="0"/>
              <a:t>NH4 </a:t>
            </a:r>
            <a:r>
              <a:rPr lang="uk-UA" dirty="0"/>
              <a:t>СІ + </a:t>
            </a:r>
            <a:r>
              <a:rPr lang="en-US" dirty="0"/>
              <a:t>N</a:t>
            </a:r>
            <a:r>
              <a:rPr lang="uk-UA" dirty="0" err="1"/>
              <a:t>аОН</a:t>
            </a:r>
            <a:r>
              <a:rPr lang="uk-UA" dirty="0"/>
              <a:t> → </a:t>
            </a:r>
            <a:r>
              <a:rPr lang="en-US" dirty="0"/>
              <a:t>N</a:t>
            </a:r>
            <a:r>
              <a:rPr lang="uk-UA" dirty="0"/>
              <a:t>аС1 + </a:t>
            </a:r>
            <a:r>
              <a:rPr lang="en-US" dirty="0"/>
              <a:t>N</a:t>
            </a:r>
            <a:r>
              <a:rPr lang="uk-UA" dirty="0" err="1"/>
              <a:t>Нз</a:t>
            </a:r>
            <a:r>
              <a:rPr lang="uk-UA" dirty="0"/>
              <a:t> ↑ + Н20</a:t>
            </a:r>
            <a:br>
              <a:rPr lang="uk-UA" dirty="0"/>
            </a:br>
            <a:r>
              <a:rPr lang="uk-UA" dirty="0"/>
              <a:t>Виділення аміаку </a:t>
            </a:r>
            <a:r>
              <a:rPr lang="en-US" dirty="0"/>
              <a:t>N</a:t>
            </a:r>
            <a:r>
              <a:rPr lang="uk-UA" dirty="0"/>
              <a:t>Н3 </a:t>
            </a:r>
            <a:r>
              <a:rPr lang="uk-UA" dirty="0" err="1"/>
              <a:t>—характерна</a:t>
            </a:r>
            <a:r>
              <a:rPr lang="uk-UA" dirty="0"/>
              <a:t> ознака для </a:t>
            </a:r>
            <a:r>
              <a:rPr lang="uk-UA" dirty="0" smtClean="0"/>
              <a:t>розпізнавання </a:t>
            </a:r>
            <a:r>
              <a:rPr lang="uk-UA" dirty="0"/>
              <a:t>солей амонію.(Якісна реакція на солі амонію)</a:t>
            </a:r>
            <a:br>
              <a:rPr lang="uk-UA" dirty="0"/>
            </a:br>
            <a:r>
              <a:rPr lang="uk-UA" dirty="0"/>
              <a:t>5. Розклад під час нагрівання:</a:t>
            </a:r>
            <a:br>
              <a:rPr lang="uk-UA" dirty="0"/>
            </a:br>
            <a:r>
              <a:rPr lang="uk-UA" dirty="0"/>
              <a:t>              </a:t>
            </a:r>
            <a:r>
              <a:rPr lang="uk-UA" dirty="0" err="1"/>
              <a:t>Нагрівання</a:t>
            </a:r>
            <a:r>
              <a:rPr lang="uk-UA" dirty="0"/>
              <a:t/>
            </a:r>
            <a:br>
              <a:rPr lang="uk-UA" dirty="0"/>
            </a:br>
            <a:r>
              <a:rPr lang="uk-UA" dirty="0"/>
              <a:t>                          1)      </a:t>
            </a:r>
            <a:r>
              <a:rPr lang="en-US" dirty="0"/>
              <a:t>NH4 </a:t>
            </a:r>
            <a:r>
              <a:rPr lang="uk-UA" dirty="0"/>
              <a:t>СІ   ↔    </a:t>
            </a:r>
            <a:r>
              <a:rPr lang="en-US" dirty="0"/>
              <a:t>NH3 + </a:t>
            </a:r>
            <a:r>
              <a:rPr lang="uk-UA" dirty="0"/>
              <a:t>Н</a:t>
            </a:r>
            <a:r>
              <a:rPr lang="en-US" dirty="0" err="1"/>
              <a:t>Cl</a:t>
            </a:r>
            <a:r>
              <a:rPr lang="en-US" dirty="0"/>
              <a:t/>
            </a:r>
            <a:br>
              <a:rPr lang="en-US" dirty="0"/>
            </a:br>
            <a:r>
              <a:rPr lang="en-US" dirty="0"/>
              <a:t>             </a:t>
            </a:r>
            <a:r>
              <a:rPr lang="uk-UA" dirty="0"/>
              <a:t>Охолодження</a:t>
            </a:r>
            <a:br>
              <a:rPr lang="uk-UA" dirty="0"/>
            </a:br>
            <a:r>
              <a:rPr lang="uk-UA" dirty="0"/>
              <a:t/>
            </a:r>
            <a:br>
              <a:rPr lang="uk-UA" dirty="0"/>
            </a:br>
            <a:r>
              <a:rPr lang="uk-UA" dirty="0"/>
              <a:t>2) «ВИВЕРЖЕННЯ ВУЛКАНА»</a:t>
            </a:r>
            <a:br>
              <a:rPr lang="uk-UA" dirty="0"/>
            </a:br>
            <a:r>
              <a:rPr lang="uk-UA" dirty="0"/>
              <a:t>                        (</a:t>
            </a:r>
            <a:r>
              <a:rPr lang="en-US" dirty="0"/>
              <a:t>N</a:t>
            </a:r>
            <a:r>
              <a:rPr lang="uk-UA" dirty="0"/>
              <a:t>Н4)2С</a:t>
            </a:r>
            <a:r>
              <a:rPr lang="en-US" dirty="0"/>
              <a:t>r2</a:t>
            </a:r>
            <a:r>
              <a:rPr lang="uk-UA" dirty="0"/>
              <a:t>О7 → С</a:t>
            </a:r>
            <a:r>
              <a:rPr lang="en-US" dirty="0"/>
              <a:t>r2</a:t>
            </a:r>
            <a:r>
              <a:rPr lang="uk-UA" dirty="0"/>
              <a:t>О3 + </a:t>
            </a:r>
            <a:r>
              <a:rPr lang="en-US" dirty="0"/>
              <a:t>N2↑ + 4 </a:t>
            </a:r>
            <a:r>
              <a:rPr lang="uk-UA" dirty="0"/>
              <a:t>Н20</a:t>
            </a:r>
          </a:p>
          <a:p>
            <a:endParaRPr lang="uk-UA" dirty="0"/>
          </a:p>
        </p:txBody>
      </p:sp>
    </p:spTree>
    <p:extLst>
      <p:ext uri="{BB962C8B-B14F-4D97-AF65-F5344CB8AC3E}">
        <p14:creationId xmlns:p14="http://schemas.microsoft.com/office/powerpoint/2010/main" val="2371066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ОДЕРЖАННЯ СОЛЕЙ АМОНІЮ</a:t>
            </a:r>
            <a:endParaRPr lang="uk-UA" dirty="0"/>
          </a:p>
        </p:txBody>
      </p:sp>
      <p:sp>
        <p:nvSpPr>
          <p:cNvPr id="3" name="Объект 2"/>
          <p:cNvSpPr>
            <a:spLocks noGrp="1"/>
          </p:cNvSpPr>
          <p:nvPr>
            <p:ph idx="1"/>
          </p:nvPr>
        </p:nvSpPr>
        <p:spPr/>
        <p:txBody>
          <a:bodyPr/>
          <a:lstStyle/>
          <a:p>
            <a:r>
              <a:rPr lang="uk-UA" dirty="0"/>
              <a:t>1)Дослід: « Дим без вогню».</a:t>
            </a:r>
            <a:r>
              <a:rPr lang="uk-UA" dirty="0"/>
              <a:t/>
            </a:r>
            <a:br>
              <a:rPr lang="uk-UA" dirty="0"/>
            </a:br>
            <a:r>
              <a:rPr lang="uk-UA" dirty="0"/>
              <a:t>Одержання хлориду амонію.</a:t>
            </a:r>
            <a:r>
              <a:rPr lang="uk-UA" dirty="0"/>
              <a:t/>
            </a:r>
            <a:br>
              <a:rPr lang="uk-UA" dirty="0"/>
            </a:br>
            <a:r>
              <a:rPr lang="uk-UA" dirty="0"/>
              <a:t>При одержуванні амонію хлориду одну скляну паличку змочують концентрованою </a:t>
            </a:r>
            <a:r>
              <a:rPr lang="uk-UA" dirty="0" err="1"/>
              <a:t>хлоридною</a:t>
            </a:r>
            <a:r>
              <a:rPr lang="uk-UA" dirty="0"/>
              <a:t> кислотою, іншу — концентрованим </a:t>
            </a:r>
            <a:r>
              <a:rPr lang="uk-UA" dirty="0" smtClean="0"/>
              <a:t>розчином </a:t>
            </a:r>
            <a:r>
              <a:rPr lang="uk-UA" dirty="0"/>
              <a:t>нашатирного спирту. Палички підносять одну до одної, і тут спостерігається поява білого диму, утвореного частками амоній хлориду </a:t>
            </a:r>
            <a:r>
              <a:rPr lang="uk-UA" dirty="0"/>
              <a:t/>
            </a:r>
            <a:br>
              <a:rPr lang="uk-UA" dirty="0"/>
            </a:br>
            <a:r>
              <a:rPr lang="en-US" dirty="0"/>
              <a:t>NH4 </a:t>
            </a:r>
            <a:r>
              <a:rPr lang="uk-UA" dirty="0"/>
              <a:t>СІ . Таким чином, солі амонію утворюються при взаємодії аміаку (або його розчину) з кислотами.</a:t>
            </a:r>
            <a:r>
              <a:rPr lang="uk-UA" dirty="0"/>
              <a:t/>
            </a:r>
            <a:br>
              <a:rPr lang="uk-UA" dirty="0"/>
            </a:br>
            <a:endParaRPr lang="uk-UA" dirty="0"/>
          </a:p>
        </p:txBody>
      </p:sp>
    </p:spTree>
    <p:extLst>
      <p:ext uri="{BB962C8B-B14F-4D97-AF65-F5344CB8AC3E}">
        <p14:creationId xmlns:p14="http://schemas.microsoft.com/office/powerpoint/2010/main" val="776014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ХІМІЧНІ ВЛАСТИВОСТІ</a:t>
            </a:r>
            <a:endParaRPr lang="uk-UA" dirty="0"/>
          </a:p>
        </p:txBody>
      </p:sp>
      <p:sp>
        <p:nvSpPr>
          <p:cNvPr id="3" name="Объект 2"/>
          <p:cNvSpPr>
            <a:spLocks noGrp="1"/>
          </p:cNvSpPr>
          <p:nvPr>
            <p:ph idx="1"/>
          </p:nvPr>
        </p:nvSpPr>
        <p:spPr/>
        <p:txBody>
          <a:bodyPr>
            <a:normAutofit fontScale="85000" lnSpcReduction="20000"/>
          </a:bodyPr>
          <a:lstStyle/>
          <a:p>
            <a:r>
              <a:rPr lang="uk-UA" dirty="0"/>
              <a:t>2) Дослід: «Чарівна баночка».</a:t>
            </a:r>
            <a:r>
              <a:rPr lang="uk-UA" dirty="0"/>
              <a:t/>
            </a:r>
            <a:br>
              <a:rPr lang="uk-UA" dirty="0"/>
            </a:br>
            <a:r>
              <a:rPr lang="uk-UA" dirty="0"/>
              <a:t>Видатний художник І.Ю.Рєпін, який часто відвідував </a:t>
            </a:r>
            <a:r>
              <a:rPr lang="uk-UA" dirty="0" err="1"/>
              <a:t>менделєєвські</a:t>
            </a:r>
            <a:r>
              <a:rPr lang="uk-UA" dirty="0"/>
              <a:t> «середи», дуже багато курив. Одного разу Д.І.Менделєєв заявив, що збере в скляній закритій банці дим його цигарки. І.Ю.Рєпін закурив цигарку. Коли він випустив першу струминку диму,  Д.І.Менделєєв швидко накрив скляною кришкою банку, що стояла на столі. На превелике диво присутніх банка швидко наповнилась димом. Тоді  Д.І.Менделєєв запропонував Рєпіну понюхати зібраний ним тютюновий дим, що той не забарився зробити, але тут же відійшов. Замість тютюнового диму він вдихнув суміш амоніаку та хлороводню.</a:t>
            </a:r>
            <a:r>
              <a:rPr lang="uk-UA" dirty="0"/>
              <a:t/>
            </a:r>
            <a:br>
              <a:rPr lang="uk-UA" dirty="0"/>
            </a:br>
            <a:r>
              <a:rPr lang="uk-UA" dirty="0"/>
              <a:t>Дослід поводиться так.</a:t>
            </a:r>
            <a:r>
              <a:rPr lang="uk-UA" dirty="0"/>
              <a:t/>
            </a:r>
            <a:br>
              <a:rPr lang="uk-UA" dirty="0"/>
            </a:br>
            <a:r>
              <a:rPr lang="uk-UA" dirty="0"/>
              <a:t>Дно скляної банки змазують кількома краплинами міцної </a:t>
            </a:r>
            <a:r>
              <a:rPr lang="uk-UA" dirty="0" err="1"/>
              <a:t>хлоридної</a:t>
            </a:r>
            <a:r>
              <a:rPr lang="uk-UA" dirty="0"/>
              <a:t> кислоти. Кришку цієї банки змащують невеликою кількістю концентрованого нашатирного спирту. При взаємодії цих речовин утворюються найдрібніші часточки амоній хлориду у вигляді білого густого диму. Банку треба прибрати зі столу до того як часточки амоній хлориду осядуть, «дим» при цьому природно зникне.</a:t>
            </a:r>
            <a:endParaRPr lang="uk-UA" dirty="0"/>
          </a:p>
        </p:txBody>
      </p:sp>
    </p:spTree>
    <p:extLst>
      <p:ext uri="{BB962C8B-B14F-4D97-AF65-F5344CB8AC3E}">
        <p14:creationId xmlns:p14="http://schemas.microsoft.com/office/powerpoint/2010/main" val="365596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87624" y="836712"/>
            <a:ext cx="8229600" cy="4525963"/>
          </a:xfrm>
        </p:spPr>
        <p:txBody>
          <a:bodyPr>
            <a:normAutofit/>
          </a:bodyPr>
          <a:lstStyle/>
          <a:p>
            <a:pPr marL="0" indent="0">
              <a:buNone/>
            </a:pPr>
            <a:r>
              <a:rPr lang="uk-UA" sz="9600" dirty="0" smtClean="0"/>
              <a:t>ДЯКУЮ ЗА УВАГУ!</a:t>
            </a:r>
            <a:endParaRPr lang="uk-UA" sz="9600" dirty="0"/>
          </a:p>
        </p:txBody>
      </p:sp>
    </p:spTree>
    <p:extLst>
      <p:ext uri="{BB962C8B-B14F-4D97-AF65-F5344CB8AC3E}">
        <p14:creationId xmlns:p14="http://schemas.microsoft.com/office/powerpoint/2010/main" val="1391888178"/>
      </p:ext>
    </p:extLst>
  </p:cSld>
  <p:clrMapOvr>
    <a:masterClrMapping/>
  </p:clrMapOvr>
</p:sld>
</file>

<file path=ppt/theme/theme1.xml><?xml version="1.0" encoding="utf-8"?>
<a:theme xmlns:a="http://schemas.openxmlformats.org/drawingml/2006/main" name="Паркет">
  <a:themeElements>
    <a:clrScheme name="Паркет">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Обычная">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Паркет">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17</TotalTime>
  <Words>101</Words>
  <Application>Microsoft Office PowerPoint</Application>
  <PresentationFormat>Экран (4:3)</PresentationFormat>
  <Paragraphs>20</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Паркет</vt:lpstr>
      <vt:lpstr>Солі амонію</vt:lpstr>
      <vt:lpstr>Солі амонію</vt:lpstr>
      <vt:lpstr>Презентация PowerPoint</vt:lpstr>
      <vt:lpstr>ФІЗИЧНІ ВЛАСТИВОСТІ</vt:lpstr>
      <vt:lpstr>ХІМІЧНІ ВЛАСТИВОСТІ </vt:lpstr>
      <vt:lpstr>ХІМІЧНІ ВЛАСТИВОСТІ</vt:lpstr>
      <vt:lpstr>ОДЕРЖАННЯ СОЛЕЙ АМОНІЮ</vt:lpstr>
      <vt:lpstr>ХІМІЧНІ ВЛАСТИВОСТІ</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Солі амонію</dc:title>
  <dc:creator>админ</dc:creator>
  <cp:lastModifiedBy>админ</cp:lastModifiedBy>
  <cp:revision>2</cp:revision>
  <dcterms:created xsi:type="dcterms:W3CDTF">2013-10-20T18:30:53Z</dcterms:created>
  <dcterms:modified xsi:type="dcterms:W3CDTF">2013-10-20T18:48:37Z</dcterms:modified>
</cp:coreProperties>
</file>