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7" r:id="rId12"/>
    <p:sldId id="268" r:id="rId13"/>
    <p:sldId id="270" r:id="rId14"/>
    <p:sldId id="269" r:id="rId15"/>
    <p:sldId id="271" r:id="rId16"/>
    <p:sldId id="272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2090" y="0"/>
            <a:ext cx="4931043" cy="1790164"/>
          </a:xfrm>
        </p:spPr>
        <p:txBody>
          <a:bodyPr>
            <a:noAutofit/>
          </a:bodyPr>
          <a:lstStyle/>
          <a:p>
            <a:r>
              <a:rPr lang="uk-UA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САТУРН</a:t>
            </a:r>
            <a:endParaRPr lang="ru-RU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5098" y="4095482"/>
            <a:ext cx="3586187" cy="1910139"/>
          </a:xfrm>
        </p:spPr>
        <p:txBody>
          <a:bodyPr>
            <a:noAutofit/>
          </a:bodyPr>
          <a:lstStyle/>
          <a:p>
            <a:r>
              <a:rPr lang="uk-UA" sz="2000" dirty="0" smtClean="0"/>
              <a:t>Підготувала</a:t>
            </a:r>
          </a:p>
          <a:p>
            <a:r>
              <a:rPr lang="uk-UA" sz="2000" dirty="0" smtClean="0"/>
              <a:t>Учениця 11-а класу</a:t>
            </a:r>
          </a:p>
          <a:p>
            <a:r>
              <a:rPr lang="uk-UA" sz="2000" dirty="0" smtClean="0"/>
              <a:t>Харківської гімназії №55</a:t>
            </a:r>
          </a:p>
          <a:p>
            <a:r>
              <a:rPr lang="uk-UA" sz="2000" dirty="0" smtClean="0"/>
              <a:t>Зоря Владислава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3" y="1841678"/>
            <a:ext cx="6374059" cy="47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276" y="115910"/>
            <a:ext cx="4259687" cy="895916"/>
          </a:xfrm>
        </p:spPr>
        <p:txBody>
          <a:bodyPr>
            <a:noAutofit/>
          </a:bodyPr>
          <a:lstStyle/>
          <a:p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Фізика</a:t>
            </a:r>
            <a:r>
              <a:rPr 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011826"/>
            <a:ext cx="11008217" cy="5595036"/>
          </a:xfrm>
        </p:spPr>
        <p:txBody>
          <a:bodyPr>
            <a:noAutofit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Вояджери</a:t>
            </a:r>
            <a:r>
              <a:rPr lang="ru-RU" sz="2400" dirty="0"/>
              <a:t>» </a:t>
            </a:r>
            <a:r>
              <a:rPr lang="ru-RU" sz="2400" dirty="0" err="1"/>
              <a:t>зафіксували</a:t>
            </a:r>
            <a:r>
              <a:rPr lang="ru-RU" sz="2400" dirty="0"/>
              <a:t> </a:t>
            </a:r>
            <a:r>
              <a:rPr lang="ru-RU" sz="2400" dirty="0" err="1"/>
              <a:t>ультрафіолетове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 </a:t>
            </a:r>
            <a:r>
              <a:rPr lang="ru-RU" sz="2400" dirty="0" err="1"/>
              <a:t>водню</a:t>
            </a:r>
            <a:r>
              <a:rPr lang="ru-RU" sz="2400" dirty="0"/>
              <a:t> в </a:t>
            </a:r>
            <a:r>
              <a:rPr lang="ru-RU" sz="2400" dirty="0" err="1"/>
              <a:t>атмосфері</a:t>
            </a:r>
            <a:r>
              <a:rPr lang="ru-RU" sz="2400" dirty="0"/>
              <a:t> </a:t>
            </a:r>
            <a:r>
              <a:rPr lang="ru-RU" sz="2400" dirty="0" err="1"/>
              <a:t>середніх</a:t>
            </a:r>
            <a:r>
              <a:rPr lang="ru-RU" sz="2400" dirty="0"/>
              <a:t> широт і </a:t>
            </a:r>
            <a:r>
              <a:rPr lang="ru-RU" sz="2400" dirty="0" err="1"/>
              <a:t>полярні</a:t>
            </a:r>
            <a:r>
              <a:rPr lang="ru-RU" sz="2400" dirty="0"/>
              <a:t> </a:t>
            </a:r>
            <a:r>
              <a:rPr lang="ru-RU" sz="2400" dirty="0" err="1"/>
              <a:t>сяйва</a:t>
            </a:r>
            <a:r>
              <a:rPr lang="ru-RU" sz="2400" dirty="0"/>
              <a:t> на широтах </a:t>
            </a:r>
            <a:r>
              <a:rPr lang="ru-RU" sz="2400" dirty="0" err="1"/>
              <a:t>вище</a:t>
            </a:r>
            <a:r>
              <a:rPr lang="ru-RU" sz="2400" dirty="0"/>
              <a:t> 65 </a:t>
            </a:r>
            <a:r>
              <a:rPr lang="ru-RU" sz="2400" dirty="0" err="1"/>
              <a:t>градусів</a:t>
            </a:r>
            <a:r>
              <a:rPr lang="ru-RU" sz="2400" dirty="0"/>
              <a:t>.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активність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призвести</a:t>
            </a:r>
            <a:r>
              <a:rPr lang="ru-RU" sz="2400" dirty="0"/>
              <a:t> до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складних</a:t>
            </a:r>
            <a:r>
              <a:rPr lang="ru-RU" sz="2400" dirty="0"/>
              <a:t> </a:t>
            </a:r>
            <a:r>
              <a:rPr lang="ru-RU" sz="2400" dirty="0" err="1"/>
              <a:t>вуглеводневих</a:t>
            </a:r>
            <a:r>
              <a:rPr lang="ru-RU" sz="2400" dirty="0"/>
              <a:t> молекул. </a:t>
            </a:r>
            <a:r>
              <a:rPr lang="ru-RU" sz="2400" dirty="0" err="1"/>
              <a:t>Полярні</a:t>
            </a:r>
            <a:r>
              <a:rPr lang="ru-RU" sz="2400" dirty="0"/>
              <a:t> </a:t>
            </a:r>
            <a:r>
              <a:rPr lang="ru-RU" sz="2400" dirty="0" err="1"/>
              <a:t>сяйва</a:t>
            </a:r>
            <a:r>
              <a:rPr lang="ru-RU" sz="2400" dirty="0"/>
              <a:t> </a:t>
            </a:r>
            <a:r>
              <a:rPr lang="ru-RU" sz="2400" dirty="0" err="1"/>
              <a:t>середніх</a:t>
            </a:r>
            <a:r>
              <a:rPr lang="ru-RU" sz="2400" dirty="0"/>
              <a:t> широт,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на </a:t>
            </a:r>
            <a:r>
              <a:rPr lang="ru-RU" sz="2400" dirty="0" err="1"/>
              <a:t>освітлених</a:t>
            </a:r>
            <a:r>
              <a:rPr lang="ru-RU" sz="2400" dirty="0"/>
              <a:t> </a:t>
            </a:r>
            <a:r>
              <a:rPr lang="ru-RU" sz="2400" dirty="0" err="1"/>
              <a:t>Сонцем</a:t>
            </a:r>
            <a:r>
              <a:rPr lang="ru-RU" sz="2400" dirty="0"/>
              <a:t> </a:t>
            </a:r>
            <a:r>
              <a:rPr lang="ru-RU" sz="2400" dirty="0" err="1"/>
              <a:t>ділянках</a:t>
            </a:r>
            <a:r>
              <a:rPr lang="ru-RU" sz="2400" dirty="0"/>
              <a:t>, </a:t>
            </a:r>
            <a:r>
              <a:rPr lang="ru-RU" sz="2400" dirty="0" err="1"/>
              <a:t>виникають</a:t>
            </a:r>
            <a:r>
              <a:rPr lang="ru-RU" sz="2400" dirty="0"/>
              <a:t> з тих же причин, </a:t>
            </a:r>
            <a:r>
              <a:rPr lang="ru-RU" sz="2400" dirty="0" err="1"/>
              <a:t>що</a:t>
            </a:r>
            <a:r>
              <a:rPr lang="ru-RU" sz="2400" dirty="0"/>
              <a:t> і </a:t>
            </a:r>
            <a:r>
              <a:rPr lang="ru-RU" sz="2400" dirty="0" err="1"/>
              <a:t>полярні</a:t>
            </a:r>
            <a:r>
              <a:rPr lang="ru-RU" sz="2400" dirty="0"/>
              <a:t> </a:t>
            </a:r>
            <a:r>
              <a:rPr lang="ru-RU" sz="2400" dirty="0" err="1"/>
              <a:t>сяйва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Різниця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нашій</a:t>
            </a:r>
            <a:r>
              <a:rPr lang="ru-RU" sz="2400" dirty="0"/>
              <a:t> </a:t>
            </a:r>
            <a:r>
              <a:rPr lang="ru-RU" sz="2400" dirty="0" err="1"/>
              <a:t>планеті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явище</a:t>
            </a:r>
            <a:r>
              <a:rPr lang="ru-RU" sz="2400" dirty="0"/>
              <a:t> </a:t>
            </a:r>
            <a:r>
              <a:rPr lang="ru-RU" sz="2400" dirty="0" err="1"/>
              <a:t>характерне</a:t>
            </a:r>
            <a:r>
              <a:rPr lang="ru-RU" sz="2400" dirty="0"/>
              <a:t> </a:t>
            </a:r>
            <a:r>
              <a:rPr lang="ru-RU" sz="2400" dirty="0" err="1"/>
              <a:t>винятково</a:t>
            </a:r>
            <a:r>
              <a:rPr lang="ru-RU" sz="2400" dirty="0"/>
              <a:t> для </a:t>
            </a:r>
            <a:r>
              <a:rPr lang="ru-RU" sz="2400" dirty="0" err="1"/>
              <a:t>високих</a:t>
            </a:r>
            <a:r>
              <a:rPr lang="ru-RU" sz="2400" dirty="0"/>
              <a:t> широт.</a:t>
            </a:r>
          </a:p>
          <a:p>
            <a:r>
              <a:rPr lang="ru-RU" sz="2400" dirty="0" err="1" smtClean="0"/>
              <a:t>Магнітне</a:t>
            </a:r>
            <a:r>
              <a:rPr lang="ru-RU" sz="2400" dirty="0" smtClean="0"/>
              <a:t> </a:t>
            </a:r>
            <a:r>
              <a:rPr lang="ru-RU" sz="2400" dirty="0"/>
              <a:t>поле Сатурна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унікальний</a:t>
            </a:r>
            <a:r>
              <a:rPr lang="ru-RU" sz="2400" dirty="0"/>
              <a:t> характер. </a:t>
            </a:r>
            <a:r>
              <a:rPr lang="ru-RU" sz="2400" dirty="0" err="1"/>
              <a:t>Вісь</a:t>
            </a:r>
            <a:r>
              <a:rPr lang="ru-RU" sz="2400" dirty="0"/>
              <a:t> диполя </a:t>
            </a:r>
            <a:r>
              <a:rPr lang="ru-RU" sz="2400" dirty="0" err="1"/>
              <a:t>збігається</a:t>
            </a:r>
            <a:r>
              <a:rPr lang="ru-RU" sz="2400" dirty="0"/>
              <a:t> з </a:t>
            </a:r>
            <a:r>
              <a:rPr lang="ru-RU" sz="2400" dirty="0" err="1"/>
              <a:t>віссю</a:t>
            </a:r>
            <a:r>
              <a:rPr lang="ru-RU" sz="2400" dirty="0"/>
              <a:t> </a:t>
            </a:r>
            <a:r>
              <a:rPr lang="ru-RU" sz="2400" dirty="0" err="1"/>
              <a:t>обертання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 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, </a:t>
            </a:r>
            <a:r>
              <a:rPr lang="ru-RU" sz="2400" dirty="0" err="1"/>
              <a:t>Меркурія</a:t>
            </a:r>
            <a:r>
              <a:rPr lang="ru-RU" sz="2400" dirty="0"/>
              <a:t> і </a:t>
            </a:r>
            <a:r>
              <a:rPr lang="ru-RU" sz="2400" dirty="0" err="1"/>
              <a:t>Юпітера</a:t>
            </a:r>
            <a:r>
              <a:rPr lang="ru-RU" sz="2400" dirty="0"/>
              <a:t>. </a:t>
            </a:r>
            <a:r>
              <a:rPr lang="ru-RU" sz="2400" dirty="0" err="1"/>
              <a:t>Магнітосфера</a:t>
            </a:r>
            <a:r>
              <a:rPr lang="ru-RU" sz="2400" dirty="0"/>
              <a:t> Сатурна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симетричний</a:t>
            </a:r>
            <a:r>
              <a:rPr lang="ru-RU" sz="2400" dirty="0"/>
              <a:t> </a:t>
            </a:r>
            <a:r>
              <a:rPr lang="ru-RU" sz="2400" dirty="0" err="1"/>
              <a:t>вигляд</a:t>
            </a:r>
            <a:r>
              <a:rPr lang="ru-RU" sz="2400" dirty="0"/>
              <a:t>. </a:t>
            </a:r>
            <a:r>
              <a:rPr lang="ru-RU" sz="2400" dirty="0" err="1"/>
              <a:t>Радіаційні</a:t>
            </a:r>
            <a:r>
              <a:rPr lang="ru-RU" sz="2400" dirty="0"/>
              <a:t> </a:t>
            </a:r>
            <a:r>
              <a:rPr lang="ru-RU" sz="2400" dirty="0" err="1"/>
              <a:t>пояси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правильну</a:t>
            </a:r>
            <a:r>
              <a:rPr lang="ru-RU" sz="2400" dirty="0"/>
              <a:t> форму, в них </a:t>
            </a:r>
            <a:r>
              <a:rPr lang="ru-RU" sz="2400" dirty="0" err="1"/>
              <a:t>виявлено</a:t>
            </a:r>
            <a:r>
              <a:rPr lang="ru-RU" sz="2400" dirty="0"/>
              <a:t> </a:t>
            </a:r>
            <a:r>
              <a:rPr lang="ru-RU" sz="2400" dirty="0" err="1"/>
              <a:t>порожнини</a:t>
            </a:r>
            <a:r>
              <a:rPr lang="ru-RU" sz="2400" dirty="0"/>
              <a:t>, де </a:t>
            </a:r>
            <a:r>
              <a:rPr lang="ru-RU" sz="2400" dirty="0" err="1"/>
              <a:t>заряджені</a:t>
            </a:r>
            <a:r>
              <a:rPr lang="ru-RU" sz="2400" dirty="0"/>
              <a:t> </a:t>
            </a:r>
            <a:r>
              <a:rPr lang="ru-RU" sz="2400" dirty="0" err="1"/>
              <a:t>частки</a:t>
            </a:r>
            <a:r>
              <a:rPr lang="ru-RU" sz="2400" dirty="0"/>
              <a:t> </a:t>
            </a:r>
            <a:r>
              <a:rPr lang="ru-RU" sz="2400" dirty="0" err="1"/>
              <a:t>вимітаються</a:t>
            </a:r>
            <a:r>
              <a:rPr lang="ru-RU" sz="2400" dirty="0"/>
              <a:t> </a:t>
            </a:r>
            <a:r>
              <a:rPr lang="ru-RU" sz="2400" dirty="0" err="1"/>
              <a:t>супутниками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кільцями</a:t>
            </a:r>
            <a:r>
              <a:rPr lang="ru-RU" sz="2400" dirty="0"/>
              <a:t>. </a:t>
            </a:r>
            <a:r>
              <a:rPr lang="ru-RU" sz="2400" dirty="0" err="1"/>
              <a:t>Поблизу</a:t>
            </a:r>
            <a:r>
              <a:rPr lang="ru-RU" sz="2400" dirty="0"/>
              <a:t> </a:t>
            </a:r>
            <a:r>
              <a:rPr lang="ru-RU" sz="2400" dirty="0" err="1"/>
              <a:t>кілець</a:t>
            </a:r>
            <a:r>
              <a:rPr lang="ru-RU" sz="2400" dirty="0"/>
              <a:t> </a:t>
            </a:r>
            <a:r>
              <a:rPr lang="ru-RU" sz="2400" dirty="0" err="1"/>
              <a:t>концентрація</a:t>
            </a:r>
            <a:r>
              <a:rPr lang="ru-RU" sz="2400" dirty="0"/>
              <a:t> </a:t>
            </a:r>
            <a:r>
              <a:rPr lang="ru-RU" sz="2400" dirty="0" err="1"/>
              <a:t>частинок</a:t>
            </a:r>
            <a:r>
              <a:rPr lang="ru-RU" sz="2400" dirty="0"/>
              <a:t> </a:t>
            </a:r>
            <a:r>
              <a:rPr lang="ru-RU" sz="2400" dirty="0" err="1"/>
              <a:t>незначна</a:t>
            </a:r>
            <a:r>
              <a:rPr lang="ru-RU" sz="2400" dirty="0"/>
              <a:t>. За </a:t>
            </a:r>
            <a:r>
              <a:rPr lang="ru-RU" sz="2400" dirty="0" err="1"/>
              <a:t>супутниками</a:t>
            </a:r>
            <a:r>
              <a:rPr lang="ru-RU" sz="2400" dirty="0"/>
              <a:t> Сатурна </a:t>
            </a:r>
            <a:r>
              <a:rPr lang="ru-RU" sz="2400" dirty="0" err="1"/>
              <a:t>тягнуться</a:t>
            </a:r>
            <a:r>
              <a:rPr lang="ru-RU" sz="2400" dirty="0"/>
              <a:t> </a:t>
            </a:r>
            <a:r>
              <a:rPr lang="ru-RU" sz="2400" dirty="0" err="1"/>
              <a:t>хвости</a:t>
            </a:r>
            <a:r>
              <a:rPr lang="ru-RU" sz="2400" dirty="0"/>
              <a:t> з </a:t>
            </a:r>
            <a:r>
              <a:rPr lang="ru-RU" sz="2400" dirty="0" err="1"/>
              <a:t>нейтральних</a:t>
            </a:r>
            <a:r>
              <a:rPr lang="ru-RU" sz="2400" dirty="0"/>
              <a:t> та </a:t>
            </a:r>
            <a:r>
              <a:rPr lang="ru-RU" sz="2400" dirty="0" err="1"/>
              <a:t>іонізованих</a:t>
            </a:r>
            <a:r>
              <a:rPr lang="ru-RU" sz="2400" dirty="0"/>
              <a:t> молекул і </a:t>
            </a:r>
            <a:r>
              <a:rPr lang="ru-RU" sz="2400" dirty="0" err="1"/>
              <a:t>атомів</a:t>
            </a:r>
            <a:r>
              <a:rPr lang="ru-RU" sz="2400" dirty="0"/>
              <a:t> газу,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утворюють</a:t>
            </a:r>
            <a:r>
              <a:rPr lang="ru-RU" sz="2400" dirty="0"/>
              <a:t> </a:t>
            </a:r>
            <a:r>
              <a:rPr lang="ru-RU" sz="2400" dirty="0" err="1"/>
              <a:t>гігантські</a:t>
            </a:r>
            <a:r>
              <a:rPr lang="ru-RU" sz="2400" dirty="0"/>
              <a:t> тори на </a:t>
            </a:r>
            <a:r>
              <a:rPr lang="ru-RU" sz="2400" dirty="0" err="1"/>
              <a:t>орбітах</a:t>
            </a:r>
            <a:r>
              <a:rPr lang="ru-RU" sz="2400" dirty="0"/>
              <a:t>. 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джерел</a:t>
            </a:r>
            <a:r>
              <a:rPr lang="ru-RU" sz="2400" dirty="0"/>
              <a:t> такого тора є </a:t>
            </a:r>
            <a:r>
              <a:rPr lang="ru-RU" sz="2400" dirty="0" err="1"/>
              <a:t>верхня</a:t>
            </a:r>
            <a:r>
              <a:rPr lang="ru-RU" sz="2400" dirty="0"/>
              <a:t> атмосфера Титана, </a:t>
            </a:r>
            <a:r>
              <a:rPr lang="ru-RU" sz="2400" dirty="0" err="1"/>
              <a:t>найбільшого</a:t>
            </a:r>
            <a:r>
              <a:rPr lang="ru-RU" sz="2400" dirty="0"/>
              <a:t> </a:t>
            </a:r>
            <a:r>
              <a:rPr lang="ru-RU" sz="2400" dirty="0" err="1"/>
              <a:t>супутника</a:t>
            </a:r>
            <a:r>
              <a:rPr lang="ru-RU" sz="2400" dirty="0"/>
              <a:t> Сатурна.</a:t>
            </a:r>
          </a:p>
        </p:txBody>
      </p:sp>
    </p:spTree>
    <p:extLst>
      <p:ext uri="{BB962C8B-B14F-4D97-AF65-F5344CB8AC3E}">
        <p14:creationId xmlns:p14="http://schemas.microsoft.com/office/powerpoint/2010/main" val="9723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8224" y="133084"/>
            <a:ext cx="5444544" cy="1046168"/>
          </a:xfrm>
        </p:spPr>
        <p:txBody>
          <a:bodyPr>
            <a:noAutofit/>
          </a:bodyPr>
          <a:lstStyle/>
          <a:p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Супутники</a:t>
            </a:r>
            <a:r>
              <a:rPr 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Сатурна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16" y="1179252"/>
            <a:ext cx="9631095" cy="28132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429" y="4147006"/>
            <a:ext cx="11256135" cy="2060610"/>
          </a:xfrm>
        </p:spPr>
        <p:txBody>
          <a:bodyPr>
            <a:noAutofit/>
          </a:bodyPr>
          <a:lstStyle/>
          <a:p>
            <a:r>
              <a:rPr lang="ru-RU" sz="2000" dirty="0"/>
              <a:t>Сатурн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60 </a:t>
            </a:r>
            <a:r>
              <a:rPr lang="ru-RU" sz="2000" dirty="0" err="1"/>
              <a:t>супутників</a:t>
            </a:r>
            <a:r>
              <a:rPr lang="ru-RU" sz="2000" dirty="0"/>
              <a:t> (до 2000 року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відомо</a:t>
            </a:r>
            <a:r>
              <a:rPr lang="ru-RU" sz="2000" dirty="0"/>
              <a:t> 18) і 12 з них — </a:t>
            </a:r>
            <a:r>
              <a:rPr lang="ru-RU" sz="2000" dirty="0" err="1"/>
              <a:t>понад</a:t>
            </a:r>
            <a:r>
              <a:rPr lang="ru-RU" sz="2000" dirty="0"/>
              <a:t> 100 км у </a:t>
            </a:r>
            <a:r>
              <a:rPr lang="ru-RU" sz="2000" dirty="0" err="1"/>
              <a:t>діаметрі</a:t>
            </a:r>
            <a:r>
              <a:rPr lang="ru-RU" sz="2000" dirty="0"/>
              <a:t>.</a:t>
            </a:r>
          </a:p>
          <a:p>
            <a:r>
              <a:rPr lang="ru-RU" sz="2000" dirty="0" err="1" smtClean="0"/>
              <a:t>Орбіта</a:t>
            </a:r>
            <a:r>
              <a:rPr lang="ru-RU" sz="2000" dirty="0" smtClean="0"/>
              <a:t> </a:t>
            </a:r>
            <a:r>
              <a:rPr lang="ru-RU" sz="2000" dirty="0" err="1"/>
              <a:t>внутрішніх</a:t>
            </a:r>
            <a:r>
              <a:rPr lang="ru-RU" sz="2000" dirty="0"/>
              <a:t> </a:t>
            </a:r>
            <a:r>
              <a:rPr lang="ru-RU" sz="2000" dirty="0" err="1"/>
              <a:t>супутників</a:t>
            </a:r>
            <a:r>
              <a:rPr lang="ru-RU" sz="2000" dirty="0"/>
              <a:t>, Пана і Атласа, </a:t>
            </a:r>
            <a:r>
              <a:rPr lang="ru-RU" sz="2000" dirty="0" err="1"/>
              <a:t>лежить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краю </a:t>
            </a:r>
            <a:r>
              <a:rPr lang="ru-RU" sz="2000" dirty="0" err="1"/>
              <a:t>кільця</a:t>
            </a:r>
            <a:r>
              <a:rPr lang="ru-RU" sz="2000" dirty="0"/>
              <a:t> А. </a:t>
            </a:r>
            <a:r>
              <a:rPr lang="ru-RU" sz="2000" dirty="0" err="1"/>
              <a:t>Наступний</a:t>
            </a:r>
            <a:r>
              <a:rPr lang="ru-RU" sz="2000" dirty="0"/>
              <a:t> </a:t>
            </a:r>
            <a:r>
              <a:rPr lang="ru-RU" sz="2000" dirty="0" err="1"/>
              <a:t>супутник</a:t>
            </a:r>
            <a:r>
              <a:rPr lang="ru-RU" sz="2000" dirty="0"/>
              <a:t>, Прометей, </a:t>
            </a:r>
            <a:r>
              <a:rPr lang="ru-RU" sz="2000" dirty="0" err="1"/>
              <a:t>відповідає</a:t>
            </a:r>
            <a:r>
              <a:rPr lang="ru-RU" sz="2000" dirty="0"/>
              <a:t> за </a:t>
            </a:r>
            <a:r>
              <a:rPr lang="ru-RU" sz="2000" dirty="0" err="1"/>
              <a:t>щілину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прилягає</a:t>
            </a:r>
            <a:r>
              <a:rPr lang="ru-RU" sz="2000" dirty="0"/>
              <a:t> до </a:t>
            </a:r>
            <a:r>
              <a:rPr lang="ru-RU" sz="2000" dirty="0" err="1"/>
              <a:t>внутрішнього</a:t>
            </a:r>
            <a:r>
              <a:rPr lang="ru-RU" sz="2000" dirty="0"/>
              <a:t> краю </a:t>
            </a:r>
            <a:r>
              <a:rPr lang="ru-RU" sz="2000" dirty="0" err="1"/>
              <a:t>кільця</a:t>
            </a:r>
            <a:r>
              <a:rPr lang="ru-RU" sz="2000" dirty="0"/>
              <a:t> </a:t>
            </a:r>
            <a:r>
              <a:rPr lang="en-CA" sz="2000" dirty="0"/>
              <a:t>F. </a:t>
            </a:r>
            <a:r>
              <a:rPr lang="ru-RU" sz="2000" dirty="0" err="1"/>
              <a:t>Потім</a:t>
            </a:r>
            <a:r>
              <a:rPr lang="ru-RU" sz="2000" dirty="0"/>
              <a:t> — Пандора, </a:t>
            </a:r>
            <a:r>
              <a:rPr lang="ru-RU" sz="2000" dirty="0" err="1"/>
              <a:t>відповідальна</a:t>
            </a:r>
            <a:r>
              <a:rPr lang="ru-RU" sz="2000" dirty="0"/>
              <a:t> за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err="1"/>
              <a:t>межі</a:t>
            </a:r>
            <a:r>
              <a:rPr lang="ru-RU" sz="2000" dirty="0"/>
              <a:t> </a:t>
            </a:r>
            <a:r>
              <a:rPr lang="ru-RU" sz="2000" dirty="0" err="1"/>
              <a:t>кільця</a:t>
            </a:r>
            <a:r>
              <a:rPr lang="ru-RU" sz="2000" dirty="0"/>
              <a:t> </a:t>
            </a:r>
            <a:r>
              <a:rPr lang="en-CA" sz="2000" dirty="0"/>
              <a:t>F. </a:t>
            </a:r>
            <a:r>
              <a:rPr lang="ru-RU" sz="2000" dirty="0"/>
              <a:t>Вони </a:t>
            </a:r>
            <a:r>
              <a:rPr lang="ru-RU" sz="2000" dirty="0" err="1"/>
              <a:t>виявлені</a:t>
            </a:r>
            <a:r>
              <a:rPr lang="ru-RU" sz="2000" dirty="0"/>
              <a:t> на </a:t>
            </a:r>
            <a:r>
              <a:rPr lang="ru-RU" sz="2000" dirty="0" err="1"/>
              <a:t>фотографіях</a:t>
            </a:r>
            <a:r>
              <a:rPr lang="ru-RU" sz="2000" dirty="0"/>
              <a:t>, </a:t>
            </a:r>
            <a:r>
              <a:rPr lang="ru-RU" sz="2000" dirty="0" err="1"/>
              <a:t>зроблених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космічних</a:t>
            </a:r>
            <a:r>
              <a:rPr lang="ru-RU" sz="2000" dirty="0"/>
              <a:t> </a:t>
            </a:r>
            <a:r>
              <a:rPr lang="ru-RU" sz="2000" dirty="0" err="1"/>
              <a:t>апаратів</a:t>
            </a:r>
            <a:r>
              <a:rPr lang="ru-RU" sz="2000" dirty="0"/>
              <a:t>. </a:t>
            </a:r>
            <a:r>
              <a:rPr lang="ru-RU" sz="2000" dirty="0" err="1"/>
              <a:t>Наступні</a:t>
            </a:r>
            <a:r>
              <a:rPr lang="ru-RU" sz="2000" dirty="0"/>
              <a:t> два </a:t>
            </a:r>
            <a:r>
              <a:rPr lang="ru-RU" sz="2000" dirty="0" err="1"/>
              <a:t>супутники</a:t>
            </a:r>
            <a:r>
              <a:rPr lang="ru-RU" sz="2000" dirty="0"/>
              <a:t> — </a:t>
            </a:r>
            <a:r>
              <a:rPr lang="ru-RU" sz="2000" dirty="0" err="1"/>
              <a:t>Епіметей</a:t>
            </a:r>
            <a:r>
              <a:rPr lang="ru-RU" sz="2000" dirty="0"/>
              <a:t> і Янус — </a:t>
            </a:r>
            <a:r>
              <a:rPr lang="ru-RU" sz="2000" dirty="0" err="1"/>
              <a:t>виявлені</a:t>
            </a:r>
            <a:r>
              <a:rPr lang="ru-RU" sz="2000" dirty="0"/>
              <a:t> з </a:t>
            </a:r>
            <a:r>
              <a:rPr lang="ru-RU" sz="2000" dirty="0" err="1"/>
              <a:t>Землі</a:t>
            </a:r>
            <a:r>
              <a:rPr lang="ru-RU" sz="2000" dirty="0"/>
              <a:t>, вони </a:t>
            </a:r>
            <a:r>
              <a:rPr lang="ru-RU" sz="2000" dirty="0" err="1"/>
              <a:t>поділяють</a:t>
            </a:r>
            <a:r>
              <a:rPr lang="ru-RU" sz="2000" dirty="0"/>
              <a:t> </a:t>
            </a:r>
            <a:r>
              <a:rPr lang="ru-RU" sz="2000" dirty="0" err="1"/>
              <a:t>спільну</a:t>
            </a:r>
            <a:r>
              <a:rPr lang="ru-RU" sz="2000" dirty="0"/>
              <a:t> </a:t>
            </a:r>
            <a:r>
              <a:rPr lang="ru-RU" sz="2000" dirty="0" err="1"/>
              <a:t>орбіту</a:t>
            </a:r>
            <a:r>
              <a:rPr lang="ru-RU" sz="2000" dirty="0"/>
              <a:t>. </a:t>
            </a:r>
            <a:r>
              <a:rPr lang="ru-RU" sz="2000" dirty="0" err="1"/>
              <a:t>Різниця</a:t>
            </a:r>
            <a:r>
              <a:rPr lang="ru-RU" sz="2000" dirty="0"/>
              <a:t> у </a:t>
            </a:r>
            <a:r>
              <a:rPr lang="ru-RU" sz="2000" dirty="0" err="1"/>
              <a:t>відстані</a:t>
            </a:r>
            <a:r>
              <a:rPr lang="ru-RU" sz="2000" dirty="0"/>
              <a:t> до Сатурна становить </a:t>
            </a:r>
            <a:r>
              <a:rPr lang="ru-RU" sz="2000" dirty="0" err="1"/>
              <a:t>лише</a:t>
            </a:r>
            <a:r>
              <a:rPr lang="ru-RU" sz="2000" dirty="0"/>
              <a:t> 30-50 </a:t>
            </a:r>
            <a:r>
              <a:rPr lang="ru-RU" sz="2000" dirty="0" err="1"/>
              <a:t>кілометрів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4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9147" y="231820"/>
            <a:ext cx="6461974" cy="831522"/>
          </a:xfrm>
        </p:spPr>
        <p:txBody>
          <a:bodyPr>
            <a:noAutofit/>
          </a:bodyPr>
          <a:lstStyle/>
          <a:p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3684" y="1234778"/>
            <a:ext cx="4662152" cy="4384423"/>
          </a:xfrm>
        </p:spPr>
        <p:txBody>
          <a:bodyPr>
            <a:noAutofit/>
          </a:bodyPr>
          <a:lstStyle/>
          <a:p>
            <a:r>
              <a:rPr lang="ru-RU" sz="2000" dirty="0"/>
              <a:t>Сатурн — одна з </a:t>
            </a:r>
            <a:r>
              <a:rPr lang="ru-RU" sz="2000" dirty="0" err="1"/>
              <a:t>п'яти</a:t>
            </a:r>
            <a:r>
              <a:rPr lang="ru-RU" sz="2000" dirty="0"/>
              <a:t> планет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, легко </a:t>
            </a:r>
            <a:r>
              <a:rPr lang="ru-RU" sz="2000" dirty="0" err="1"/>
              <a:t>видимих</a:t>
            </a:r>
            <a:r>
              <a:rPr lang="ru-RU" sz="2000" dirty="0"/>
              <a:t> ​​</a:t>
            </a:r>
            <a:r>
              <a:rPr lang="ru-RU" sz="2000" dirty="0" err="1"/>
              <a:t>неозброєним</a:t>
            </a:r>
            <a:r>
              <a:rPr lang="ru-RU" sz="2000" dirty="0"/>
              <a:t> оком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. У </a:t>
            </a:r>
            <a:r>
              <a:rPr lang="ru-RU" sz="2000" dirty="0" err="1"/>
              <a:t>максимумі</a:t>
            </a:r>
            <a:r>
              <a:rPr lang="ru-RU" sz="2000" dirty="0"/>
              <a:t> </a:t>
            </a:r>
            <a:r>
              <a:rPr lang="ru-RU" sz="2000" dirty="0" err="1"/>
              <a:t>блиск</a:t>
            </a:r>
            <a:r>
              <a:rPr lang="ru-RU" sz="2000" dirty="0"/>
              <a:t> Сатурна </a:t>
            </a:r>
            <a:r>
              <a:rPr lang="ru-RU" sz="2000" dirty="0" err="1"/>
              <a:t>перевищує</a:t>
            </a:r>
            <a:r>
              <a:rPr lang="ru-RU" sz="2000" dirty="0"/>
              <a:t> першу </a:t>
            </a:r>
            <a:r>
              <a:rPr lang="ru-RU" sz="2000" dirty="0" err="1"/>
              <a:t>зоряну</a:t>
            </a:r>
            <a:r>
              <a:rPr lang="ru-RU" sz="2000" dirty="0"/>
              <a:t> величину.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спостерігати</a:t>
            </a:r>
            <a:r>
              <a:rPr lang="ru-RU" sz="2000" dirty="0"/>
              <a:t> </a:t>
            </a:r>
            <a:r>
              <a:rPr lang="ru-RU" sz="2000" dirty="0" err="1"/>
              <a:t>кільця</a:t>
            </a:r>
            <a:r>
              <a:rPr lang="ru-RU" sz="2000" dirty="0"/>
              <a:t> Сатурна, </a:t>
            </a:r>
            <a:r>
              <a:rPr lang="ru-RU" sz="2000" dirty="0" err="1"/>
              <a:t>потрібен</a:t>
            </a:r>
            <a:r>
              <a:rPr lang="ru-RU" sz="2000" dirty="0"/>
              <a:t> телескоп </a:t>
            </a:r>
            <a:r>
              <a:rPr lang="ru-RU" sz="2000" dirty="0" err="1"/>
              <a:t>діаметром</a:t>
            </a:r>
            <a:r>
              <a:rPr lang="ru-RU" sz="2000" dirty="0"/>
              <a:t> не </a:t>
            </a:r>
            <a:r>
              <a:rPr lang="ru-RU" sz="2000" dirty="0" err="1"/>
              <a:t>менше</a:t>
            </a:r>
            <a:r>
              <a:rPr lang="ru-RU" sz="2000" dirty="0"/>
              <a:t> 15 </a:t>
            </a:r>
            <a:r>
              <a:rPr lang="ru-RU" sz="2000" dirty="0" smtClean="0"/>
              <a:t>мм. </a:t>
            </a:r>
            <a:r>
              <a:rPr lang="ru-RU" sz="2000" dirty="0"/>
              <a:t>В апертуру 100 мм видно </a:t>
            </a:r>
            <a:r>
              <a:rPr lang="ru-RU" sz="2000" dirty="0" err="1"/>
              <a:t>темнішу</a:t>
            </a:r>
            <a:r>
              <a:rPr lang="ru-RU" sz="2000" dirty="0"/>
              <a:t> </a:t>
            </a:r>
            <a:r>
              <a:rPr lang="ru-RU" sz="2000" dirty="0" err="1"/>
              <a:t>полярну</a:t>
            </a:r>
            <a:r>
              <a:rPr lang="ru-RU" sz="2000" dirty="0"/>
              <a:t> шапку, темну </a:t>
            </a:r>
            <a:r>
              <a:rPr lang="ru-RU" sz="2000" dirty="0" err="1"/>
              <a:t>смугу</a:t>
            </a:r>
            <a:r>
              <a:rPr lang="ru-RU" sz="2000" dirty="0"/>
              <a:t> </a:t>
            </a:r>
            <a:r>
              <a:rPr lang="ru-RU" sz="2000" dirty="0" err="1"/>
              <a:t>тропіків</a:t>
            </a:r>
            <a:r>
              <a:rPr lang="ru-RU" sz="2000" dirty="0"/>
              <a:t> і </a:t>
            </a:r>
            <a:r>
              <a:rPr lang="ru-RU" sz="2000" dirty="0" err="1"/>
              <a:t>тінь</a:t>
            </a:r>
            <a:r>
              <a:rPr lang="ru-RU" sz="2000" dirty="0"/>
              <a:t> </a:t>
            </a:r>
            <a:r>
              <a:rPr lang="ru-RU" sz="2000" dirty="0" err="1"/>
              <a:t>кілець</a:t>
            </a:r>
            <a:r>
              <a:rPr lang="ru-RU" sz="2000" dirty="0"/>
              <a:t> на </a:t>
            </a:r>
            <a:r>
              <a:rPr lang="ru-RU" sz="2000" dirty="0" err="1"/>
              <a:t>планеті</a:t>
            </a:r>
            <a:r>
              <a:rPr lang="ru-RU" sz="2000" dirty="0"/>
              <a:t>. А у 150–200 мм телескоп </a:t>
            </a:r>
            <a:r>
              <a:rPr lang="ru-RU" sz="2000" dirty="0" err="1"/>
              <a:t>стають</a:t>
            </a:r>
            <a:r>
              <a:rPr lang="ru-RU" sz="2000" dirty="0"/>
              <a:t> </a:t>
            </a:r>
            <a:r>
              <a:rPr lang="ru-RU" sz="2000" dirty="0" err="1"/>
              <a:t>помітними</a:t>
            </a:r>
            <a:r>
              <a:rPr lang="ru-RU" sz="2000" dirty="0"/>
              <a:t> </a:t>
            </a:r>
            <a:r>
              <a:rPr lang="ru-RU" sz="2000" dirty="0" err="1"/>
              <a:t>чотири</a:t>
            </a:r>
            <a:r>
              <a:rPr lang="ru-RU" sz="2000" dirty="0"/>
              <a:t> — </a:t>
            </a:r>
            <a:r>
              <a:rPr lang="ru-RU" sz="2000" dirty="0" err="1"/>
              <a:t>п'ять</a:t>
            </a:r>
            <a:r>
              <a:rPr lang="ru-RU" sz="2000" dirty="0"/>
              <a:t> </a:t>
            </a:r>
            <a:r>
              <a:rPr lang="ru-RU" sz="2000" dirty="0" err="1"/>
              <a:t>смуг</a:t>
            </a:r>
            <a:r>
              <a:rPr lang="ru-RU" sz="2000" dirty="0"/>
              <a:t> </a:t>
            </a:r>
            <a:r>
              <a:rPr lang="ru-RU" sz="2000" dirty="0" err="1"/>
              <a:t>хмар</a:t>
            </a:r>
            <a:r>
              <a:rPr lang="ru-RU" sz="2000" dirty="0"/>
              <a:t> в </a:t>
            </a:r>
            <a:r>
              <a:rPr lang="ru-RU" sz="2000" dirty="0" err="1"/>
              <a:t>атмосфері</a:t>
            </a:r>
            <a:r>
              <a:rPr lang="ru-RU" sz="2000" dirty="0"/>
              <a:t> та </a:t>
            </a:r>
            <a:r>
              <a:rPr lang="ru-RU" sz="2000" dirty="0" err="1"/>
              <a:t>неоднорідності</a:t>
            </a:r>
            <a:r>
              <a:rPr lang="ru-RU" sz="2000" dirty="0"/>
              <a:t> в них, але </a:t>
            </a:r>
            <a:r>
              <a:rPr lang="ru-RU" sz="2000" dirty="0" err="1"/>
              <a:t>їх</a:t>
            </a:r>
            <a:r>
              <a:rPr lang="ru-RU" sz="2000" dirty="0"/>
              <a:t> контраст буде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помітним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у </a:t>
            </a:r>
            <a:r>
              <a:rPr lang="ru-RU" sz="2000" dirty="0" err="1"/>
              <a:t>юпітеріанських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6" y="1234778"/>
            <a:ext cx="6169025" cy="3855640"/>
          </a:xfrm>
        </p:spPr>
      </p:pic>
    </p:spTree>
    <p:extLst>
      <p:ext uri="{BB962C8B-B14F-4D97-AF65-F5344CB8AC3E}">
        <p14:creationId xmlns:p14="http://schemas.microsoft.com/office/powerpoint/2010/main" val="42530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0283" y="206062"/>
            <a:ext cx="6565005" cy="805764"/>
          </a:xfrm>
        </p:spPr>
        <p:txBody>
          <a:bodyPr>
            <a:noAutofit/>
          </a:bodyPr>
          <a:lstStyle/>
          <a:p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799" y="1133341"/>
            <a:ext cx="11033975" cy="5344732"/>
          </a:xfrm>
        </p:spPr>
        <p:txBody>
          <a:bodyPr>
            <a:normAutofit/>
          </a:bodyPr>
          <a:lstStyle/>
          <a:p>
            <a:r>
              <a:rPr lang="ru-RU" sz="2000" dirty="0" err="1"/>
              <a:t>Вперше</a:t>
            </a:r>
            <a:r>
              <a:rPr lang="ru-RU" sz="2000" dirty="0"/>
              <a:t> </a:t>
            </a:r>
            <a:r>
              <a:rPr lang="ru-RU" sz="2000" dirty="0" err="1"/>
              <a:t>спостерігаючи</a:t>
            </a:r>
            <a:r>
              <a:rPr lang="ru-RU" sz="2000" dirty="0"/>
              <a:t> Сатурн у телескоп (у 1609–1610 роках) </a:t>
            </a:r>
            <a:r>
              <a:rPr lang="ru-RU" sz="2000" dirty="0" err="1"/>
              <a:t>Галілео</a:t>
            </a:r>
            <a:r>
              <a:rPr lang="ru-RU" sz="2000" dirty="0"/>
              <a:t> </a:t>
            </a:r>
            <a:r>
              <a:rPr lang="ru-RU" sz="2000" dirty="0" err="1"/>
              <a:t>Галілей</a:t>
            </a:r>
            <a:r>
              <a:rPr lang="ru-RU" sz="2000" dirty="0"/>
              <a:t> </a:t>
            </a:r>
            <a:r>
              <a:rPr lang="ru-RU" sz="2000" dirty="0" err="1"/>
              <a:t>помітив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Сатурн </a:t>
            </a:r>
            <a:r>
              <a:rPr lang="ru-RU" sz="2000" dirty="0" err="1"/>
              <a:t>виглядає</a:t>
            </a:r>
            <a:r>
              <a:rPr lang="ru-RU" sz="2000" dirty="0"/>
              <a:t> не як </a:t>
            </a:r>
            <a:r>
              <a:rPr lang="ru-RU" sz="2000" dirty="0" err="1"/>
              <a:t>єдине</a:t>
            </a:r>
            <a:r>
              <a:rPr lang="ru-RU" sz="2000" dirty="0"/>
              <a:t> </a:t>
            </a:r>
            <a:r>
              <a:rPr lang="ru-RU" sz="2000" dirty="0" err="1"/>
              <a:t>небесне</a:t>
            </a:r>
            <a:r>
              <a:rPr lang="ru-RU" sz="2000" dirty="0"/>
              <a:t> </a:t>
            </a:r>
            <a:r>
              <a:rPr lang="ru-RU" sz="2000" dirty="0" err="1"/>
              <a:t>тіло</a:t>
            </a:r>
            <a:r>
              <a:rPr lang="ru-RU" sz="2000" dirty="0"/>
              <a:t>, а як три </a:t>
            </a:r>
            <a:r>
              <a:rPr lang="ru-RU" sz="2000" dirty="0" err="1"/>
              <a:t>тіла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торкаються</a:t>
            </a:r>
            <a:r>
              <a:rPr lang="ru-RU" sz="2000" dirty="0"/>
              <a:t> </a:t>
            </a:r>
            <a:r>
              <a:rPr lang="ru-RU" sz="2000" dirty="0" err="1"/>
              <a:t>одне</a:t>
            </a:r>
            <a:r>
              <a:rPr lang="ru-RU" sz="2000" dirty="0"/>
              <a:t> одного, і </a:t>
            </a:r>
            <a:r>
              <a:rPr lang="ru-RU" sz="2000" dirty="0" err="1"/>
              <a:t>висунув</a:t>
            </a:r>
            <a:r>
              <a:rPr lang="ru-RU" sz="2000" dirty="0"/>
              <a:t> </a:t>
            </a:r>
            <a:r>
              <a:rPr lang="ru-RU" sz="2000" dirty="0" err="1"/>
              <a:t>припущення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два великих «</a:t>
            </a:r>
            <a:r>
              <a:rPr lang="ru-RU" sz="2000" dirty="0" err="1"/>
              <a:t>компаньйони</a:t>
            </a:r>
            <a:r>
              <a:rPr lang="ru-RU" sz="2000" dirty="0"/>
              <a:t>» (</a:t>
            </a:r>
            <a:r>
              <a:rPr lang="ru-RU" sz="2000" dirty="0" err="1"/>
              <a:t>супутники</a:t>
            </a:r>
            <a:r>
              <a:rPr lang="ru-RU" sz="2000" dirty="0"/>
              <a:t>) Сатурна. Два роки по тому </a:t>
            </a:r>
            <a:r>
              <a:rPr lang="ru-RU" sz="2000" dirty="0" err="1"/>
              <a:t>Галілей</a:t>
            </a:r>
            <a:r>
              <a:rPr lang="ru-RU" sz="2000" dirty="0"/>
              <a:t> повторив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спостереження</a:t>
            </a:r>
            <a:r>
              <a:rPr lang="ru-RU" sz="2000" dirty="0"/>
              <a:t> і, на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подив</a:t>
            </a:r>
            <a:r>
              <a:rPr lang="ru-RU" sz="2000" dirty="0"/>
              <a:t>, не </a:t>
            </a:r>
            <a:r>
              <a:rPr lang="ru-RU" sz="2000" dirty="0" err="1"/>
              <a:t>виявив</a:t>
            </a:r>
            <a:r>
              <a:rPr lang="ru-RU" sz="2000" dirty="0"/>
              <a:t> </a:t>
            </a:r>
            <a:r>
              <a:rPr lang="ru-RU" sz="2000" dirty="0" err="1" smtClean="0"/>
              <a:t>супутників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>1659 </a:t>
            </a:r>
            <a:r>
              <a:rPr lang="ru-RU" sz="2000" dirty="0"/>
              <a:t>року Гюйгенс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потужнішого</a:t>
            </a:r>
            <a:r>
              <a:rPr lang="ru-RU" sz="2000" dirty="0"/>
              <a:t> телескопа </a:t>
            </a:r>
            <a:r>
              <a:rPr lang="ru-RU" sz="2000" dirty="0" err="1"/>
              <a:t>з'ясував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«</a:t>
            </a:r>
            <a:r>
              <a:rPr lang="ru-RU" sz="2000" dirty="0" err="1"/>
              <a:t>компаньйони</a:t>
            </a:r>
            <a:r>
              <a:rPr lang="ru-RU" sz="2000" dirty="0"/>
              <a:t>»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насправді</a:t>
            </a:r>
            <a:r>
              <a:rPr lang="ru-RU" sz="2000" dirty="0"/>
              <a:t> </a:t>
            </a:r>
            <a:r>
              <a:rPr lang="ru-RU" sz="2000" dirty="0" err="1"/>
              <a:t>тонке</a:t>
            </a:r>
            <a:r>
              <a:rPr lang="ru-RU" sz="2000" dirty="0"/>
              <a:t> </a:t>
            </a:r>
            <a:r>
              <a:rPr lang="ru-RU" sz="2000" dirty="0" err="1"/>
              <a:t>плоске</a:t>
            </a:r>
            <a:r>
              <a:rPr lang="ru-RU" sz="2000" dirty="0"/>
              <a:t> </a:t>
            </a:r>
            <a:r>
              <a:rPr lang="ru-RU" sz="2000" dirty="0" err="1"/>
              <a:t>кільце</a:t>
            </a:r>
            <a:r>
              <a:rPr lang="ru-RU" sz="2000" dirty="0"/>
              <a:t>, яке </a:t>
            </a:r>
            <a:r>
              <a:rPr lang="ru-RU" sz="2000" dirty="0" err="1"/>
              <a:t>оперезує</a:t>
            </a:r>
            <a:r>
              <a:rPr lang="ru-RU" sz="2000" dirty="0"/>
              <a:t> планету і не </a:t>
            </a:r>
            <a:r>
              <a:rPr lang="ru-RU" sz="2000" dirty="0" err="1"/>
              <a:t>торкається</a:t>
            </a:r>
            <a:r>
              <a:rPr lang="ru-RU" sz="2000" dirty="0"/>
              <a:t> до </a:t>
            </a:r>
            <a:r>
              <a:rPr lang="ru-RU" sz="2000" dirty="0" err="1"/>
              <a:t>неї</a:t>
            </a:r>
            <a:r>
              <a:rPr lang="ru-RU" sz="2000" dirty="0"/>
              <a:t>. Гюйгенс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відкрив</a:t>
            </a:r>
            <a:r>
              <a:rPr lang="ru-RU" sz="2000" dirty="0"/>
              <a:t> </a:t>
            </a:r>
            <a:r>
              <a:rPr lang="ru-RU" sz="2000" dirty="0" err="1"/>
              <a:t>найбільший</a:t>
            </a:r>
            <a:r>
              <a:rPr lang="ru-RU" sz="2000" dirty="0"/>
              <a:t> </a:t>
            </a:r>
            <a:r>
              <a:rPr lang="ru-RU" sz="2000" dirty="0" err="1"/>
              <a:t>супутник</a:t>
            </a:r>
            <a:r>
              <a:rPr lang="ru-RU" sz="2000" dirty="0"/>
              <a:t> Сатурна — Титан. </a:t>
            </a:r>
            <a:r>
              <a:rPr lang="ru-RU" sz="2000" dirty="0" err="1"/>
              <a:t>Починаючи</a:t>
            </a:r>
            <a:r>
              <a:rPr lang="ru-RU" sz="2000" dirty="0"/>
              <a:t> з 1675 року планету </a:t>
            </a:r>
            <a:r>
              <a:rPr lang="ru-RU" sz="2000" dirty="0" err="1"/>
              <a:t>вивчав</a:t>
            </a:r>
            <a:r>
              <a:rPr lang="ru-RU" sz="2000" dirty="0"/>
              <a:t> </a:t>
            </a:r>
            <a:r>
              <a:rPr lang="ru-RU" sz="2000" dirty="0" err="1"/>
              <a:t>Кассіні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помітив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кільце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, </a:t>
            </a:r>
            <a:r>
              <a:rPr lang="ru-RU" sz="2000" dirty="0" err="1"/>
              <a:t>розділених</a:t>
            </a:r>
            <a:r>
              <a:rPr lang="ru-RU" sz="2000" dirty="0"/>
              <a:t> </a:t>
            </a:r>
            <a:r>
              <a:rPr lang="ru-RU" sz="2000" dirty="0" err="1"/>
              <a:t>помітним</a:t>
            </a:r>
            <a:r>
              <a:rPr lang="ru-RU" sz="2000" dirty="0"/>
              <a:t> </a:t>
            </a:r>
            <a:r>
              <a:rPr lang="ru-RU" sz="2000" dirty="0" err="1"/>
              <a:t>проміжком</a:t>
            </a:r>
            <a:r>
              <a:rPr lang="ru-RU" sz="2000" dirty="0"/>
              <a:t> — </a:t>
            </a:r>
            <a:r>
              <a:rPr lang="ru-RU" sz="2000" dirty="0" err="1"/>
              <a:t>щілиною</a:t>
            </a:r>
            <a:r>
              <a:rPr lang="ru-RU" sz="2000" dirty="0"/>
              <a:t> </a:t>
            </a:r>
            <a:r>
              <a:rPr lang="ru-RU" sz="2000" dirty="0" err="1"/>
              <a:t>Кассіні</a:t>
            </a:r>
            <a:r>
              <a:rPr lang="ru-RU" sz="2000" dirty="0"/>
              <a:t>, і </a:t>
            </a:r>
            <a:r>
              <a:rPr lang="ru-RU" sz="2000" dirty="0" err="1"/>
              <a:t>відкрив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великих </a:t>
            </a:r>
            <a:r>
              <a:rPr lang="ru-RU" sz="2000" dirty="0" err="1" smtClean="0"/>
              <a:t>супутників</a:t>
            </a:r>
            <a:r>
              <a:rPr lang="ru-RU" sz="2000" dirty="0" smtClean="0"/>
              <a:t> </a:t>
            </a:r>
            <a:r>
              <a:rPr lang="ru-RU" sz="2000" dirty="0"/>
              <a:t>Сатурна: Япет, </a:t>
            </a:r>
            <a:r>
              <a:rPr lang="ru-RU" sz="2000" dirty="0" err="1"/>
              <a:t>Тефію</a:t>
            </a:r>
            <a:r>
              <a:rPr lang="ru-RU" sz="2000" dirty="0"/>
              <a:t>, </a:t>
            </a:r>
            <a:r>
              <a:rPr lang="ru-RU" sz="2000" dirty="0" err="1"/>
              <a:t>Діону</a:t>
            </a:r>
            <a:r>
              <a:rPr lang="ru-RU" sz="2000" dirty="0"/>
              <a:t> і Рею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У </a:t>
            </a:r>
            <a:r>
              <a:rPr lang="ru-RU" sz="2000" dirty="0" err="1"/>
              <a:t>період</a:t>
            </a:r>
            <a:r>
              <a:rPr lang="ru-RU" sz="2000" dirty="0"/>
              <a:t> максимального </a:t>
            </a:r>
            <a:r>
              <a:rPr lang="ru-RU" sz="2000" dirty="0" err="1"/>
              <a:t>нахилу</a:t>
            </a:r>
            <a:r>
              <a:rPr lang="ru-RU" sz="2000" dirty="0"/>
              <a:t> </a:t>
            </a:r>
            <a:r>
              <a:rPr lang="ru-RU" sz="2000" dirty="0" err="1"/>
              <a:t>кілець</a:t>
            </a:r>
            <a:r>
              <a:rPr lang="ru-RU" sz="2000" dirty="0"/>
              <a:t> (2003 року)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отримано</a:t>
            </a:r>
            <a:r>
              <a:rPr lang="ru-RU" sz="2000" dirty="0"/>
              <a:t> 30 </a:t>
            </a:r>
            <a:r>
              <a:rPr lang="ru-RU" sz="2000" dirty="0" err="1"/>
              <a:t>зображень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в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діапазонах</a:t>
            </a:r>
            <a:r>
              <a:rPr lang="ru-RU" sz="2000" dirty="0"/>
              <a:t> </a:t>
            </a:r>
            <a:r>
              <a:rPr lang="ru-RU" sz="2000" dirty="0" err="1"/>
              <a:t>довжин</a:t>
            </a:r>
            <a:r>
              <a:rPr lang="ru-RU" sz="2000" dirty="0"/>
              <a:t> </a:t>
            </a:r>
            <a:r>
              <a:rPr lang="ru-RU" sz="2000" dirty="0" err="1"/>
              <a:t>хвиль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на той час дало </a:t>
            </a:r>
            <a:r>
              <a:rPr lang="ru-RU" sz="2000" dirty="0" err="1"/>
              <a:t>найкраще</a:t>
            </a:r>
            <a:r>
              <a:rPr lang="ru-RU" sz="2000" dirty="0"/>
              <a:t> </a:t>
            </a:r>
            <a:r>
              <a:rPr lang="ru-RU" sz="2000" dirty="0" err="1"/>
              <a:t>охоплення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спектру </a:t>
            </a:r>
            <a:r>
              <a:rPr lang="ru-RU" sz="2000" dirty="0" err="1"/>
              <a:t>випромінювань</a:t>
            </a:r>
            <a:r>
              <a:rPr lang="ru-RU" sz="2000" dirty="0"/>
              <a:t> за всю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 smtClean="0"/>
              <a:t>спостережень</a:t>
            </a:r>
            <a:r>
              <a:rPr lang="ru-RU" sz="2000" dirty="0" smtClean="0"/>
              <a:t>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 дозволили </a:t>
            </a:r>
            <a:r>
              <a:rPr lang="ru-RU" sz="2000" dirty="0" err="1"/>
              <a:t>вченим</a:t>
            </a:r>
            <a:r>
              <a:rPr lang="ru-RU" sz="2000" dirty="0"/>
              <a:t>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вивчити</a:t>
            </a:r>
            <a:r>
              <a:rPr lang="ru-RU" sz="2000" dirty="0"/>
              <a:t> </a:t>
            </a:r>
            <a:r>
              <a:rPr lang="ru-RU" sz="2000" dirty="0" err="1"/>
              <a:t>динамічні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відбуваються</a:t>
            </a:r>
            <a:r>
              <a:rPr lang="ru-RU" sz="2000" dirty="0"/>
              <a:t> в </a:t>
            </a:r>
            <a:r>
              <a:rPr lang="ru-RU" sz="2000" dirty="0" err="1"/>
              <a:t>атмосфері</a:t>
            </a:r>
            <a:r>
              <a:rPr lang="ru-RU" sz="2000" dirty="0"/>
              <a:t>, і </a:t>
            </a:r>
            <a:r>
              <a:rPr lang="ru-RU" sz="2000" dirty="0" err="1"/>
              <a:t>створити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</a:t>
            </a:r>
            <a:r>
              <a:rPr lang="ru-RU" sz="2000" dirty="0" err="1"/>
              <a:t>сезонної</a:t>
            </a:r>
            <a:r>
              <a:rPr lang="ru-RU" sz="2000" dirty="0"/>
              <a:t> </a:t>
            </a:r>
            <a:r>
              <a:rPr lang="ru-RU" sz="2000" dirty="0" err="1"/>
              <a:t>поведінки</a:t>
            </a:r>
            <a:r>
              <a:rPr lang="ru-RU" sz="2000" dirty="0"/>
              <a:t> </a:t>
            </a:r>
            <a:r>
              <a:rPr lang="ru-RU" sz="2000" dirty="0" err="1"/>
              <a:t>атмосфери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широкомасштабні</a:t>
            </a:r>
            <a:r>
              <a:rPr lang="ru-RU" sz="2000" dirty="0"/>
              <a:t> </a:t>
            </a:r>
            <a:r>
              <a:rPr lang="ru-RU" sz="2000" dirty="0" err="1"/>
              <a:t>спостереження</a:t>
            </a:r>
            <a:r>
              <a:rPr lang="ru-RU" sz="2000" dirty="0"/>
              <a:t> Сатурна </a:t>
            </a:r>
            <a:r>
              <a:rPr lang="ru-RU" sz="2000" dirty="0" err="1"/>
              <a:t>здійснювалися</a:t>
            </a:r>
            <a:r>
              <a:rPr lang="ru-RU" sz="2000" dirty="0"/>
              <a:t> </a:t>
            </a:r>
            <a:r>
              <a:rPr lang="ru-RU" sz="2000" dirty="0" err="1"/>
              <a:t>Південною</a:t>
            </a:r>
            <a:r>
              <a:rPr lang="ru-RU" sz="2000" dirty="0"/>
              <a:t> </a:t>
            </a:r>
            <a:r>
              <a:rPr lang="ru-RU" sz="2000" dirty="0" err="1"/>
              <a:t>Європейською</a:t>
            </a:r>
            <a:r>
              <a:rPr lang="ru-RU" sz="2000" dirty="0"/>
              <a:t> </a:t>
            </a:r>
            <a:r>
              <a:rPr lang="ru-RU" sz="2000" dirty="0" err="1"/>
              <a:t>обсерваторією</a:t>
            </a:r>
            <a:r>
              <a:rPr lang="ru-RU" sz="2000" dirty="0"/>
              <a:t> в </a:t>
            </a:r>
            <a:r>
              <a:rPr lang="ru-RU" sz="2000" dirty="0" err="1"/>
              <a:t>період</a:t>
            </a:r>
            <a:r>
              <a:rPr lang="ru-RU" sz="2000" dirty="0"/>
              <a:t> з 2000 по 2003 </a:t>
            </a:r>
            <a:r>
              <a:rPr lang="ru-RU" sz="2000" dirty="0" err="1"/>
              <a:t>рік</a:t>
            </a:r>
            <a:r>
              <a:rPr lang="ru-RU" sz="2000" dirty="0"/>
              <a:t>.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виявлено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маленьких </a:t>
            </a:r>
            <a:r>
              <a:rPr lang="ru-RU" sz="2000" dirty="0" err="1"/>
              <a:t>супутників</a:t>
            </a:r>
            <a:r>
              <a:rPr lang="ru-RU" sz="2000" dirty="0"/>
              <a:t> </a:t>
            </a:r>
            <a:r>
              <a:rPr lang="ru-RU" sz="2000" dirty="0" err="1"/>
              <a:t>неправильної</a:t>
            </a:r>
            <a:r>
              <a:rPr lang="ru-RU" sz="2000" dirty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72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1125" y="38637"/>
            <a:ext cx="4442047" cy="592428"/>
          </a:xfrm>
        </p:spPr>
        <p:txBody>
          <a:bodyPr>
            <a:noAutofit/>
          </a:bodyPr>
          <a:lstStyle/>
          <a:p>
            <a:r>
              <a:rPr lang="uk-U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ПЛАНЕТИ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4" y="844399"/>
            <a:ext cx="11473410" cy="5736704"/>
          </a:xfrm>
        </p:spPr>
      </p:pic>
    </p:spTree>
    <p:extLst>
      <p:ext uri="{BB962C8B-B14F-4D97-AF65-F5344CB8AC3E}">
        <p14:creationId xmlns:p14="http://schemas.microsoft.com/office/powerpoint/2010/main" val="29628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8480" y="206061"/>
            <a:ext cx="4581659" cy="766293"/>
          </a:xfrm>
        </p:spPr>
        <p:txBody>
          <a:bodyPr>
            <a:noAutofit/>
          </a:bodyPr>
          <a:lstStyle/>
          <a:p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Космічні</a:t>
            </a:r>
            <a:r>
              <a:rPr 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місії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197734"/>
            <a:ext cx="10918065" cy="506139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1979 року </a:t>
            </a:r>
            <a:r>
              <a:rPr lang="ru-RU" sz="2400" dirty="0" err="1"/>
              <a:t>космічний</a:t>
            </a:r>
            <a:r>
              <a:rPr lang="ru-RU" sz="2400" dirty="0"/>
              <a:t> </a:t>
            </a:r>
            <a:r>
              <a:rPr lang="ru-RU" sz="2400" dirty="0" err="1"/>
              <a:t>апарат</a:t>
            </a:r>
            <a:r>
              <a:rPr lang="ru-RU" sz="2400" dirty="0"/>
              <a:t> «Піонер-11» </a:t>
            </a:r>
            <a:r>
              <a:rPr lang="ru-RU" sz="2400" dirty="0" err="1"/>
              <a:t>пролетів</a:t>
            </a:r>
            <a:r>
              <a:rPr lang="ru-RU" sz="2400" dirty="0"/>
              <a:t> на </a:t>
            </a:r>
            <a:r>
              <a:rPr lang="ru-RU" sz="2400" dirty="0" err="1"/>
              <a:t>відстані</a:t>
            </a:r>
            <a:r>
              <a:rPr lang="ru-RU" sz="2400" dirty="0"/>
              <a:t> 20 тис. км </a:t>
            </a:r>
            <a:r>
              <a:rPr lang="ru-RU" sz="2400" dirty="0" err="1"/>
              <a:t>від</a:t>
            </a:r>
            <a:r>
              <a:rPr lang="ru-RU" sz="2400" dirty="0"/>
              <a:t> Сатурна і </a:t>
            </a:r>
            <a:r>
              <a:rPr lang="ru-RU" sz="2400" dirty="0" err="1"/>
              <a:t>зробив</a:t>
            </a:r>
            <a:r>
              <a:rPr lang="ru-RU" sz="2400" dirty="0"/>
              <a:t> фото </a:t>
            </a:r>
            <a:r>
              <a:rPr lang="ru-RU" sz="2400" dirty="0" err="1"/>
              <a:t>планети</a:t>
            </a:r>
            <a:r>
              <a:rPr lang="ru-RU" sz="2400" dirty="0"/>
              <a:t> та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супутників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роздільна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надто</a:t>
            </a:r>
            <a:r>
              <a:rPr lang="ru-RU" sz="2400" dirty="0"/>
              <a:t> </a:t>
            </a:r>
            <a:r>
              <a:rPr lang="ru-RU" sz="2400" dirty="0" err="1"/>
              <a:t>низькою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розгледіти</a:t>
            </a:r>
            <a:r>
              <a:rPr lang="ru-RU" sz="2400" dirty="0"/>
              <a:t> </a:t>
            </a:r>
            <a:r>
              <a:rPr lang="ru-RU" sz="2400" dirty="0" err="1"/>
              <a:t>подробиці</a:t>
            </a:r>
            <a:r>
              <a:rPr lang="ru-RU" sz="2400" dirty="0"/>
              <a:t> </a:t>
            </a:r>
            <a:r>
              <a:rPr lang="ru-RU" sz="2400" dirty="0" err="1"/>
              <a:t>рельєфу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/>
              <a:t>Вояджер-1» </a:t>
            </a:r>
            <a:r>
              <a:rPr lang="ru-RU" sz="2400" dirty="0" err="1"/>
              <a:t>відвідав</a:t>
            </a:r>
            <a:r>
              <a:rPr lang="ru-RU" sz="2400" dirty="0"/>
              <a:t> </a:t>
            </a:r>
            <a:r>
              <a:rPr lang="ru-RU" sz="2400" dirty="0" err="1"/>
              <a:t>планетну</a:t>
            </a:r>
            <a:r>
              <a:rPr lang="ru-RU" sz="2400" dirty="0"/>
              <a:t> систему в </a:t>
            </a:r>
            <a:r>
              <a:rPr lang="ru-RU" sz="2400" dirty="0" err="1"/>
              <a:t>листопаді</a:t>
            </a:r>
            <a:r>
              <a:rPr lang="ru-RU" sz="2400" dirty="0"/>
              <a:t> 1980 і </a:t>
            </a:r>
            <a:r>
              <a:rPr lang="ru-RU" sz="2400" dirty="0" err="1"/>
              <a:t>отримав</a:t>
            </a:r>
            <a:r>
              <a:rPr lang="ru-RU" sz="2400" dirty="0"/>
              <a:t> </a:t>
            </a:r>
            <a:r>
              <a:rPr lang="ru-RU" sz="2400" dirty="0" err="1"/>
              <a:t>перші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високої</a:t>
            </a:r>
            <a:r>
              <a:rPr lang="ru-RU" sz="2400" dirty="0"/>
              <a:t> </a:t>
            </a:r>
            <a:r>
              <a:rPr lang="ru-RU" sz="2400" dirty="0" err="1"/>
              <a:t>роздільної</a:t>
            </a:r>
            <a:r>
              <a:rPr lang="ru-RU" sz="2400" dirty="0"/>
              <a:t> </a:t>
            </a:r>
            <a:r>
              <a:rPr lang="ru-RU" sz="2400" dirty="0" err="1"/>
              <a:t>здатності</a:t>
            </a:r>
            <a:r>
              <a:rPr lang="ru-RU" sz="2400" dirty="0"/>
              <a:t>. У </a:t>
            </a:r>
            <a:r>
              <a:rPr lang="ru-RU" sz="2400" dirty="0" err="1"/>
              <a:t>серпні</a:t>
            </a:r>
            <a:r>
              <a:rPr lang="ru-RU" sz="2400" dirty="0"/>
              <a:t> 1981 року роботу </a:t>
            </a:r>
            <a:r>
              <a:rPr lang="ru-RU" sz="2400" dirty="0" err="1"/>
              <a:t>продовжив</a:t>
            </a:r>
            <a:r>
              <a:rPr lang="ru-RU" sz="2400" dirty="0"/>
              <a:t> «Вояджер-2», </a:t>
            </a:r>
            <a:r>
              <a:rPr lang="ru-RU" sz="2400" dirty="0" err="1"/>
              <a:t>засвідчивши</a:t>
            </a:r>
            <a:r>
              <a:rPr lang="ru-RU" sz="2400" dirty="0"/>
              <a:t> </a:t>
            </a:r>
            <a:r>
              <a:rPr lang="ru-RU" sz="2400" dirty="0" err="1"/>
              <a:t>змінний</a:t>
            </a:r>
            <a:r>
              <a:rPr lang="ru-RU" sz="2400" dirty="0"/>
              <a:t> характер </a:t>
            </a:r>
            <a:r>
              <a:rPr lang="ru-RU" sz="2400" dirty="0" err="1"/>
              <a:t>атмосферних</a:t>
            </a:r>
            <a:r>
              <a:rPr lang="ru-RU" sz="2400" dirty="0"/>
              <a:t> </a:t>
            </a:r>
            <a:r>
              <a:rPr lang="ru-RU" sz="2400" dirty="0" err="1"/>
              <a:t>утворень</a:t>
            </a:r>
            <a:r>
              <a:rPr lang="ru-RU" sz="2400" dirty="0"/>
              <a:t> на </a:t>
            </a:r>
            <a:r>
              <a:rPr lang="ru-RU" sz="2400" dirty="0" err="1"/>
              <a:t>планеті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Міжпланетна</a:t>
            </a:r>
            <a:r>
              <a:rPr lang="ru-RU" sz="2400" dirty="0" smtClean="0"/>
              <a:t> </a:t>
            </a:r>
            <a:r>
              <a:rPr lang="ru-RU" sz="2400" dirty="0" err="1"/>
              <a:t>станція</a:t>
            </a:r>
            <a:r>
              <a:rPr lang="ru-RU" sz="2400" dirty="0"/>
              <a:t> «</a:t>
            </a:r>
            <a:r>
              <a:rPr lang="ru-RU" sz="2400" dirty="0" err="1"/>
              <a:t>Кассіні</a:t>
            </a:r>
            <a:r>
              <a:rPr lang="ru-RU" sz="2400" dirty="0"/>
              <a:t>-Гюйгенс» </a:t>
            </a:r>
            <a:r>
              <a:rPr lang="ru-RU" sz="2400" dirty="0" err="1"/>
              <a:t>вийшла</a:t>
            </a:r>
            <a:r>
              <a:rPr lang="ru-RU" sz="2400" dirty="0"/>
              <a:t> на </a:t>
            </a:r>
            <a:r>
              <a:rPr lang="ru-RU" sz="2400" dirty="0" err="1"/>
              <a:t>орбіту</a:t>
            </a:r>
            <a:r>
              <a:rPr lang="ru-RU" sz="2400" dirty="0"/>
              <a:t> Сатурна 1 </a:t>
            </a:r>
            <a:r>
              <a:rPr lang="ru-RU" sz="2400" dirty="0" err="1"/>
              <a:t>липня</a:t>
            </a:r>
            <a:r>
              <a:rPr lang="ru-RU" sz="2400" dirty="0"/>
              <a:t> 2004 року. Вона </a:t>
            </a:r>
            <a:r>
              <a:rPr lang="ru-RU" sz="2400" dirty="0" err="1"/>
              <a:t>неодноразово</a:t>
            </a:r>
            <a:r>
              <a:rPr lang="ru-RU" sz="2400" dirty="0"/>
              <a:t> </a:t>
            </a:r>
            <a:r>
              <a:rPr lang="ru-RU" sz="2400" dirty="0" err="1"/>
              <a:t>пролітала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Титана й </a:t>
            </a:r>
            <a:r>
              <a:rPr lang="ru-RU" sz="2400" dirty="0" err="1"/>
              <a:t>висадила</a:t>
            </a:r>
            <a:r>
              <a:rPr lang="ru-RU" sz="2400" dirty="0"/>
              <a:t> на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спускний</a:t>
            </a:r>
            <a:r>
              <a:rPr lang="ru-RU" sz="2400" dirty="0"/>
              <a:t> </a:t>
            </a:r>
            <a:r>
              <a:rPr lang="ru-RU" sz="2400" dirty="0" err="1"/>
              <a:t>апарат</a:t>
            </a:r>
            <a:r>
              <a:rPr lang="ru-RU" sz="2400" dirty="0"/>
              <a:t> «Гюйгенс».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отриманим</a:t>
            </a:r>
            <a:r>
              <a:rPr lang="ru-RU" sz="2400" dirty="0"/>
              <a:t> фото </a:t>
            </a:r>
            <a:r>
              <a:rPr lang="ru-RU" sz="2400" dirty="0" err="1"/>
              <a:t>вдалося</a:t>
            </a:r>
            <a:r>
              <a:rPr lang="ru-RU" sz="2400" dirty="0"/>
              <a:t> </a:t>
            </a:r>
            <a:r>
              <a:rPr lang="ru-RU" sz="2400" dirty="0" err="1"/>
              <a:t>розглянути</a:t>
            </a:r>
            <a:r>
              <a:rPr lang="ru-RU" sz="2400" dirty="0"/>
              <a:t> озера та гори на </a:t>
            </a:r>
            <a:r>
              <a:rPr lang="ru-RU" sz="2400" dirty="0" err="1"/>
              <a:t>супутнику</a:t>
            </a:r>
            <a:r>
              <a:rPr lang="ru-RU" sz="2400" dirty="0"/>
              <a:t>. </a:t>
            </a:r>
            <a:r>
              <a:rPr lang="ru-RU" sz="2400" dirty="0" err="1"/>
              <a:t>Отримані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станції</a:t>
            </a:r>
            <a:r>
              <a:rPr lang="ru-RU" sz="2400" dirty="0"/>
              <a:t> </a:t>
            </a:r>
            <a:r>
              <a:rPr lang="ru-RU" sz="2400" dirty="0" err="1"/>
              <a:t>фотографії</a:t>
            </a:r>
            <a:r>
              <a:rPr lang="ru-RU" sz="2400" dirty="0"/>
              <a:t> </a:t>
            </a:r>
            <a:r>
              <a:rPr lang="ru-RU" sz="2400" dirty="0" err="1"/>
              <a:t>дозоволили</a:t>
            </a:r>
            <a:r>
              <a:rPr lang="ru-RU" sz="2400" dirty="0"/>
              <a:t> </a:t>
            </a:r>
            <a:r>
              <a:rPr lang="ru-RU" sz="2400" dirty="0" err="1"/>
              <a:t>відкрити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супутники</a:t>
            </a:r>
            <a:r>
              <a:rPr lang="ru-RU" sz="2400" dirty="0"/>
              <a:t>, </a:t>
            </a:r>
            <a:r>
              <a:rPr lang="ru-RU" sz="2400" dirty="0" err="1"/>
              <a:t>уточнити</a:t>
            </a:r>
            <a:r>
              <a:rPr lang="ru-RU" sz="2400" dirty="0"/>
              <a:t> структуру </a:t>
            </a:r>
            <a:r>
              <a:rPr lang="ru-RU" sz="2400" dirty="0" err="1"/>
              <a:t>кілець</a:t>
            </a:r>
            <a:r>
              <a:rPr lang="ru-RU" sz="2400" dirty="0"/>
              <a:t>, </a:t>
            </a:r>
            <a:r>
              <a:rPr lang="ru-RU" sz="2400" dirty="0" err="1"/>
              <a:t>виявити</a:t>
            </a:r>
            <a:r>
              <a:rPr lang="ru-RU" sz="2400" dirty="0"/>
              <a:t> </a:t>
            </a:r>
            <a:r>
              <a:rPr lang="ru-RU" sz="2400" dirty="0" err="1"/>
              <a:t>блискавки</a:t>
            </a:r>
            <a:r>
              <a:rPr lang="ru-RU" sz="2400" dirty="0"/>
              <a:t> на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7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3948" y="142325"/>
            <a:ext cx="3808927" cy="805764"/>
          </a:xfrm>
        </p:spPr>
        <p:txBody>
          <a:bodyPr>
            <a:noAutofit/>
          </a:bodyPr>
          <a:lstStyle/>
          <a:p>
            <a:r>
              <a:rPr lang="ru-RU" sz="4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</a:t>
            </a:r>
            <a:r>
              <a:rPr 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12" y="1224445"/>
            <a:ext cx="6169025" cy="49352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8186" y="1258673"/>
            <a:ext cx="4919730" cy="56072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2011 року стало </a:t>
            </a:r>
            <a:r>
              <a:rPr lang="ru-RU" sz="2000" dirty="0" err="1"/>
              <a:t>відомо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Сатурн </a:t>
            </a:r>
            <a:r>
              <a:rPr lang="ru-RU" sz="2000" dirty="0" err="1"/>
              <a:t>надсилає</a:t>
            </a:r>
            <a:r>
              <a:rPr lang="ru-RU" sz="2000" dirty="0"/>
              <a:t> в космос </a:t>
            </a:r>
            <a:r>
              <a:rPr lang="ru-RU" sz="2000" dirty="0" err="1"/>
              <a:t>складні</a:t>
            </a:r>
            <a:r>
              <a:rPr lang="ru-RU" sz="2000" dirty="0"/>
              <a:t> </a:t>
            </a:r>
            <a:r>
              <a:rPr lang="ru-RU" sz="2000" dirty="0" err="1" smtClean="0"/>
              <a:t>радіосигнали</a:t>
            </a:r>
            <a:r>
              <a:rPr lang="ru-RU" sz="2000" dirty="0" smtClean="0"/>
              <a:t>. </a:t>
            </a:r>
            <a:r>
              <a:rPr lang="ru-RU" sz="2000" dirty="0"/>
              <a:t>За словами </a:t>
            </a:r>
            <a:r>
              <a:rPr lang="ru-RU" sz="2000" dirty="0" err="1"/>
              <a:t>астрономів</a:t>
            </a:r>
            <a:r>
              <a:rPr lang="ru-RU" sz="2000" dirty="0"/>
              <a:t>, </a:t>
            </a:r>
            <a:r>
              <a:rPr lang="ru-RU" sz="2000" dirty="0" err="1"/>
              <a:t>варіації</a:t>
            </a:r>
            <a:r>
              <a:rPr lang="ru-RU" sz="2000" dirty="0"/>
              <a:t> </a:t>
            </a:r>
            <a:r>
              <a:rPr lang="ru-RU" sz="2000" dirty="0" err="1"/>
              <a:t>сигналів</a:t>
            </a:r>
            <a:r>
              <a:rPr lang="ru-RU" sz="2000" dirty="0"/>
              <a:t> на </a:t>
            </a:r>
            <a:r>
              <a:rPr lang="ru-RU" sz="2000" dirty="0" err="1"/>
              <a:t>Сатурні</a:t>
            </a:r>
            <a:r>
              <a:rPr lang="ru-RU" sz="2000" dirty="0"/>
              <a:t> </a:t>
            </a:r>
            <a:r>
              <a:rPr lang="ru-RU" sz="2000" dirty="0" err="1"/>
              <a:t>контролюються</a:t>
            </a:r>
            <a:r>
              <a:rPr lang="ru-RU" sz="2000" dirty="0"/>
              <a:t> </a:t>
            </a:r>
            <a:r>
              <a:rPr lang="ru-RU" sz="2000" dirty="0" err="1"/>
              <a:t>обертанням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і </a:t>
            </a:r>
            <a:r>
              <a:rPr lang="ru-RU" sz="2000" dirty="0" err="1"/>
              <a:t>змінюються</a:t>
            </a:r>
            <a:r>
              <a:rPr lang="ru-RU" sz="2000" dirty="0"/>
              <a:t> з часом, </a:t>
            </a:r>
            <a:r>
              <a:rPr lang="ru-RU" sz="2000" dirty="0" err="1"/>
              <a:t>збігаючись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сезонами на </a:t>
            </a:r>
            <a:r>
              <a:rPr lang="ru-RU" sz="2000" dirty="0" err="1"/>
              <a:t>Сатурні</a:t>
            </a:r>
            <a:r>
              <a:rPr lang="ru-RU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</a:t>
            </a:r>
            <a:r>
              <a:rPr lang="ru-RU" sz="2000" dirty="0" err="1"/>
              <a:t>англійській</a:t>
            </a:r>
            <a:r>
              <a:rPr lang="ru-RU" sz="2000" dirty="0"/>
              <a:t> </a:t>
            </a:r>
            <a:r>
              <a:rPr lang="ru-RU" sz="2000" dirty="0" err="1"/>
              <a:t>мові</a:t>
            </a:r>
            <a:r>
              <a:rPr lang="ru-RU" sz="2000" dirty="0"/>
              <a:t> день </a:t>
            </a:r>
            <a:r>
              <a:rPr lang="ru-RU" sz="2000" dirty="0" err="1"/>
              <a:t>тижня</a:t>
            </a:r>
            <a:r>
              <a:rPr lang="ru-RU" sz="2000" dirty="0"/>
              <a:t> </a:t>
            </a:r>
            <a:r>
              <a:rPr lang="ru-RU" sz="2000" dirty="0" err="1"/>
              <a:t>субота</a:t>
            </a:r>
            <a:r>
              <a:rPr lang="ru-RU" sz="2000" dirty="0"/>
              <a:t> (англ. </a:t>
            </a:r>
            <a:r>
              <a:rPr lang="en-CA" sz="2000" dirty="0"/>
              <a:t>Saturday) </a:t>
            </a:r>
            <a:r>
              <a:rPr lang="ru-RU" sz="2000" dirty="0"/>
              <a:t>походить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Сатурн (англ. </a:t>
            </a:r>
            <a:r>
              <a:rPr lang="en-CA" sz="2000" dirty="0"/>
              <a:t>Saturn), </a:t>
            </a:r>
            <a:r>
              <a:rPr lang="ru-RU" sz="2000" dirty="0" err="1"/>
              <a:t>названої</a:t>
            </a:r>
            <a:r>
              <a:rPr lang="ru-RU" sz="2000" dirty="0"/>
              <a:t> у свою </a:t>
            </a:r>
            <a:r>
              <a:rPr lang="ru-RU" sz="2000" dirty="0" err="1"/>
              <a:t>чергу</a:t>
            </a:r>
            <a:r>
              <a:rPr lang="ru-RU" sz="2000" dirty="0"/>
              <a:t> </a:t>
            </a:r>
            <a:r>
              <a:rPr lang="ru-RU" sz="2000" dirty="0" err="1"/>
              <a:t>іменем</a:t>
            </a:r>
            <a:r>
              <a:rPr lang="ru-RU" sz="2000" dirty="0"/>
              <a:t> </a:t>
            </a:r>
            <a:r>
              <a:rPr lang="ru-RU" sz="2000" dirty="0" err="1"/>
              <a:t>римського</a:t>
            </a:r>
            <a:r>
              <a:rPr lang="ru-RU" sz="2000" dirty="0"/>
              <a:t> бога </a:t>
            </a:r>
            <a:r>
              <a:rPr lang="ru-RU" sz="2000" dirty="0" err="1"/>
              <a:t>рільництва</a:t>
            </a:r>
            <a:r>
              <a:rPr lang="ru-RU" sz="2000" dirty="0"/>
              <a:t> Сатурна.</a:t>
            </a:r>
          </a:p>
        </p:txBody>
      </p:sp>
    </p:spTree>
    <p:extLst>
      <p:ext uri="{BB962C8B-B14F-4D97-AF65-F5344CB8AC3E}">
        <p14:creationId xmlns:p14="http://schemas.microsoft.com/office/powerpoint/2010/main" val="38172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5769" y="1365161"/>
            <a:ext cx="7910355" cy="2234958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196" y="0"/>
            <a:ext cx="9746088" cy="1251395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Сатурн </a:t>
            </a:r>
            <a:r>
              <a:rPr lang="ru-RU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 </a:t>
            </a:r>
            <a:r>
              <a:rPr lang="ru-RU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Сонячної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7731" y="1584101"/>
            <a:ext cx="5124964" cy="4481848"/>
          </a:xfrm>
        </p:spPr>
        <p:txBody>
          <a:bodyPr>
            <a:noAutofit/>
          </a:bodyPr>
          <a:lstStyle/>
          <a:p>
            <a:r>
              <a:rPr lang="ru-RU" sz="2000" dirty="0"/>
              <a:t>Сатурн </a:t>
            </a:r>
            <a:r>
              <a:rPr lang="ru-RU" sz="2000" dirty="0" err="1"/>
              <a:t>належить</a:t>
            </a:r>
            <a:r>
              <a:rPr lang="ru-RU" sz="2000" dirty="0"/>
              <a:t> до </a:t>
            </a:r>
            <a:r>
              <a:rPr lang="ru-RU" sz="2000" dirty="0" err="1"/>
              <a:t>газових</a:t>
            </a:r>
            <a:r>
              <a:rPr lang="ru-RU" sz="2000" dirty="0"/>
              <a:t> </a:t>
            </a:r>
            <a:r>
              <a:rPr lang="ru-RU" sz="2000" dirty="0" err="1"/>
              <a:t>гігантів</a:t>
            </a:r>
            <a:r>
              <a:rPr lang="ru-RU" sz="2000" dirty="0"/>
              <a:t>: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з </a:t>
            </a:r>
            <a:r>
              <a:rPr lang="ru-RU" sz="2000" dirty="0" err="1"/>
              <a:t>газів</a:t>
            </a:r>
            <a:r>
              <a:rPr lang="ru-RU" sz="2000" dirty="0"/>
              <a:t> і не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твердої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. </a:t>
            </a:r>
            <a:r>
              <a:rPr lang="ru-RU" sz="2000" dirty="0" err="1"/>
              <a:t>Маса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у 95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масу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,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середня</a:t>
            </a:r>
            <a:r>
              <a:rPr lang="ru-RU" sz="2000" dirty="0"/>
              <a:t> </a:t>
            </a:r>
            <a:r>
              <a:rPr lang="ru-RU" sz="2000" dirty="0" err="1"/>
              <a:t>густина</a:t>
            </a:r>
            <a:r>
              <a:rPr lang="ru-RU" sz="2000" dirty="0"/>
              <a:t> Сатурна становить </a:t>
            </a:r>
            <a:r>
              <a:rPr lang="ru-RU" sz="2000" dirty="0" err="1"/>
              <a:t>усього</a:t>
            </a:r>
            <a:r>
              <a:rPr lang="ru-RU" sz="2000" dirty="0"/>
              <a:t> 0,69 г/см³,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єдина</a:t>
            </a:r>
            <a:r>
              <a:rPr lang="ru-RU" sz="2000" dirty="0"/>
              <a:t> планета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, чия </a:t>
            </a:r>
            <a:r>
              <a:rPr lang="ru-RU" sz="2000" dirty="0" err="1"/>
              <a:t>середня</a:t>
            </a:r>
            <a:r>
              <a:rPr lang="ru-RU" sz="2000" dirty="0"/>
              <a:t> </a:t>
            </a:r>
            <a:r>
              <a:rPr lang="ru-RU" sz="2000" dirty="0" err="1"/>
              <a:t>густина</a:t>
            </a:r>
            <a:r>
              <a:rPr lang="ru-RU" sz="2000" dirty="0"/>
              <a:t> </a:t>
            </a:r>
            <a:r>
              <a:rPr lang="ru-RU" sz="2000" dirty="0" err="1"/>
              <a:t>менша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густини</a:t>
            </a:r>
            <a:r>
              <a:rPr lang="ru-RU" sz="2000" dirty="0"/>
              <a:t> води. </a:t>
            </a:r>
            <a:r>
              <a:rPr lang="ru-RU" sz="2000" dirty="0" err="1"/>
              <a:t>Прискорення</a:t>
            </a:r>
            <a:r>
              <a:rPr lang="ru-RU" sz="2000" dirty="0"/>
              <a:t> </a:t>
            </a:r>
            <a:r>
              <a:rPr lang="ru-RU" sz="2000" dirty="0" err="1"/>
              <a:t>вільного</a:t>
            </a:r>
            <a:r>
              <a:rPr lang="ru-RU" sz="2000" dirty="0"/>
              <a:t> </a:t>
            </a:r>
            <a:r>
              <a:rPr lang="ru-RU" sz="2000" dirty="0" err="1"/>
              <a:t>падіння</a:t>
            </a:r>
            <a:r>
              <a:rPr lang="ru-RU" sz="2000" dirty="0"/>
              <a:t> на </a:t>
            </a:r>
            <a:r>
              <a:rPr lang="ru-RU" sz="2000" dirty="0" err="1"/>
              <a:t>екваторі</a:t>
            </a:r>
            <a:r>
              <a:rPr lang="ru-RU" sz="2000" dirty="0"/>
              <a:t> становить 10,44 м/с²,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порівняти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значеннями</a:t>
            </a:r>
            <a:r>
              <a:rPr lang="ru-RU" sz="2000" dirty="0"/>
              <a:t> на </a:t>
            </a:r>
            <a:r>
              <a:rPr lang="ru-RU" sz="2000" dirty="0" err="1"/>
              <a:t>Землі</a:t>
            </a:r>
            <a:r>
              <a:rPr lang="ru-RU" sz="2000" dirty="0"/>
              <a:t> та </a:t>
            </a:r>
            <a:r>
              <a:rPr lang="ru-RU" sz="2000" dirty="0" err="1"/>
              <a:t>Нептуні</a:t>
            </a:r>
            <a:r>
              <a:rPr lang="ru-RU" sz="2000" dirty="0"/>
              <a:t>, але </a:t>
            </a:r>
            <a:r>
              <a:rPr lang="ru-RU" sz="2000" dirty="0" err="1"/>
              <a:t>набагато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на </a:t>
            </a:r>
            <a:r>
              <a:rPr lang="ru-RU" sz="2000" dirty="0" err="1"/>
              <a:t>Юпітері</a:t>
            </a:r>
            <a:r>
              <a:rPr lang="ru-RU" sz="2000" dirty="0"/>
              <a:t>. </a:t>
            </a:r>
            <a:r>
              <a:rPr lang="ru-RU" sz="2000" dirty="0" err="1"/>
              <a:t>Екваторіальний</a:t>
            </a:r>
            <a:r>
              <a:rPr lang="ru-RU" sz="2000" dirty="0"/>
              <a:t> </a:t>
            </a:r>
            <a:r>
              <a:rPr lang="ru-RU" sz="2000" dirty="0" err="1"/>
              <a:t>радіус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</a:t>
            </a:r>
            <a:r>
              <a:rPr lang="ru-RU" sz="2000" dirty="0" err="1"/>
              <a:t>дорівнює</a:t>
            </a:r>
            <a:r>
              <a:rPr lang="ru-RU" sz="2000" dirty="0"/>
              <a:t> 60 300 км, а </a:t>
            </a:r>
            <a:r>
              <a:rPr lang="ru-RU" sz="2000" dirty="0" err="1"/>
              <a:t>полярний</a:t>
            </a:r>
            <a:r>
              <a:rPr lang="ru-RU" sz="2000" dirty="0"/>
              <a:t> — 54 400 км;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планет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Сатурн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 smtClean="0"/>
              <a:t>стиснення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95" y="1685264"/>
            <a:ext cx="6432124" cy="4020077"/>
          </a:xfrm>
        </p:spPr>
      </p:pic>
    </p:spTree>
    <p:extLst>
      <p:ext uri="{BB962C8B-B14F-4D97-AF65-F5344CB8AC3E}">
        <p14:creationId xmlns:p14="http://schemas.microsoft.com/office/powerpoint/2010/main" val="17861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471" y="194017"/>
            <a:ext cx="10415789" cy="939324"/>
          </a:xfrm>
        </p:spPr>
        <p:txBody>
          <a:bodyPr>
            <a:normAutofit/>
          </a:bodyPr>
          <a:lstStyle/>
          <a:p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Орбітальні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характеристики і </a:t>
            </a:r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обертання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3" y="1671091"/>
            <a:ext cx="6169025" cy="41662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3381" y="1671091"/>
            <a:ext cx="5009882" cy="4166204"/>
          </a:xfrm>
        </p:spPr>
        <p:txBody>
          <a:bodyPr>
            <a:noAutofit/>
          </a:bodyPr>
          <a:lstStyle/>
          <a:p>
            <a:r>
              <a:rPr lang="ru-RU" sz="2000" dirty="0" err="1"/>
              <a:t>Середня</a:t>
            </a:r>
            <a:r>
              <a:rPr lang="ru-RU" sz="2000" dirty="0"/>
              <a:t> </a:t>
            </a:r>
            <a:r>
              <a:rPr lang="ru-RU" sz="2000" dirty="0" err="1"/>
              <a:t>відстань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Сатурном і </a:t>
            </a:r>
            <a:r>
              <a:rPr lang="ru-RU" sz="2000" dirty="0" err="1"/>
              <a:t>Сонцем</a:t>
            </a:r>
            <a:r>
              <a:rPr lang="ru-RU" sz="2000" dirty="0"/>
              <a:t> становить </a:t>
            </a:r>
            <a:r>
              <a:rPr lang="ru-RU" sz="2000" dirty="0" smtClean="0"/>
              <a:t>1430 </a:t>
            </a:r>
            <a:r>
              <a:rPr lang="ru-RU" sz="2000" dirty="0"/>
              <a:t>млн </a:t>
            </a:r>
            <a:r>
              <a:rPr lang="ru-RU" sz="2000" dirty="0" smtClean="0"/>
              <a:t>км.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ексцентриситет</a:t>
            </a:r>
            <a:r>
              <a:rPr lang="ru-RU" sz="2000" dirty="0"/>
              <a:t> </a:t>
            </a:r>
            <a:r>
              <a:rPr lang="ru-RU" sz="2000" dirty="0" err="1"/>
              <a:t>орбіти</a:t>
            </a:r>
            <a:r>
              <a:rPr lang="ru-RU" sz="2000" dirty="0"/>
              <a:t> Сатурна </a:t>
            </a:r>
            <a:r>
              <a:rPr lang="ru-RU" sz="2000" dirty="0" err="1"/>
              <a:t>дорівнює</a:t>
            </a:r>
            <a:r>
              <a:rPr lang="ru-RU" sz="2000" dirty="0"/>
              <a:t> 0,056, то </a:t>
            </a:r>
            <a:r>
              <a:rPr lang="ru-RU" sz="2000" dirty="0" err="1"/>
              <a:t>різниця</a:t>
            </a:r>
            <a:r>
              <a:rPr lang="ru-RU" sz="2000" dirty="0"/>
              <a:t> у </a:t>
            </a:r>
            <a:r>
              <a:rPr lang="ru-RU" sz="2000" dirty="0" err="1"/>
              <a:t>відстані</a:t>
            </a:r>
            <a:r>
              <a:rPr lang="ru-RU" sz="2000" dirty="0"/>
              <a:t> до </a:t>
            </a:r>
            <a:r>
              <a:rPr lang="ru-RU" sz="2000" dirty="0" err="1"/>
              <a:t>Сонця</a:t>
            </a:r>
            <a:r>
              <a:rPr lang="ru-RU" sz="2000" dirty="0"/>
              <a:t> в </a:t>
            </a:r>
            <a:r>
              <a:rPr lang="ru-RU" sz="2000" dirty="0" err="1"/>
              <a:t>перигелії</a:t>
            </a:r>
            <a:r>
              <a:rPr lang="ru-RU" sz="2000" dirty="0"/>
              <a:t> та </a:t>
            </a:r>
            <a:r>
              <a:rPr lang="ru-RU" sz="2000" dirty="0" err="1"/>
              <a:t>афелії</a:t>
            </a:r>
            <a:r>
              <a:rPr lang="ru-RU" sz="2000" dirty="0"/>
              <a:t> становить 162 млн </a:t>
            </a:r>
            <a:r>
              <a:rPr lang="ru-RU" sz="2000" dirty="0" smtClean="0"/>
              <a:t>км. </a:t>
            </a:r>
            <a:r>
              <a:rPr lang="ru-RU" sz="2000" dirty="0" err="1"/>
              <a:t>Рухаючись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середньою</a:t>
            </a:r>
            <a:r>
              <a:rPr lang="ru-RU" sz="2000" dirty="0"/>
              <a:t> </a:t>
            </a:r>
            <a:r>
              <a:rPr lang="ru-RU" sz="2000" dirty="0" err="1"/>
              <a:t>швидкістю</a:t>
            </a:r>
            <a:r>
              <a:rPr lang="ru-RU" sz="2000" dirty="0"/>
              <a:t> 9,69 км/с, Сатурн </a:t>
            </a:r>
            <a:r>
              <a:rPr lang="ru-RU" sz="2000" dirty="0" err="1"/>
              <a:t>обертається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Сонця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за 29,5 </a:t>
            </a:r>
            <a:r>
              <a:rPr lang="ru-RU" sz="2000" dirty="0" err="1"/>
              <a:t>років</a:t>
            </a:r>
            <a:r>
              <a:rPr lang="ru-RU" sz="2000" dirty="0"/>
              <a:t> (10 759 </a:t>
            </a:r>
            <a:r>
              <a:rPr lang="ru-RU" sz="2000" dirty="0" err="1"/>
              <a:t>днів</a:t>
            </a:r>
            <a:r>
              <a:rPr lang="ru-RU" sz="2000" dirty="0"/>
              <a:t>). </a:t>
            </a:r>
            <a:r>
              <a:rPr lang="ru-RU" sz="2000" dirty="0" err="1"/>
              <a:t>Відстань</a:t>
            </a:r>
            <a:r>
              <a:rPr lang="ru-RU" sz="2000" dirty="0"/>
              <a:t> Сатурна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змінюється</a:t>
            </a:r>
            <a:r>
              <a:rPr lang="ru-RU" sz="2000" dirty="0"/>
              <a:t> в межах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1195–1660 </a:t>
            </a:r>
            <a:r>
              <a:rPr lang="ru-RU" sz="2000" dirty="0"/>
              <a:t>млн </a:t>
            </a:r>
            <a:r>
              <a:rPr lang="ru-RU" sz="2000" dirty="0" smtClean="0"/>
              <a:t>км, </a:t>
            </a:r>
            <a:r>
              <a:rPr lang="ru-RU" sz="2000" dirty="0" err="1"/>
              <a:t>середня</a:t>
            </a:r>
            <a:r>
              <a:rPr lang="ru-RU" sz="2000" dirty="0"/>
              <a:t> </a:t>
            </a:r>
            <a:r>
              <a:rPr lang="ru-RU" sz="2000" dirty="0" err="1"/>
              <a:t>відстань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протистояння</a:t>
            </a:r>
            <a:r>
              <a:rPr lang="ru-RU" sz="2000" dirty="0"/>
              <a:t> — </a:t>
            </a:r>
            <a:r>
              <a:rPr lang="ru-RU" sz="2000" dirty="0" err="1"/>
              <a:t>близько</a:t>
            </a:r>
            <a:r>
              <a:rPr lang="ru-RU" sz="2000" dirty="0"/>
              <a:t> 1280 млн </a:t>
            </a:r>
            <a:r>
              <a:rPr lang="ru-RU" sz="2000" dirty="0" smtClean="0"/>
              <a:t>км. </a:t>
            </a:r>
            <a:r>
              <a:rPr lang="ru-RU" sz="2000" dirty="0"/>
              <a:t>Сатурн і </a:t>
            </a:r>
            <a:r>
              <a:rPr lang="ru-RU" sz="2000" dirty="0" err="1"/>
              <a:t>Юпітер</a:t>
            </a:r>
            <a:r>
              <a:rPr lang="ru-RU" sz="2000" dirty="0"/>
              <a:t> </a:t>
            </a:r>
            <a:r>
              <a:rPr lang="ru-RU" sz="2000" dirty="0" err="1"/>
              <a:t>обертаються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в точному </a:t>
            </a:r>
            <a:r>
              <a:rPr lang="ru-RU" sz="2000" dirty="0" err="1"/>
              <a:t>резонансі</a:t>
            </a:r>
            <a:r>
              <a:rPr lang="ru-RU" sz="2000" dirty="0"/>
              <a:t> (2:5).</a:t>
            </a:r>
          </a:p>
        </p:txBody>
      </p:sp>
    </p:spTree>
    <p:extLst>
      <p:ext uri="{BB962C8B-B14F-4D97-AF65-F5344CB8AC3E}">
        <p14:creationId xmlns:p14="http://schemas.microsoft.com/office/powerpoint/2010/main" val="16370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286" y="232655"/>
            <a:ext cx="9681693" cy="707503"/>
          </a:xfrm>
        </p:spPr>
        <p:txBody>
          <a:bodyPr>
            <a:normAutofit/>
          </a:bodyPr>
          <a:lstStyle/>
          <a:p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Орбітальні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характеристики і </a:t>
            </a:r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обертання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300766"/>
            <a:ext cx="10815034" cy="4610637"/>
          </a:xfrm>
        </p:spPr>
        <p:txBody>
          <a:bodyPr>
            <a:noAutofit/>
          </a:bodyPr>
          <a:lstStyle/>
          <a:p>
            <a:r>
              <a:rPr lang="ru-RU" sz="2000" dirty="0" err="1"/>
              <a:t>Періодом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Сатурна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осі</a:t>
            </a:r>
            <a:r>
              <a:rPr lang="ru-RU" sz="2000" dirty="0"/>
              <a:t> </a:t>
            </a:r>
            <a:r>
              <a:rPr lang="ru-RU" sz="2000" dirty="0" err="1"/>
              <a:t>вважають</a:t>
            </a:r>
            <a:r>
              <a:rPr lang="ru-RU" sz="2000" dirty="0"/>
              <a:t> 10 годин 34 </a:t>
            </a:r>
            <a:r>
              <a:rPr lang="ru-RU" sz="2000" dirty="0" err="1"/>
              <a:t>хвилини</a:t>
            </a:r>
            <a:r>
              <a:rPr lang="ru-RU" sz="2000" dirty="0"/>
              <a:t> і 13 </a:t>
            </a:r>
            <a:r>
              <a:rPr lang="ru-RU" sz="2000" dirty="0" smtClean="0"/>
              <a:t>секунд. </a:t>
            </a:r>
            <a:r>
              <a:rPr lang="ru-RU" sz="2000" dirty="0"/>
              <a:t>Точна величина </a:t>
            </a:r>
            <a:r>
              <a:rPr lang="ru-RU" sz="2000" dirty="0" err="1"/>
              <a:t>періоду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внутрішніх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</a:t>
            </a:r>
            <a:r>
              <a:rPr lang="ru-RU" sz="2000" dirty="0" err="1"/>
              <a:t>залишається</a:t>
            </a:r>
            <a:r>
              <a:rPr lang="ru-RU" sz="2000" dirty="0"/>
              <a:t> </a:t>
            </a:r>
            <a:r>
              <a:rPr lang="ru-RU" sz="2000" dirty="0" err="1"/>
              <a:t>невідомою</a:t>
            </a:r>
            <a:r>
              <a:rPr lang="ru-RU" sz="2000" dirty="0"/>
              <a:t>. Коли </a:t>
            </a:r>
            <a:r>
              <a:rPr lang="ru-RU" sz="2000" dirty="0" err="1"/>
              <a:t>апарат</a:t>
            </a:r>
            <a:r>
              <a:rPr lang="ru-RU" sz="2000" dirty="0"/>
              <a:t> «</a:t>
            </a:r>
            <a:r>
              <a:rPr lang="ru-RU" sz="2000" dirty="0" err="1"/>
              <a:t>Кассіні</a:t>
            </a:r>
            <a:r>
              <a:rPr lang="ru-RU" sz="2000" dirty="0"/>
              <a:t>» 2004 року </a:t>
            </a:r>
            <a:r>
              <a:rPr lang="ru-RU" sz="2000" dirty="0" err="1"/>
              <a:t>досяг</a:t>
            </a:r>
            <a:r>
              <a:rPr lang="ru-RU" sz="2000" dirty="0"/>
              <a:t> Сатурна, за </a:t>
            </a:r>
            <a:r>
              <a:rPr lang="ru-RU" sz="2000" dirty="0" err="1"/>
              <a:t>спостереженнями</a:t>
            </a:r>
            <a:r>
              <a:rPr lang="ru-RU" sz="2000" dirty="0"/>
              <a:t> </a:t>
            </a:r>
            <a:r>
              <a:rPr lang="ru-RU" sz="2000" dirty="0" err="1"/>
              <a:t>радіовипромінювання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виявлено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внутрішніх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помітно</a:t>
            </a:r>
            <a:r>
              <a:rPr lang="ru-RU" sz="2000" dirty="0"/>
              <a:t>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в «</a:t>
            </a:r>
            <a:r>
              <a:rPr lang="ru-RU" sz="2000" dirty="0" err="1"/>
              <a:t>Зоні</a:t>
            </a:r>
            <a:r>
              <a:rPr lang="ru-RU" sz="2000" dirty="0"/>
              <a:t> 1» та «</a:t>
            </a:r>
            <a:r>
              <a:rPr lang="ru-RU" sz="2000" dirty="0" err="1"/>
              <a:t>Зоні</a:t>
            </a:r>
            <a:r>
              <a:rPr lang="ru-RU" sz="2000" dirty="0"/>
              <a:t> 2» і становить </a:t>
            </a:r>
            <a:r>
              <a:rPr lang="ru-RU" sz="2000" dirty="0" err="1"/>
              <a:t>приблизно</a:t>
            </a:r>
            <a:r>
              <a:rPr lang="ru-RU" sz="2000" dirty="0"/>
              <a:t> 10 год 45 </a:t>
            </a:r>
            <a:r>
              <a:rPr lang="ru-RU" sz="2000" dirty="0" err="1"/>
              <a:t>хв</a:t>
            </a:r>
            <a:r>
              <a:rPr lang="ru-RU" sz="2000" dirty="0"/>
              <a:t> 45 с (± 36 с</a:t>
            </a:r>
            <a:r>
              <a:rPr lang="ru-RU" sz="2000" dirty="0" smtClean="0"/>
              <a:t>).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У </a:t>
            </a:r>
            <a:r>
              <a:rPr lang="ru-RU" sz="2000" dirty="0" err="1"/>
              <a:t>березні</a:t>
            </a:r>
            <a:r>
              <a:rPr lang="ru-RU" sz="2000" dirty="0"/>
              <a:t> 2007 року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виявлено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діаграми</a:t>
            </a:r>
            <a:r>
              <a:rPr lang="ru-RU" sz="2000" dirty="0"/>
              <a:t> </a:t>
            </a:r>
            <a:r>
              <a:rPr lang="ru-RU" sz="2000" dirty="0" err="1"/>
              <a:t>спрямованості</a:t>
            </a:r>
            <a:r>
              <a:rPr lang="ru-RU" sz="2000" dirty="0"/>
              <a:t> </a:t>
            </a:r>
            <a:r>
              <a:rPr lang="ru-RU" sz="2000" dirty="0" err="1"/>
              <a:t>радіовипромінювання</a:t>
            </a:r>
            <a:r>
              <a:rPr lang="ru-RU" sz="2000" dirty="0"/>
              <a:t> Сатурна </a:t>
            </a:r>
            <a:r>
              <a:rPr lang="ru-RU" sz="2000" dirty="0" err="1"/>
              <a:t>утворюється</a:t>
            </a:r>
            <a:r>
              <a:rPr lang="ru-RU" sz="2000" dirty="0"/>
              <a:t> </a:t>
            </a:r>
            <a:r>
              <a:rPr lang="ru-RU" sz="2000" dirty="0" err="1"/>
              <a:t>конвекційними</a:t>
            </a:r>
            <a:r>
              <a:rPr lang="ru-RU" sz="2000" dirty="0"/>
              <a:t> потоками в </a:t>
            </a:r>
            <a:r>
              <a:rPr lang="ru-RU" sz="2000" dirty="0" err="1"/>
              <a:t>плазмовому</a:t>
            </a:r>
            <a:r>
              <a:rPr lang="ru-RU" sz="2000" dirty="0"/>
              <a:t> диску,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залежать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, а й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.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повідомлено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коливання</a:t>
            </a:r>
            <a:r>
              <a:rPr lang="ru-RU" sz="2000" dirty="0"/>
              <a:t> </a:t>
            </a:r>
            <a:r>
              <a:rPr lang="ru-RU" sz="2000" dirty="0" err="1"/>
              <a:t>періоду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діаграми</a:t>
            </a:r>
            <a:r>
              <a:rPr lang="ru-RU" sz="2000" dirty="0"/>
              <a:t> </a:t>
            </a:r>
            <a:r>
              <a:rPr lang="ru-RU" sz="2000" dirty="0" err="1"/>
              <a:t>спрямованості</a:t>
            </a:r>
            <a:r>
              <a:rPr lang="ru-RU" sz="2000" dirty="0"/>
              <a:t> </a:t>
            </a:r>
            <a:r>
              <a:rPr lang="ru-RU" sz="2000" dirty="0" err="1"/>
              <a:t>пов'язано</a:t>
            </a:r>
            <a:r>
              <a:rPr lang="ru-RU" sz="2000" dirty="0"/>
              <a:t> з </a:t>
            </a:r>
            <a:r>
              <a:rPr lang="ru-RU" sz="2000" dirty="0" err="1"/>
              <a:t>активністю</a:t>
            </a:r>
            <a:r>
              <a:rPr lang="ru-RU" sz="2000" dirty="0"/>
              <a:t> </a:t>
            </a:r>
            <a:r>
              <a:rPr lang="ru-RU" sz="2000" dirty="0" err="1"/>
              <a:t>кріовулкана</a:t>
            </a:r>
            <a:r>
              <a:rPr lang="ru-RU" sz="2000" dirty="0"/>
              <a:t> на </a:t>
            </a:r>
            <a:r>
              <a:rPr lang="ru-RU" sz="2000" dirty="0" err="1"/>
              <a:t>супутнику</a:t>
            </a:r>
            <a:r>
              <a:rPr lang="ru-RU" sz="2000" dirty="0"/>
              <a:t> Сатурна — </a:t>
            </a:r>
            <a:r>
              <a:rPr lang="ru-RU" sz="2000" dirty="0" err="1"/>
              <a:t>Енцеладі</a:t>
            </a:r>
            <a:r>
              <a:rPr lang="ru-RU" sz="2000" dirty="0"/>
              <a:t>. </a:t>
            </a:r>
            <a:r>
              <a:rPr lang="ru-RU" sz="2000" dirty="0" err="1"/>
              <a:t>Заряджені</a:t>
            </a:r>
            <a:r>
              <a:rPr lang="ru-RU" sz="2000" dirty="0"/>
              <a:t> </a:t>
            </a:r>
            <a:r>
              <a:rPr lang="ru-RU" sz="2000" dirty="0" err="1"/>
              <a:t>частинки</a:t>
            </a:r>
            <a:r>
              <a:rPr lang="ru-RU" sz="2000" dirty="0"/>
              <a:t> </a:t>
            </a:r>
            <a:r>
              <a:rPr lang="ru-RU" sz="2000" dirty="0" err="1"/>
              <a:t>водяної</a:t>
            </a:r>
            <a:r>
              <a:rPr lang="ru-RU" sz="2000" dirty="0"/>
              <a:t> пари на </a:t>
            </a:r>
            <a:r>
              <a:rPr lang="ru-RU" sz="2000" dirty="0" err="1"/>
              <a:t>орбіті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</a:t>
            </a:r>
            <a:r>
              <a:rPr lang="ru-RU" sz="2000" dirty="0" err="1"/>
              <a:t>призводять</a:t>
            </a:r>
            <a:r>
              <a:rPr lang="ru-RU" sz="2000" dirty="0"/>
              <a:t> до </a:t>
            </a:r>
            <a:r>
              <a:rPr lang="ru-RU" sz="2000" dirty="0" err="1"/>
              <a:t>викривлення</a:t>
            </a:r>
            <a:r>
              <a:rPr lang="ru-RU" sz="2000" dirty="0"/>
              <a:t> </a:t>
            </a:r>
            <a:r>
              <a:rPr lang="ru-RU" sz="2000" dirty="0" err="1"/>
              <a:t>магнітного</a:t>
            </a:r>
            <a:r>
              <a:rPr lang="ru-RU" sz="2000" dirty="0"/>
              <a:t> поля і, як </a:t>
            </a:r>
            <a:r>
              <a:rPr lang="ru-RU" sz="2000" dirty="0" err="1"/>
              <a:t>наслідок</a:t>
            </a:r>
            <a:r>
              <a:rPr lang="ru-RU" sz="2000" dirty="0"/>
              <a:t>, </a:t>
            </a:r>
            <a:r>
              <a:rPr lang="ru-RU" sz="2000" dirty="0" err="1"/>
              <a:t>картини</a:t>
            </a:r>
            <a:r>
              <a:rPr lang="ru-RU" sz="2000" dirty="0"/>
              <a:t> </a:t>
            </a:r>
            <a:r>
              <a:rPr lang="ru-RU" sz="2000" dirty="0" err="1"/>
              <a:t>радіовипромінювання</a:t>
            </a:r>
            <a:r>
              <a:rPr lang="ru-RU" sz="2000" dirty="0"/>
              <a:t>. </a:t>
            </a:r>
            <a:r>
              <a:rPr lang="ru-RU" sz="2000" dirty="0" err="1"/>
              <a:t>Виявлена</a:t>
            </a:r>
            <a:r>
              <a:rPr lang="ru-RU" sz="2000" dirty="0"/>
              <a:t> ​​картина наводить на думку, </a:t>
            </a:r>
            <a:r>
              <a:rPr lang="ru-RU" sz="2000" dirty="0" err="1"/>
              <a:t>що</a:t>
            </a:r>
            <a:r>
              <a:rPr lang="ru-RU" sz="2000" dirty="0"/>
              <a:t> на </a:t>
            </a:r>
            <a:r>
              <a:rPr lang="ru-RU" sz="2000" dirty="0" err="1"/>
              <a:t>сьогоднішній</a:t>
            </a:r>
            <a:r>
              <a:rPr lang="ru-RU" sz="2000" dirty="0"/>
              <a:t> </a:t>
            </a:r>
            <a:r>
              <a:rPr lang="ru-RU" sz="2000" dirty="0" smtClean="0"/>
              <a:t>день </a:t>
            </a:r>
            <a:r>
              <a:rPr lang="ru-RU" sz="2000" dirty="0" err="1"/>
              <a:t>взагалі</a:t>
            </a:r>
            <a:r>
              <a:rPr lang="ru-RU" sz="2000" dirty="0"/>
              <a:t> не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коректного</a:t>
            </a:r>
            <a:r>
              <a:rPr lang="ru-RU" sz="2000" dirty="0"/>
              <a:t> методу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швидкості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ядра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09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3850" y="206896"/>
            <a:ext cx="4066505" cy="913566"/>
          </a:xfrm>
        </p:spPr>
        <p:txBody>
          <a:bodyPr>
            <a:noAutofit/>
          </a:bodyPr>
          <a:lstStyle/>
          <a:p>
            <a:r>
              <a:rPr lang="ru-RU" sz="4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31" y="1348547"/>
            <a:ext cx="5103767" cy="51037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670" y="1348547"/>
            <a:ext cx="5847009" cy="5103767"/>
          </a:xfrm>
        </p:spPr>
        <p:txBody>
          <a:bodyPr>
            <a:noAutofit/>
          </a:bodyPr>
          <a:lstStyle/>
          <a:p>
            <a:r>
              <a:rPr lang="ru-RU" sz="2400" dirty="0" err="1"/>
              <a:t>Походження</a:t>
            </a:r>
            <a:r>
              <a:rPr lang="ru-RU" sz="2400" dirty="0"/>
              <a:t> Сатурна (як і </a:t>
            </a:r>
            <a:r>
              <a:rPr lang="ru-RU" sz="2400" dirty="0" err="1"/>
              <a:t>Юпітера</a:t>
            </a:r>
            <a:r>
              <a:rPr lang="ru-RU" sz="2400" dirty="0"/>
              <a:t>) </a:t>
            </a:r>
            <a:r>
              <a:rPr lang="ru-RU" sz="2400" dirty="0" err="1"/>
              <a:t>пояснюють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гіпотези</a:t>
            </a:r>
            <a:r>
              <a:rPr lang="ru-RU" sz="2400" dirty="0"/>
              <a:t>.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гіпотезою</a:t>
            </a:r>
            <a:r>
              <a:rPr lang="ru-RU" sz="2400" dirty="0"/>
              <a:t> «</a:t>
            </a:r>
            <a:r>
              <a:rPr lang="ru-RU" sz="2400" dirty="0" err="1"/>
              <a:t>контракції</a:t>
            </a:r>
            <a:r>
              <a:rPr lang="ru-RU" sz="2400" dirty="0"/>
              <a:t>», склад Сатурна, </a:t>
            </a:r>
            <a:r>
              <a:rPr lang="ru-RU" sz="2400" dirty="0" err="1"/>
              <a:t>подібний</a:t>
            </a:r>
            <a:r>
              <a:rPr lang="ru-RU" sz="2400" dirty="0"/>
              <a:t> до </a:t>
            </a:r>
            <a:r>
              <a:rPr lang="ru-RU" sz="2400" dirty="0" err="1"/>
              <a:t>Сонця</a:t>
            </a:r>
            <a:r>
              <a:rPr lang="ru-RU" sz="2400" dirty="0"/>
              <a:t> (велика </a:t>
            </a:r>
            <a:r>
              <a:rPr lang="ru-RU" sz="2400" dirty="0" err="1"/>
              <a:t>частка</a:t>
            </a:r>
            <a:r>
              <a:rPr lang="ru-RU" sz="2400" dirty="0"/>
              <a:t> </a:t>
            </a:r>
            <a:r>
              <a:rPr lang="ru-RU" sz="2400" dirty="0" err="1"/>
              <a:t>водню</a:t>
            </a:r>
            <a:r>
              <a:rPr lang="ru-RU" sz="2400" dirty="0"/>
              <a:t>), і, як </a:t>
            </a:r>
            <a:r>
              <a:rPr lang="ru-RU" sz="2400" dirty="0" err="1"/>
              <a:t>наслідок</a:t>
            </a:r>
            <a:r>
              <a:rPr lang="ru-RU" sz="2400" dirty="0"/>
              <a:t>, малу </a:t>
            </a:r>
            <a:r>
              <a:rPr lang="ru-RU" sz="2400" dirty="0" err="1"/>
              <a:t>густину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пояснити</a:t>
            </a:r>
            <a:r>
              <a:rPr lang="ru-RU" sz="2400" dirty="0"/>
              <a:t>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формування</a:t>
            </a:r>
            <a:r>
              <a:rPr lang="ru-RU" sz="2400" dirty="0"/>
              <a:t> планет на </a:t>
            </a:r>
            <a:r>
              <a:rPr lang="ru-RU" sz="2400" dirty="0" err="1"/>
              <a:t>ранніх</a:t>
            </a:r>
            <a:r>
              <a:rPr lang="ru-RU" sz="2400" dirty="0"/>
              <a:t> </a:t>
            </a:r>
            <a:r>
              <a:rPr lang="ru-RU" sz="2400" dirty="0" err="1"/>
              <a:t>стадіях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в </a:t>
            </a:r>
            <a:r>
              <a:rPr lang="ru-RU" sz="2400" dirty="0" err="1"/>
              <a:t>газопиловому</a:t>
            </a:r>
            <a:r>
              <a:rPr lang="ru-RU" sz="2400" dirty="0"/>
              <a:t> диску </a:t>
            </a:r>
            <a:r>
              <a:rPr lang="ru-RU" sz="2400" dirty="0" err="1"/>
              <a:t>утворилися</a:t>
            </a:r>
            <a:r>
              <a:rPr lang="ru-RU" sz="2400" dirty="0"/>
              <a:t> </a:t>
            </a:r>
            <a:r>
              <a:rPr lang="ru-RU" sz="2400" dirty="0" err="1"/>
              <a:t>масивні</a:t>
            </a:r>
            <a:r>
              <a:rPr lang="ru-RU" sz="2400" dirty="0"/>
              <a:t> «</a:t>
            </a:r>
            <a:r>
              <a:rPr lang="ru-RU" sz="2400" dirty="0" err="1"/>
              <a:t>згущення</a:t>
            </a:r>
            <a:r>
              <a:rPr lang="ru-RU" sz="2400" dirty="0"/>
              <a:t>», </a:t>
            </a:r>
            <a:r>
              <a:rPr lang="ru-RU" sz="2400" dirty="0" err="1"/>
              <a:t>що</a:t>
            </a:r>
            <a:r>
              <a:rPr lang="ru-RU" sz="2400" dirty="0"/>
              <a:t> дали початок планетам, </a:t>
            </a:r>
            <a:r>
              <a:rPr lang="ru-RU" sz="2400" dirty="0" err="1"/>
              <a:t>тобто</a:t>
            </a:r>
            <a:r>
              <a:rPr lang="ru-RU" sz="2400" dirty="0"/>
              <a:t>, </a:t>
            </a:r>
            <a:r>
              <a:rPr lang="ru-RU" sz="2400" dirty="0" err="1"/>
              <a:t>Сонце</a:t>
            </a:r>
            <a:r>
              <a:rPr lang="ru-RU" sz="2400" dirty="0"/>
              <a:t> і </a:t>
            </a:r>
            <a:r>
              <a:rPr lang="ru-RU" sz="2400" dirty="0" err="1"/>
              <a:t>планети</a:t>
            </a:r>
            <a:r>
              <a:rPr lang="ru-RU" sz="2400" dirty="0"/>
              <a:t> </a:t>
            </a:r>
            <a:r>
              <a:rPr lang="ru-RU" sz="2400" dirty="0" err="1"/>
              <a:t>формувалися</a:t>
            </a:r>
            <a:r>
              <a:rPr lang="ru-RU" sz="2400" dirty="0"/>
              <a:t> </a:t>
            </a:r>
            <a:r>
              <a:rPr lang="ru-RU" sz="2400" dirty="0" err="1"/>
              <a:t>однаково</a:t>
            </a:r>
            <a:r>
              <a:rPr lang="ru-RU" sz="2400" dirty="0"/>
              <a:t>.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гіпотеза</a:t>
            </a:r>
            <a:r>
              <a:rPr lang="ru-RU" sz="2400" dirty="0"/>
              <a:t> не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пояснити</a:t>
            </a:r>
            <a:r>
              <a:rPr lang="ru-RU" sz="2400" dirty="0"/>
              <a:t> </a:t>
            </a:r>
            <a:r>
              <a:rPr lang="ru-RU" sz="2400" dirty="0" err="1"/>
              <a:t>відмінності</a:t>
            </a:r>
            <a:r>
              <a:rPr lang="ru-RU" sz="2400" dirty="0"/>
              <a:t> у </a:t>
            </a:r>
            <a:r>
              <a:rPr lang="ru-RU" sz="2400" dirty="0" err="1"/>
              <a:t>складі</a:t>
            </a:r>
            <a:r>
              <a:rPr lang="ru-RU" sz="2400" dirty="0"/>
              <a:t> Сатурна і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24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4" y="0"/>
            <a:ext cx="4044714" cy="1089099"/>
          </a:xfrm>
        </p:spPr>
        <p:txBody>
          <a:bodyPr>
            <a:noAutofit/>
          </a:bodyPr>
          <a:lstStyle/>
          <a:p>
            <a:r>
              <a:rPr lang="uk-UA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0614" y="1506828"/>
            <a:ext cx="9723549" cy="4533364"/>
          </a:xfrm>
        </p:spPr>
        <p:txBody>
          <a:bodyPr>
            <a:normAutofit/>
          </a:bodyPr>
          <a:lstStyle/>
          <a:p>
            <a:r>
              <a:rPr lang="ru-RU" sz="2800" dirty="0" err="1"/>
              <a:t>Гіпотеза</a:t>
            </a:r>
            <a:r>
              <a:rPr lang="ru-RU" sz="2800" dirty="0"/>
              <a:t> «</a:t>
            </a:r>
            <a:r>
              <a:rPr lang="ru-RU" sz="2800" dirty="0" err="1"/>
              <a:t>акреції</a:t>
            </a:r>
            <a:r>
              <a:rPr lang="ru-RU" sz="2800" dirty="0"/>
              <a:t>» </a:t>
            </a:r>
            <a:r>
              <a:rPr lang="ru-RU" sz="2800" dirty="0" err="1"/>
              <a:t>стверджує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утворення</a:t>
            </a:r>
            <a:r>
              <a:rPr lang="ru-RU" sz="2800" dirty="0"/>
              <a:t> Сатурна </a:t>
            </a:r>
            <a:r>
              <a:rPr lang="ru-RU" sz="2800" dirty="0" err="1"/>
              <a:t>відбувалося</a:t>
            </a:r>
            <a:r>
              <a:rPr lang="ru-RU" sz="2800" dirty="0"/>
              <a:t> у два </a:t>
            </a:r>
            <a:r>
              <a:rPr lang="ru-RU" sz="2800" dirty="0" err="1"/>
              <a:t>етапи</a:t>
            </a:r>
            <a:r>
              <a:rPr lang="ru-RU" sz="2800" dirty="0"/>
              <a:t>. </a:t>
            </a:r>
            <a:r>
              <a:rPr lang="ru-RU" sz="2800" dirty="0" err="1"/>
              <a:t>Спочатку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200 </a:t>
            </a:r>
            <a:r>
              <a:rPr lang="ru-RU" sz="2800" dirty="0" err="1"/>
              <a:t>мільйонів</a:t>
            </a:r>
            <a:r>
              <a:rPr lang="ru-RU" sz="2800" dirty="0"/>
              <a:t> </a:t>
            </a:r>
            <a:r>
              <a:rPr lang="ru-RU" sz="2800" dirty="0" err="1"/>
              <a:t>років</a:t>
            </a:r>
            <a:r>
              <a:rPr lang="ru-RU" sz="2800" dirty="0"/>
              <a:t> </a:t>
            </a:r>
            <a:r>
              <a:rPr lang="ru-RU" sz="2800" dirty="0" err="1"/>
              <a:t>формувалися</a:t>
            </a:r>
            <a:r>
              <a:rPr lang="ru-RU" sz="2800" dirty="0"/>
              <a:t> </a:t>
            </a:r>
            <a:r>
              <a:rPr lang="ru-RU" sz="2800" dirty="0" err="1"/>
              <a:t>тверді</a:t>
            </a:r>
            <a:r>
              <a:rPr lang="ru-RU" sz="2800" dirty="0"/>
              <a:t> </a:t>
            </a:r>
            <a:r>
              <a:rPr lang="ru-RU" sz="2800" dirty="0" err="1"/>
              <a:t>щільні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 на </a:t>
            </a:r>
            <a:r>
              <a:rPr lang="ru-RU" sz="2800" dirty="0" err="1"/>
              <a:t>зразок</a:t>
            </a:r>
            <a:r>
              <a:rPr lang="ru-RU" sz="2800" dirty="0"/>
              <a:t> планет </a:t>
            </a:r>
            <a:r>
              <a:rPr lang="ru-RU" sz="2800" dirty="0" err="1"/>
              <a:t>земної</a:t>
            </a:r>
            <a:r>
              <a:rPr lang="ru-RU" sz="2800" dirty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. </a:t>
            </a:r>
            <a:r>
              <a:rPr lang="ru-RU" sz="2800" dirty="0"/>
              <a:t>У </a:t>
            </a:r>
            <a:r>
              <a:rPr lang="ru-RU" sz="2800" dirty="0" err="1"/>
              <a:t>цей</a:t>
            </a:r>
            <a:r>
              <a:rPr lang="ru-RU" sz="2800" dirty="0"/>
              <a:t> час з </a:t>
            </a:r>
            <a:r>
              <a:rPr lang="ru-RU" sz="2800" dirty="0" err="1"/>
              <a:t>області</a:t>
            </a:r>
            <a:r>
              <a:rPr lang="ru-RU" sz="2800" dirty="0"/>
              <a:t> </a:t>
            </a:r>
            <a:r>
              <a:rPr lang="ru-RU" sz="2800" dirty="0" err="1"/>
              <a:t>Юпітера</a:t>
            </a:r>
            <a:r>
              <a:rPr lang="ru-RU" sz="2800" dirty="0"/>
              <a:t> і Сатурна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дисиповано</a:t>
            </a:r>
            <a:r>
              <a:rPr lang="ru-RU" sz="2800" dirty="0"/>
              <a:t> </a:t>
            </a:r>
            <a:r>
              <a:rPr lang="ru-RU" sz="2800" dirty="0" err="1"/>
              <a:t>частину</a:t>
            </a:r>
            <a:r>
              <a:rPr lang="ru-RU" sz="2800" dirty="0"/>
              <a:t> газу, </a:t>
            </a:r>
            <a:r>
              <a:rPr lang="ru-RU" sz="2800" dirty="0" err="1"/>
              <a:t>що</a:t>
            </a:r>
            <a:r>
              <a:rPr lang="ru-RU" sz="2800" dirty="0"/>
              <a:t> в </a:t>
            </a:r>
            <a:r>
              <a:rPr lang="ru-RU" sz="2800" dirty="0" err="1"/>
              <a:t>подальшому</a:t>
            </a:r>
            <a:r>
              <a:rPr lang="ru-RU" sz="2800" dirty="0"/>
              <a:t> </a:t>
            </a:r>
            <a:r>
              <a:rPr lang="ru-RU" sz="2800" dirty="0" err="1"/>
              <a:t>зумовило</a:t>
            </a:r>
            <a:r>
              <a:rPr lang="ru-RU" sz="2800" dirty="0"/>
              <a:t> </a:t>
            </a:r>
            <a:r>
              <a:rPr lang="ru-RU" sz="2800" dirty="0" err="1"/>
              <a:t>різницю</a:t>
            </a:r>
            <a:r>
              <a:rPr lang="ru-RU" sz="2800" dirty="0"/>
              <a:t> в </a:t>
            </a:r>
            <a:r>
              <a:rPr lang="ru-RU" sz="2800" dirty="0" err="1"/>
              <a:t>хімічному</a:t>
            </a:r>
            <a:r>
              <a:rPr lang="ru-RU" sz="2800" dirty="0"/>
              <a:t> </a:t>
            </a:r>
            <a:r>
              <a:rPr lang="ru-RU" sz="2800" dirty="0" err="1"/>
              <a:t>складі</a:t>
            </a:r>
            <a:r>
              <a:rPr lang="ru-RU" sz="2800" dirty="0"/>
              <a:t> Сатурна і </a:t>
            </a:r>
            <a:r>
              <a:rPr lang="ru-RU" sz="2800" dirty="0" err="1"/>
              <a:t>Сонця</a:t>
            </a:r>
            <a:r>
              <a:rPr lang="ru-RU" sz="2800" dirty="0"/>
              <a:t>. </a:t>
            </a:r>
            <a:r>
              <a:rPr lang="ru-RU" sz="2800" dirty="0" err="1"/>
              <a:t>Другий</a:t>
            </a:r>
            <a:r>
              <a:rPr lang="ru-RU" sz="2800" dirty="0"/>
              <a:t> </a:t>
            </a:r>
            <a:r>
              <a:rPr lang="ru-RU" sz="2800" dirty="0" err="1"/>
              <a:t>етап</a:t>
            </a:r>
            <a:r>
              <a:rPr lang="ru-RU" sz="2800" dirty="0"/>
              <a:t> </a:t>
            </a:r>
            <a:r>
              <a:rPr lang="ru-RU" sz="2800" dirty="0" err="1"/>
              <a:t>розпочався</a:t>
            </a:r>
            <a:r>
              <a:rPr lang="ru-RU" sz="2800" dirty="0"/>
              <a:t>, коли </a:t>
            </a:r>
            <a:r>
              <a:rPr lang="ru-RU" sz="2800" dirty="0" err="1"/>
              <a:t>найбільші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 </a:t>
            </a:r>
            <a:r>
              <a:rPr lang="ru-RU" sz="2800" dirty="0" err="1"/>
              <a:t>досягли</a:t>
            </a:r>
            <a:r>
              <a:rPr lang="ru-RU" sz="2800" dirty="0"/>
              <a:t> </a:t>
            </a:r>
            <a:r>
              <a:rPr lang="ru-RU" sz="2800" dirty="0" err="1"/>
              <a:t>подвоєної</a:t>
            </a:r>
            <a:r>
              <a:rPr lang="ru-RU" sz="2800" dirty="0"/>
              <a:t> </a:t>
            </a:r>
            <a:r>
              <a:rPr lang="ru-RU" sz="2800" dirty="0" err="1"/>
              <a:t>маси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.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декількох</a:t>
            </a:r>
            <a:r>
              <a:rPr lang="ru-RU" sz="2800" dirty="0"/>
              <a:t> </a:t>
            </a:r>
            <a:r>
              <a:rPr lang="ru-RU" sz="2800" dirty="0" err="1"/>
              <a:t>сотень</a:t>
            </a:r>
            <a:r>
              <a:rPr lang="ru-RU" sz="2800" dirty="0"/>
              <a:t> </a:t>
            </a:r>
            <a:r>
              <a:rPr lang="ru-RU" sz="2800" dirty="0" err="1"/>
              <a:t>тисяч</a:t>
            </a:r>
            <a:r>
              <a:rPr lang="ru-RU" sz="2800" dirty="0"/>
              <a:t> </a:t>
            </a:r>
            <a:r>
              <a:rPr lang="ru-RU" sz="2800" dirty="0" err="1"/>
              <a:t>років</a:t>
            </a:r>
            <a:r>
              <a:rPr lang="ru-RU" sz="2800" dirty="0"/>
              <a:t> </a:t>
            </a:r>
            <a:r>
              <a:rPr lang="ru-RU" sz="2800" dirty="0" err="1"/>
              <a:t>тривала</a:t>
            </a:r>
            <a:r>
              <a:rPr lang="ru-RU" sz="2800" dirty="0"/>
              <a:t> </a:t>
            </a:r>
            <a:r>
              <a:rPr lang="ru-RU" sz="2800" dirty="0" err="1"/>
              <a:t>акреція</a:t>
            </a:r>
            <a:r>
              <a:rPr lang="ru-RU" sz="2800" dirty="0"/>
              <a:t> газу на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 з </a:t>
            </a:r>
            <a:r>
              <a:rPr lang="ru-RU" sz="2800" dirty="0" err="1"/>
              <a:t>первинної</a:t>
            </a:r>
            <a:r>
              <a:rPr lang="ru-RU" sz="2800" dirty="0"/>
              <a:t> </a:t>
            </a:r>
            <a:r>
              <a:rPr lang="ru-RU" sz="2800" dirty="0" err="1"/>
              <a:t>протопланетної</a:t>
            </a:r>
            <a:r>
              <a:rPr lang="ru-RU" sz="2800" dirty="0"/>
              <a:t> хмари. На другому </a:t>
            </a:r>
            <a:r>
              <a:rPr lang="ru-RU" sz="2800" dirty="0" err="1"/>
              <a:t>етапі</a:t>
            </a:r>
            <a:r>
              <a:rPr lang="ru-RU" sz="2800" dirty="0"/>
              <a:t> температура </a:t>
            </a:r>
            <a:r>
              <a:rPr lang="ru-RU" sz="2800" dirty="0" err="1"/>
              <a:t>зовнішніх</a:t>
            </a:r>
            <a:r>
              <a:rPr lang="ru-RU" sz="2800" dirty="0"/>
              <a:t> </a:t>
            </a:r>
            <a:r>
              <a:rPr lang="ru-RU" sz="2800" dirty="0" err="1"/>
              <a:t>шарів</a:t>
            </a:r>
            <a:r>
              <a:rPr lang="ru-RU" sz="2800" dirty="0"/>
              <a:t> Сатурна </a:t>
            </a:r>
            <a:r>
              <a:rPr lang="ru-RU" sz="2800" dirty="0" err="1"/>
              <a:t>сягала</a:t>
            </a:r>
            <a:r>
              <a:rPr lang="ru-RU" sz="2800" dirty="0"/>
              <a:t> 2000 °</a:t>
            </a:r>
            <a:r>
              <a:rPr lang="en-CA" sz="2800" dirty="0" smtClean="0"/>
              <a:t>C.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00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165" y="245533"/>
            <a:ext cx="5727879" cy="823413"/>
          </a:xfrm>
        </p:spPr>
        <p:txBody>
          <a:bodyPr>
            <a:noAutofit/>
          </a:bodyPr>
          <a:lstStyle/>
          <a:p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Кільця</a:t>
            </a:r>
            <a:r>
              <a:rPr 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Сатурна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3" y="1339402"/>
            <a:ext cx="5596582" cy="4154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1105" y="1339402"/>
            <a:ext cx="5409126" cy="4597759"/>
          </a:xfrm>
        </p:spPr>
        <p:txBody>
          <a:bodyPr>
            <a:noAutofit/>
          </a:bodyPr>
          <a:lstStyle/>
          <a:p>
            <a:r>
              <a:rPr lang="ru-RU" sz="2000" dirty="0" err="1"/>
              <a:t>Візитною</a:t>
            </a:r>
            <a:r>
              <a:rPr lang="ru-RU" sz="2000" dirty="0"/>
              <a:t> </a:t>
            </a:r>
            <a:r>
              <a:rPr lang="ru-RU" sz="2000" dirty="0" err="1"/>
              <a:t>карткою</a:t>
            </a:r>
            <a:r>
              <a:rPr lang="ru-RU" sz="2000" dirty="0"/>
              <a:t> Сатурна є </a:t>
            </a:r>
            <a:r>
              <a:rPr lang="ru-RU" sz="2000" dirty="0" err="1"/>
              <a:t>відомі</a:t>
            </a:r>
            <a:r>
              <a:rPr lang="ru-RU" sz="2000" dirty="0"/>
              <a:t> </a:t>
            </a:r>
            <a:r>
              <a:rPr lang="ru-RU" sz="2000" dirty="0" err="1"/>
              <a:t>кільця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оперізують</a:t>
            </a:r>
            <a:r>
              <a:rPr lang="ru-RU" sz="2000" dirty="0"/>
              <a:t> планету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екватора</a:t>
            </a:r>
            <a:r>
              <a:rPr lang="ru-RU" sz="2000" dirty="0"/>
              <a:t> і </a:t>
            </a:r>
            <a:r>
              <a:rPr lang="ru-RU" sz="2000" dirty="0" err="1"/>
              <a:t>складаються</a:t>
            </a:r>
            <a:r>
              <a:rPr lang="ru-RU" sz="2000" dirty="0"/>
              <a:t> з </a:t>
            </a:r>
            <a:r>
              <a:rPr lang="ru-RU" sz="2000" dirty="0" err="1"/>
              <a:t>безлічі</a:t>
            </a:r>
            <a:r>
              <a:rPr lang="ru-RU" sz="2000" dirty="0"/>
              <a:t> </a:t>
            </a:r>
            <a:r>
              <a:rPr lang="ru-RU" sz="2000" dirty="0" err="1"/>
              <a:t>крижаних</a:t>
            </a:r>
            <a:r>
              <a:rPr lang="ru-RU" sz="2000" dirty="0"/>
              <a:t> </a:t>
            </a:r>
            <a:r>
              <a:rPr lang="ru-RU" sz="2000" dirty="0" err="1"/>
              <a:t>часток</a:t>
            </a:r>
            <a:r>
              <a:rPr lang="ru-RU" sz="2000" dirty="0"/>
              <a:t> з </a:t>
            </a:r>
            <a:r>
              <a:rPr lang="ru-RU" sz="2000" dirty="0" err="1"/>
              <a:t>розмірами</a:t>
            </a:r>
            <a:r>
              <a:rPr lang="ru-RU" sz="2000" dirty="0"/>
              <a:t> </a:t>
            </a:r>
            <a:r>
              <a:rPr lang="ru-RU" sz="2000" dirty="0" err="1"/>
              <a:t>часток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міліметра</a:t>
            </a:r>
            <a:r>
              <a:rPr lang="ru-RU" sz="2000" dirty="0"/>
              <a:t> до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Вісь</a:t>
            </a:r>
            <a:r>
              <a:rPr lang="ru-RU" sz="2000" dirty="0" smtClean="0"/>
              <a:t> </a:t>
            </a:r>
            <a:r>
              <a:rPr lang="ru-RU" sz="2000" dirty="0" err="1" smtClean="0"/>
              <a:t>обертання</a:t>
            </a:r>
            <a:r>
              <a:rPr lang="ru-RU" sz="2000" dirty="0" smtClean="0"/>
              <a:t> Сатурна </a:t>
            </a:r>
            <a:r>
              <a:rPr lang="ru-RU" sz="2000" dirty="0" err="1" smtClean="0"/>
              <a:t>нахилена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площини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орбіти</a:t>
            </a:r>
            <a:r>
              <a:rPr lang="ru-RU" sz="2000" dirty="0" smtClean="0"/>
              <a:t> на 26° 44', тому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 </a:t>
            </a:r>
            <a:r>
              <a:rPr lang="ru-RU" sz="2000" dirty="0" err="1" smtClean="0"/>
              <a:t>орбітою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змінюють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орієнтацію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 Коли </a:t>
            </a:r>
            <a:r>
              <a:rPr lang="ru-RU" sz="2000" dirty="0" err="1" smtClean="0"/>
              <a:t>площина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кілець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перетинає</a:t>
            </a:r>
            <a:r>
              <a:rPr lang="ru-RU" sz="2000" dirty="0" smtClean="0"/>
              <a:t> Землю,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середні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телескопи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неможливо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товщина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кілець</a:t>
            </a:r>
            <a:r>
              <a:rPr lang="ru-RU" sz="2000" dirty="0" smtClean="0"/>
              <a:t> — </a:t>
            </a:r>
            <a:r>
              <a:rPr lang="ru-RU" sz="2000" dirty="0" err="1" smtClean="0"/>
              <a:t>усього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десятків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метрів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їхня</a:t>
            </a:r>
            <a:r>
              <a:rPr lang="ru-RU" sz="2000" dirty="0" smtClean="0"/>
              <a:t> ширина </a:t>
            </a:r>
            <a:r>
              <a:rPr lang="ru-RU" sz="2000" dirty="0" err="1" smtClean="0"/>
              <a:t>сягає</a:t>
            </a:r>
            <a:r>
              <a:rPr lang="ru-RU" sz="2000" dirty="0" smtClean="0"/>
              <a:t> 137 000 км.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 </a:t>
            </a:r>
            <a:r>
              <a:rPr lang="ru-RU" sz="2000" dirty="0" err="1" smtClean="0"/>
              <a:t>обертаються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навколо</a:t>
            </a:r>
            <a:r>
              <a:rPr lang="ru-RU" sz="2000" dirty="0" smtClean="0"/>
              <a:t> Сатурна і,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законів</a:t>
            </a:r>
            <a:r>
              <a:rPr lang="ru-RU" sz="2000" dirty="0" smtClean="0"/>
              <a:t> Кеплера,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обертання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 </a:t>
            </a:r>
            <a:r>
              <a:rPr lang="ru-RU" sz="2000" dirty="0" err="1"/>
              <a:t>кільця</a:t>
            </a:r>
            <a:r>
              <a:rPr lang="ru-RU" sz="2000" dirty="0"/>
              <a:t> </a:t>
            </a:r>
            <a:r>
              <a:rPr lang="ru-RU" sz="2000" dirty="0" err="1"/>
              <a:t>більша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зовнішніх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56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820" y="180303"/>
            <a:ext cx="4877873" cy="1024705"/>
          </a:xfrm>
        </p:spPr>
        <p:txBody>
          <a:bodyPr>
            <a:noAutofit/>
          </a:bodyPr>
          <a:lstStyle/>
          <a:p>
            <a:r>
              <a:rPr lang="ru-RU" sz="4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Кільця</a:t>
            </a:r>
            <a:r>
              <a:rPr 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Сатурна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0193" y="1558344"/>
            <a:ext cx="10943823" cy="4765183"/>
          </a:xfrm>
        </p:spPr>
        <p:txBody>
          <a:bodyPr>
            <a:normAutofit/>
          </a:bodyPr>
          <a:lstStyle/>
          <a:p>
            <a:r>
              <a:rPr lang="ru-RU" sz="2400" dirty="0" err="1"/>
              <a:t>Існує</a:t>
            </a:r>
            <a:r>
              <a:rPr lang="ru-RU" sz="2400" dirty="0"/>
              <a:t> три </a:t>
            </a:r>
            <a:r>
              <a:rPr lang="ru-RU" sz="2400" dirty="0" err="1"/>
              <a:t>головних</a:t>
            </a:r>
            <a:r>
              <a:rPr lang="ru-RU" sz="2400" dirty="0"/>
              <a:t> </a:t>
            </a:r>
            <a:r>
              <a:rPr lang="ru-RU" sz="2400" dirty="0" err="1"/>
              <a:t>кільця</a:t>
            </a:r>
            <a:r>
              <a:rPr lang="ru-RU" sz="2400" dirty="0"/>
              <a:t>, </a:t>
            </a:r>
            <a:r>
              <a:rPr lang="ru-RU" sz="2400" dirty="0" err="1"/>
              <a:t>названих</a:t>
            </a:r>
            <a:r>
              <a:rPr lang="ru-RU" sz="2400" dirty="0"/>
              <a:t> </a:t>
            </a:r>
            <a:r>
              <a:rPr lang="en-CA" sz="2400" dirty="0"/>
              <a:t>A, B </a:t>
            </a:r>
            <a:r>
              <a:rPr lang="ru-RU" sz="2400" dirty="0"/>
              <a:t>і </a:t>
            </a:r>
            <a:r>
              <a:rPr lang="en-CA" sz="2400" dirty="0"/>
              <a:t>C. </a:t>
            </a:r>
            <a:r>
              <a:rPr lang="ru-RU" sz="2400" dirty="0"/>
              <a:t>Вони добре </a:t>
            </a:r>
            <a:r>
              <a:rPr lang="ru-RU" sz="2400" dirty="0" err="1"/>
              <a:t>помітні</a:t>
            </a:r>
            <a:r>
              <a:rPr lang="ru-RU" sz="2400" dirty="0"/>
              <a:t> з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Слабші</a:t>
            </a:r>
            <a:r>
              <a:rPr lang="ru-RU" sz="2400" dirty="0"/>
              <a:t> </a:t>
            </a:r>
            <a:r>
              <a:rPr lang="ru-RU" sz="2400" dirty="0" err="1"/>
              <a:t>кільця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en-CA" sz="2400" dirty="0"/>
              <a:t>D, E </a:t>
            </a:r>
            <a:r>
              <a:rPr lang="ru-RU" sz="2400" dirty="0"/>
              <a:t>та </a:t>
            </a:r>
            <a:r>
              <a:rPr lang="en-CA" sz="2400" dirty="0"/>
              <a:t>F. </a:t>
            </a:r>
            <a:r>
              <a:rPr lang="ru-RU" sz="2400" dirty="0"/>
              <a:t>При </a:t>
            </a:r>
            <a:r>
              <a:rPr lang="ru-RU" sz="2400" dirty="0" err="1"/>
              <a:t>ближчому</a:t>
            </a:r>
            <a:r>
              <a:rPr lang="ru-RU" sz="2400" dirty="0"/>
              <a:t> </a:t>
            </a:r>
            <a:r>
              <a:rPr lang="ru-RU" sz="2400" dirty="0" err="1"/>
              <a:t>розгляді</a:t>
            </a:r>
            <a:r>
              <a:rPr lang="ru-RU" sz="2400" dirty="0"/>
              <a:t> </a:t>
            </a:r>
            <a:r>
              <a:rPr lang="ru-RU" sz="2400" dirty="0" err="1"/>
              <a:t>кілець</a:t>
            </a:r>
            <a:r>
              <a:rPr lang="ru-RU" sz="2400" dirty="0"/>
              <a:t> </a:t>
            </a:r>
            <a:r>
              <a:rPr lang="ru-RU" sz="2400" dirty="0" err="1"/>
              <a:t>виявляється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.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кільцями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щілини</a:t>
            </a:r>
            <a:r>
              <a:rPr lang="ru-RU" sz="2400" dirty="0"/>
              <a:t>, де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частинок</a:t>
            </a:r>
            <a:r>
              <a:rPr lang="ru-RU" sz="2400" dirty="0"/>
              <a:t>. </a:t>
            </a:r>
            <a:r>
              <a:rPr lang="ru-RU" sz="2400" dirty="0" err="1"/>
              <a:t>Найбільшу</a:t>
            </a:r>
            <a:r>
              <a:rPr lang="ru-RU" sz="2400" dirty="0"/>
              <a:t> </a:t>
            </a:r>
            <a:r>
              <a:rPr lang="ru-RU" sz="2400" dirty="0" err="1"/>
              <a:t>щілину</a:t>
            </a:r>
            <a:r>
              <a:rPr lang="ru-RU" sz="2400" dirty="0"/>
              <a:t>, яку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побачити</a:t>
            </a:r>
            <a:r>
              <a:rPr lang="ru-RU" sz="2400" dirty="0"/>
              <a:t> у </a:t>
            </a:r>
            <a:r>
              <a:rPr lang="ru-RU" sz="2400" dirty="0" err="1"/>
              <a:t>середній</a:t>
            </a:r>
            <a:r>
              <a:rPr lang="ru-RU" sz="2400" dirty="0"/>
              <a:t> телескоп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(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кільцями</a:t>
            </a:r>
            <a:r>
              <a:rPr lang="ru-RU" sz="2400" dirty="0"/>
              <a:t> А и В), названо </a:t>
            </a:r>
            <a:r>
              <a:rPr lang="ru-RU" sz="2400" dirty="0" err="1"/>
              <a:t>щілиною</a:t>
            </a:r>
            <a:r>
              <a:rPr lang="ru-RU" sz="2400" dirty="0"/>
              <a:t> </a:t>
            </a:r>
            <a:r>
              <a:rPr lang="ru-RU" sz="2400" dirty="0" err="1"/>
              <a:t>Кассіні</a:t>
            </a:r>
            <a:r>
              <a:rPr lang="ru-RU" sz="2400" dirty="0"/>
              <a:t>. </a:t>
            </a:r>
            <a:r>
              <a:rPr lang="ru-RU" sz="2400" dirty="0" err="1"/>
              <a:t>Ясними</a:t>
            </a:r>
            <a:r>
              <a:rPr lang="ru-RU" sz="2400" dirty="0"/>
              <a:t> ночами у </a:t>
            </a:r>
            <a:r>
              <a:rPr lang="ru-RU" sz="2400" dirty="0" err="1"/>
              <a:t>потужніші</a:t>
            </a:r>
            <a:r>
              <a:rPr lang="ru-RU" sz="2400" dirty="0"/>
              <a:t> </a:t>
            </a:r>
            <a:r>
              <a:rPr lang="ru-RU" sz="2400" dirty="0" err="1"/>
              <a:t>телескопи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побачити</a:t>
            </a:r>
            <a:r>
              <a:rPr lang="ru-RU" sz="2400" dirty="0"/>
              <a:t> й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помітні</a:t>
            </a:r>
            <a:r>
              <a:rPr lang="ru-RU" sz="2400" dirty="0"/>
              <a:t> </a:t>
            </a:r>
            <a:r>
              <a:rPr lang="ru-RU" sz="2400" dirty="0" err="1"/>
              <a:t>щілини</a:t>
            </a:r>
            <a:r>
              <a:rPr lang="ru-RU" sz="2400" dirty="0"/>
              <a:t>.</a:t>
            </a:r>
          </a:p>
          <a:p>
            <a:r>
              <a:rPr lang="ru-RU" sz="2400" dirty="0" err="1" smtClean="0"/>
              <a:t>Кільця</a:t>
            </a:r>
            <a:r>
              <a:rPr lang="ru-RU" sz="2400" dirty="0" smtClean="0"/>
              <a:t> </a:t>
            </a:r>
            <a:r>
              <a:rPr lang="ru-RU" sz="2400" dirty="0"/>
              <a:t>є </a:t>
            </a:r>
            <a:r>
              <a:rPr lang="ru-RU" sz="2400" dirty="0" err="1"/>
              <a:t>залишками</a:t>
            </a:r>
            <a:r>
              <a:rPr lang="ru-RU" sz="2400" dirty="0"/>
              <a:t> </a:t>
            </a:r>
            <a:r>
              <a:rPr lang="ru-RU" sz="2400" dirty="0" err="1"/>
              <a:t>протопланетної</a:t>
            </a:r>
            <a:r>
              <a:rPr lang="ru-RU" sz="2400" dirty="0"/>
              <a:t> хмари, з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утворилися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Роша</a:t>
            </a:r>
            <a:r>
              <a:rPr lang="ru-RU" sz="2400" dirty="0"/>
              <a:t>, де </a:t>
            </a:r>
            <a:r>
              <a:rPr lang="ru-RU" sz="2400" dirty="0" err="1"/>
              <a:t>обертається</a:t>
            </a:r>
            <a:r>
              <a:rPr lang="ru-RU" sz="2400" dirty="0"/>
              <a:t> </a:t>
            </a:r>
            <a:r>
              <a:rPr lang="ru-RU" sz="2400" dirty="0" err="1"/>
              <a:t>більша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кілець</a:t>
            </a:r>
            <a:r>
              <a:rPr lang="ru-RU" sz="2400" dirty="0"/>
              <a:t>,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супутників</a:t>
            </a:r>
            <a:r>
              <a:rPr lang="ru-RU" sz="2400" dirty="0"/>
              <a:t> </a:t>
            </a:r>
            <a:r>
              <a:rPr lang="ru-RU" sz="2400" dirty="0" err="1"/>
              <a:t>неможливе</a:t>
            </a:r>
            <a:r>
              <a:rPr lang="ru-RU" sz="2400" dirty="0"/>
              <a:t> через </a:t>
            </a:r>
            <a:r>
              <a:rPr lang="ru-RU" sz="2400" dirty="0" err="1"/>
              <a:t>гравітаційний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руйнує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більш-менш</a:t>
            </a:r>
            <a:r>
              <a:rPr lang="ru-RU" sz="2400" dirty="0"/>
              <a:t> </a:t>
            </a:r>
            <a:r>
              <a:rPr lang="ru-RU" sz="2400" dirty="0" err="1"/>
              <a:t>значні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. </a:t>
            </a:r>
            <a:r>
              <a:rPr lang="ru-RU" sz="2400" dirty="0" err="1"/>
              <a:t>Частинки</a:t>
            </a:r>
            <a:r>
              <a:rPr lang="ru-RU" sz="2400" dirty="0"/>
              <a:t> </a:t>
            </a:r>
            <a:r>
              <a:rPr lang="ru-RU" sz="2400" dirty="0" err="1"/>
              <a:t>кілець</a:t>
            </a:r>
            <a:r>
              <a:rPr lang="ru-RU" sz="2400" dirty="0"/>
              <a:t> </a:t>
            </a:r>
            <a:r>
              <a:rPr lang="ru-RU" sz="2400" dirty="0" err="1"/>
              <a:t>багаторазово</a:t>
            </a:r>
            <a:r>
              <a:rPr lang="ru-RU" sz="2400" dirty="0"/>
              <a:t> </a:t>
            </a:r>
            <a:r>
              <a:rPr lang="ru-RU" sz="2400" dirty="0" err="1"/>
              <a:t>зіштовхуються</a:t>
            </a:r>
            <a:r>
              <a:rPr lang="ru-RU" sz="2400" dirty="0"/>
              <a:t>, </a:t>
            </a:r>
            <a:r>
              <a:rPr lang="ru-RU" sz="2400" dirty="0" err="1"/>
              <a:t>руйнуються</a:t>
            </a:r>
            <a:r>
              <a:rPr lang="ru-RU" sz="2400" dirty="0"/>
              <a:t> і </a:t>
            </a:r>
            <a:r>
              <a:rPr lang="ru-RU" sz="2400" dirty="0" err="1"/>
              <a:t>злипаються</a:t>
            </a:r>
            <a:r>
              <a:rPr lang="ru-RU" sz="2400" dirty="0"/>
              <a:t> </a:t>
            </a:r>
            <a:r>
              <a:rPr lang="ru-RU" sz="2400" dirty="0" err="1"/>
              <a:t>знову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8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581" y="90153"/>
            <a:ext cx="5843789" cy="933718"/>
          </a:xfrm>
        </p:spPr>
        <p:txBody>
          <a:bodyPr>
            <a:noAutofit/>
          </a:bodyPr>
          <a:lstStyle/>
          <a:p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Фізика</a:t>
            </a:r>
            <a:r>
              <a:rPr 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29" y="1238518"/>
            <a:ext cx="5236458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238518"/>
            <a:ext cx="5702121" cy="5181600"/>
          </a:xfrm>
        </p:spPr>
        <p:txBody>
          <a:bodyPr>
            <a:normAutofit/>
          </a:bodyPr>
          <a:lstStyle/>
          <a:p>
            <a:r>
              <a:rPr lang="ru-RU" sz="2400" dirty="0" err="1"/>
              <a:t>Потік</a:t>
            </a:r>
            <a:r>
              <a:rPr lang="ru-RU" sz="2400" dirty="0"/>
              <a:t>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досягає</a:t>
            </a:r>
            <a:r>
              <a:rPr lang="ru-RU" sz="2400" dirty="0"/>
              <a:t> Сатурна, у 91 раз </a:t>
            </a:r>
            <a:r>
              <a:rPr lang="ru-RU" sz="2400" dirty="0" err="1"/>
              <a:t>менший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Температура на </a:t>
            </a:r>
            <a:r>
              <a:rPr lang="ru-RU" sz="2400" dirty="0" err="1"/>
              <a:t>нижній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хмар</a:t>
            </a:r>
            <a:r>
              <a:rPr lang="ru-RU" sz="2400" dirty="0"/>
              <a:t> Сатурна становить 150 К. </a:t>
            </a:r>
            <a:r>
              <a:rPr lang="ru-RU" sz="2400" dirty="0" err="1"/>
              <a:t>Однак</a:t>
            </a:r>
            <a:r>
              <a:rPr lang="ru-RU" sz="2400" dirty="0"/>
              <a:t>, </a:t>
            </a:r>
            <a:r>
              <a:rPr lang="ru-RU" sz="2400" dirty="0" err="1"/>
              <a:t>тепловий</a:t>
            </a:r>
            <a:r>
              <a:rPr lang="ru-RU" sz="2400" dirty="0"/>
              <a:t> </a:t>
            </a:r>
            <a:r>
              <a:rPr lang="ru-RU" sz="2400" dirty="0" err="1"/>
              <a:t>потік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Сатурна </a:t>
            </a:r>
            <a:r>
              <a:rPr lang="ru-RU" sz="2400" dirty="0" err="1"/>
              <a:t>вдвічі</a:t>
            </a:r>
            <a:r>
              <a:rPr lang="ru-RU" sz="2400" dirty="0"/>
              <a:t> </a:t>
            </a:r>
            <a:r>
              <a:rPr lang="ru-RU" sz="2400" dirty="0" err="1"/>
              <a:t>перевищує</a:t>
            </a:r>
            <a:r>
              <a:rPr lang="ru-RU" sz="2400" dirty="0"/>
              <a:t> </a:t>
            </a:r>
            <a:r>
              <a:rPr lang="ru-RU" sz="2400" dirty="0" err="1"/>
              <a:t>потік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яку Сатурн </a:t>
            </a:r>
            <a:r>
              <a:rPr lang="ru-RU" sz="2400" dirty="0" err="1"/>
              <a:t>отримує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. </a:t>
            </a:r>
            <a:r>
              <a:rPr lang="ru-RU" sz="2400" dirty="0" err="1"/>
              <a:t>Джерелом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внутрішньої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енергія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виділяється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гравітаційної</a:t>
            </a:r>
            <a:r>
              <a:rPr lang="ru-RU" sz="2400" dirty="0"/>
              <a:t> </a:t>
            </a:r>
            <a:r>
              <a:rPr lang="ru-RU" sz="2400" dirty="0" err="1"/>
              <a:t>диференціації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, коли </a:t>
            </a:r>
            <a:r>
              <a:rPr lang="ru-RU" sz="2400" dirty="0" err="1"/>
              <a:t>важчий</a:t>
            </a:r>
            <a:r>
              <a:rPr lang="ru-RU" sz="2400" dirty="0"/>
              <a:t> </a:t>
            </a:r>
            <a:r>
              <a:rPr lang="ru-RU" sz="2400" dirty="0" err="1"/>
              <a:t>гелій</a:t>
            </a:r>
            <a:r>
              <a:rPr lang="ru-RU" sz="2400" dirty="0"/>
              <a:t> </a:t>
            </a:r>
            <a:r>
              <a:rPr lang="ru-RU" sz="2400" dirty="0" err="1"/>
              <a:t>повільно</a:t>
            </a:r>
            <a:r>
              <a:rPr lang="ru-RU" sz="2400" dirty="0"/>
              <a:t> </a:t>
            </a:r>
            <a:r>
              <a:rPr lang="ru-RU" sz="2400" dirty="0" err="1"/>
              <a:t>занурюється</a:t>
            </a:r>
            <a:r>
              <a:rPr lang="ru-RU" sz="2400" dirty="0"/>
              <a:t> в </a:t>
            </a:r>
            <a:r>
              <a:rPr lang="ru-RU" sz="2400" dirty="0" err="1"/>
              <a:t>надра</a:t>
            </a:r>
            <a:r>
              <a:rPr lang="ru-RU" sz="2400" dirty="0"/>
              <a:t> </a:t>
            </a:r>
            <a:r>
              <a:rPr lang="ru-RU" sz="2400" dirty="0" err="1" smtClean="0"/>
              <a:t>планети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96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72</TotalTime>
  <Words>1664</Words>
  <Application>Microsoft Office PowerPoint</Application>
  <PresentationFormat>Широкоэкранный</PresentationFormat>
  <Paragraphs>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Небеса</vt:lpstr>
      <vt:lpstr>САТУРН</vt:lpstr>
      <vt:lpstr>Сатурн серед планет Сонячної системи</vt:lpstr>
      <vt:lpstr>Орбітальні характеристики і обертання</vt:lpstr>
      <vt:lpstr>Орбітальні характеристики і обертання</vt:lpstr>
      <vt:lpstr>Походження</vt:lpstr>
      <vt:lpstr>ПОХОДЖЕННЯ</vt:lpstr>
      <vt:lpstr>Кільця Сатурна</vt:lpstr>
      <vt:lpstr>Кільця Сатурна</vt:lpstr>
      <vt:lpstr>Фізика планети</vt:lpstr>
      <vt:lpstr>Фізика планети</vt:lpstr>
      <vt:lpstr>Супутники Сатурна</vt:lpstr>
      <vt:lpstr>Дослідження планети</vt:lpstr>
      <vt:lpstr>Дослідження планети</vt:lpstr>
      <vt:lpstr>БУДОВА ПЛАНЕТИ</vt:lpstr>
      <vt:lpstr>Космічні місії</vt:lpstr>
      <vt:lpstr>Цікаві факти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САТУРН</dc:title>
  <dc:creator>User</dc:creator>
  <cp:lastModifiedBy>User</cp:lastModifiedBy>
  <cp:revision>7</cp:revision>
  <dcterms:created xsi:type="dcterms:W3CDTF">2014-12-09T20:48:16Z</dcterms:created>
  <dcterms:modified xsi:type="dcterms:W3CDTF">2014-12-09T22:00:55Z</dcterms:modified>
</cp:coreProperties>
</file>