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Металлы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Натрий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6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Щелочной металл, на воздухе легко окисляется до оксида натрия. Для защиты от кислорода воздуха металлический натрий хранят под слоем керосина</a:t>
            </a:r>
            <a:r>
              <a:rPr lang="ru-RU" dirty="0" smtClean="0"/>
              <a:t>.</a:t>
            </a:r>
          </a:p>
          <a:p>
            <a:r>
              <a:rPr lang="ru-RU" dirty="0"/>
              <a:t>При горении на воздухе или в кислороде образуется пероксид </a:t>
            </a:r>
            <a:r>
              <a:rPr lang="ru-RU" dirty="0" smtClean="0"/>
              <a:t>натрия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С водой натрий реагирует очень бурно, реакция идёт с выделением водорода, который может самовоспламениться или взорваться, куски металла всплывают на поверхность и могут </a:t>
            </a:r>
            <a:r>
              <a:rPr lang="ru-RU" dirty="0" smtClean="0"/>
              <a:t>расплавиться.</a:t>
            </a:r>
          </a:p>
          <a:p>
            <a:r>
              <a:rPr lang="ru-RU" dirty="0"/>
              <a:t>Как и все щелочные металлы, натрий является сильным восстановителем и энергично взаимодействуют со многими неметаллами (за исключением азота, </a:t>
            </a:r>
            <a:r>
              <a:rPr lang="ru-RU" dirty="0"/>
              <a:t>й</a:t>
            </a:r>
            <a:r>
              <a:rPr lang="ru-RU" dirty="0" smtClean="0"/>
              <a:t>ода</a:t>
            </a:r>
            <a:r>
              <a:rPr lang="ru-RU" dirty="0"/>
              <a:t>, углерода, благородных газов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2052" name="Picture 4" descr="\mathsf{4Na + O_2 \ \xrightarrow{\ }\ 2Na_2O 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16954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mathsf{2Na + O_2 \ \xrightarrow{\ }\ Na_2O_2 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15621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mathsf{2Na + 2H_2O \ \xrightarrow{\ }\ 2NaOH + H_2\uparrow 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25622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mathsf{2Na + H_2 \ \xrightarrow{250-400^oC, p}\ 2NaH 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94213"/>
            <a:ext cx="21812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mathsf{2Na + Cl_2 \ \xrightarrow{\ }\ 2NaCl 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5621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9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675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Натрий более активный чем </a:t>
            </a:r>
            <a:r>
              <a:rPr lang="ru-RU" dirty="0" smtClean="0"/>
              <a:t>литий. </a:t>
            </a:r>
            <a:r>
              <a:rPr lang="ru-RU" dirty="0"/>
              <a:t>С азотом реагирует крайне плохо в тлеющем разряде, образуя очень неустойчивое вещество — нитрид натрия (в противоположность легко образующемуся нитриду лития</a:t>
            </a:r>
            <a:r>
              <a:rPr lang="ru-RU" dirty="0" smtClean="0"/>
              <a:t>).</a:t>
            </a:r>
          </a:p>
          <a:p>
            <a:r>
              <a:rPr lang="ru-RU" dirty="0"/>
              <a:t>С разбавленными кислотами взаимодействует как обычный </a:t>
            </a:r>
            <a:r>
              <a:rPr lang="ru-RU" dirty="0" smtClean="0"/>
              <a:t>металл.</a:t>
            </a:r>
          </a:p>
          <a:p>
            <a:r>
              <a:rPr lang="ru-RU" dirty="0"/>
              <a:t>С концентрированными окисляющими кислотами выделяются продукты </a:t>
            </a:r>
            <a:r>
              <a:rPr lang="ru-RU" dirty="0" smtClean="0"/>
              <a:t>восстановления.</a:t>
            </a:r>
          </a:p>
          <a:p>
            <a:r>
              <a:rPr lang="ru-RU" dirty="0"/>
              <a:t>Растворяется в жидком аммиаке, образуя синий </a:t>
            </a:r>
            <a:r>
              <a:rPr lang="ru-RU" dirty="0" smtClean="0"/>
              <a:t>раствор.</a:t>
            </a:r>
          </a:p>
          <a:p>
            <a:r>
              <a:rPr lang="ru-RU" dirty="0"/>
              <a:t>С газообразным аммиаком взаимодействует при </a:t>
            </a:r>
            <a:r>
              <a:rPr lang="ru-RU" dirty="0" smtClean="0"/>
              <a:t>нагревании.</a:t>
            </a:r>
            <a:endParaRPr lang="ru-RU" dirty="0"/>
          </a:p>
        </p:txBody>
      </p:sp>
      <p:pic>
        <p:nvPicPr>
          <p:cNvPr id="3074" name="Picture 2" descr="\mathsf{6Na + N_2 \ \xrightarrow{\ }\ 2Na_3N 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9" y="836712"/>
            <a:ext cx="1666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mathsf{2Na + 2HCl \ \xrightarrow{\ }\ 2NaCl + H_2\uparrow 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9" y="2892162"/>
            <a:ext cx="24098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mathsf{8Na + 10HNO_3 \ \xrightarrow{\ }\ 8NaNO_3 + NH_4NO_3 + 3H_2O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9" y="3787660"/>
            <a:ext cx="37338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mathsf{Na + 4NH_3 \ \xrightarrow{-40^oC}\ Na[NH_3]_4 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9" y="4564511"/>
            <a:ext cx="22193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\mathsf{2Na + 2NH_3 \ \xrightarrow{350^oC}\ 2NaNH_2 + H_2 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9" y="5354414"/>
            <a:ext cx="2752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6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8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Металлы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группа </a:t>
            </a:r>
            <a:r>
              <a:rPr lang="ru-RU" dirty="0" smtClean="0">
                <a:solidFill>
                  <a:schemeClr val="bg1"/>
                </a:solidFill>
              </a:rPr>
              <a:t>элементов</a:t>
            </a:r>
            <a:r>
              <a:rPr lang="ru-RU" dirty="0">
                <a:solidFill>
                  <a:schemeClr val="bg1"/>
                </a:solidFill>
              </a:rPr>
              <a:t>, в виде </a:t>
            </a:r>
            <a:r>
              <a:rPr lang="ru-RU" dirty="0" smtClean="0">
                <a:solidFill>
                  <a:schemeClr val="bg1"/>
                </a:solidFill>
              </a:rPr>
              <a:t>простых веществ обладающих </a:t>
            </a:r>
            <a:r>
              <a:rPr lang="ru-RU" dirty="0">
                <a:solidFill>
                  <a:schemeClr val="bg1"/>
                </a:solidFill>
              </a:rPr>
              <a:t>характерными металлическими свойствами, такими как высокие тепло- </a:t>
            </a:r>
            <a:r>
              <a:rPr lang="ru-RU" dirty="0" smtClean="0">
                <a:solidFill>
                  <a:schemeClr val="bg1"/>
                </a:solidFill>
              </a:rPr>
              <a:t>и электропроводность</a:t>
            </a:r>
            <a:r>
              <a:rPr lang="ru-RU" dirty="0">
                <a:solidFill>
                  <a:schemeClr val="bg1"/>
                </a:solidFill>
              </a:rPr>
              <a:t>, положительный температурный </a:t>
            </a:r>
            <a:r>
              <a:rPr lang="ru-RU" dirty="0" smtClean="0">
                <a:solidFill>
                  <a:schemeClr val="bg1"/>
                </a:solidFill>
              </a:rPr>
              <a:t>коэффициент </a:t>
            </a:r>
            <a:r>
              <a:rPr lang="ru-RU" dirty="0">
                <a:solidFill>
                  <a:schemeClr val="bg1"/>
                </a:solidFill>
              </a:rPr>
              <a:t>сопротивления, </a:t>
            </a:r>
            <a:r>
              <a:rPr lang="ru-RU" dirty="0" smtClean="0">
                <a:solidFill>
                  <a:schemeClr val="bg1"/>
                </a:solidFill>
              </a:rPr>
              <a:t>высокая пластичность</a:t>
            </a:r>
            <a:r>
              <a:rPr lang="ru-RU" dirty="0">
                <a:solidFill>
                  <a:schemeClr val="bg1"/>
                </a:solidFill>
              </a:rPr>
              <a:t> и металлический блеск.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upload.wikimedia.org/wikipedia/commons/0/0c/Osmium_cryst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8722"/>
            <a:ext cx="7115745" cy="45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Из </a:t>
            </a:r>
            <a:r>
              <a:rPr lang="ru-RU" dirty="0" smtClean="0"/>
              <a:t>118</a:t>
            </a:r>
            <a:r>
              <a:rPr lang="ru-RU" dirty="0"/>
              <a:t> химических элементов, открытых на данный </a:t>
            </a:r>
            <a:r>
              <a:rPr lang="ru-RU" dirty="0" smtClean="0"/>
              <a:t>момент, </a:t>
            </a:r>
            <a:r>
              <a:rPr lang="ru-RU" dirty="0"/>
              <a:t>к металлам относят:</a:t>
            </a:r>
          </a:p>
          <a:p>
            <a:r>
              <a:rPr lang="ru-RU" dirty="0"/>
              <a:t>6 элементов в группе щелочных металлов,</a:t>
            </a:r>
          </a:p>
          <a:p>
            <a:r>
              <a:rPr lang="ru-RU" dirty="0"/>
              <a:t>6 в группе щёлочноземельных металлов,</a:t>
            </a:r>
          </a:p>
          <a:p>
            <a:r>
              <a:rPr lang="ru-RU" dirty="0"/>
              <a:t>38 в группе переходных металлов,</a:t>
            </a:r>
          </a:p>
          <a:p>
            <a:r>
              <a:rPr lang="ru-RU" dirty="0"/>
              <a:t>11 в группе лёгких металлов,</a:t>
            </a:r>
          </a:p>
          <a:p>
            <a:r>
              <a:rPr lang="ru-RU" dirty="0"/>
              <a:t>7 в группе полуметаллов,</a:t>
            </a:r>
          </a:p>
          <a:p>
            <a:r>
              <a:rPr lang="ru-RU" dirty="0"/>
              <a:t>14 в группе лантаноиды + лантан,</a:t>
            </a:r>
          </a:p>
          <a:p>
            <a:r>
              <a:rPr lang="ru-RU" dirty="0"/>
              <a:t>14 в группе актиноиды (физические свойства изучены не у всех элементов) + актиний,</a:t>
            </a:r>
          </a:p>
          <a:p>
            <a:r>
              <a:rPr lang="ru-RU" dirty="0"/>
              <a:t>вне определённых групп бериллий и магний.</a:t>
            </a:r>
          </a:p>
          <a:p>
            <a:endParaRPr lang="ru-RU" dirty="0"/>
          </a:p>
        </p:txBody>
      </p:sp>
      <p:pic>
        <p:nvPicPr>
          <p:cNvPr id="5122" name="Picture 2" descr="File:Aluminium bar surface et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1960" y="2455693"/>
            <a:ext cx="4523656" cy="30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5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Характерные свойства металлов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Металлический блеск (характерен не только для металлов: его имеют и неметаллы й</a:t>
            </a:r>
            <a:r>
              <a:rPr lang="ru-RU" dirty="0" smtClean="0"/>
              <a:t>од</a:t>
            </a:r>
            <a:r>
              <a:rPr lang="ru-RU" dirty="0"/>
              <a:t> и углерод в виде графита)</a:t>
            </a:r>
          </a:p>
          <a:p>
            <a:r>
              <a:rPr lang="ru-RU" dirty="0"/>
              <a:t>Хорошая электропроводность</a:t>
            </a:r>
          </a:p>
          <a:p>
            <a:r>
              <a:rPr lang="ru-RU" dirty="0"/>
              <a:t>Возможность лёгкой механической обработки </a:t>
            </a:r>
            <a:r>
              <a:rPr lang="ru-RU" dirty="0" smtClean="0"/>
              <a:t>(пластичность</a:t>
            </a:r>
            <a:r>
              <a:rPr lang="ru-RU" dirty="0"/>
              <a:t>; однако некоторые металлы, например германий и висмут, непластичны)</a:t>
            </a:r>
          </a:p>
          <a:p>
            <a:r>
              <a:rPr lang="ru-RU" dirty="0"/>
              <a:t>Высокая плотность (обычно металлы тяжелее неметаллов)</a:t>
            </a:r>
          </a:p>
          <a:p>
            <a:r>
              <a:rPr lang="ru-RU" dirty="0"/>
              <a:t>Высокая температура плавления (исключения: ртуть, галлий и щелочные металлы)</a:t>
            </a:r>
          </a:p>
          <a:p>
            <a:r>
              <a:rPr lang="ru-RU" dirty="0"/>
              <a:t>Большая теплопроводность</a:t>
            </a:r>
          </a:p>
          <a:p>
            <a:r>
              <a:rPr lang="ru-RU" dirty="0"/>
              <a:t>В реакциях чаще всего являются </a:t>
            </a:r>
            <a:r>
              <a:rPr lang="ru-RU" dirty="0" smtClean="0"/>
              <a:t>восстановителями.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www.o-moloke.ru/staff_files/8111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223349" cy="31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3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Натрий</a:t>
            </a:r>
            <a:endParaRPr lang="ru-RU" dirty="0"/>
          </a:p>
        </p:txBody>
      </p:sp>
      <p:pic>
        <p:nvPicPr>
          <p:cNvPr id="7170" name="Picture 2" descr="http://www.buysale.ro/uploads/pictures/5275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Натрий</a:t>
            </a:r>
            <a:r>
              <a:rPr lang="ru-RU" dirty="0"/>
              <a:t> — элемент главной подгруппы первой группы, третьего периода периодической системы химических </a:t>
            </a:r>
            <a:r>
              <a:rPr lang="ru-RU" dirty="0" smtClean="0"/>
              <a:t>элементов</a:t>
            </a:r>
            <a:r>
              <a:rPr lang="ru-RU" dirty="0"/>
              <a:t> Д. И. </a:t>
            </a:r>
            <a:r>
              <a:rPr lang="ru-RU" dirty="0" smtClean="0"/>
              <a:t>Менделеева, </a:t>
            </a:r>
            <a:r>
              <a:rPr lang="ru-RU" dirty="0"/>
              <a:t>с атомным номером 11. Обозначается символом </a:t>
            </a:r>
            <a:r>
              <a:rPr lang="ru-RU" dirty="0" err="1" smtClean="0"/>
              <a:t>Na</a:t>
            </a:r>
            <a:r>
              <a:rPr lang="ru-RU" dirty="0" smtClean="0"/>
              <a:t> (</a:t>
            </a:r>
            <a:r>
              <a:rPr lang="ru-RU" dirty="0"/>
              <a:t>лат. </a:t>
            </a:r>
            <a:r>
              <a:rPr lang="ru-RU" dirty="0" err="1"/>
              <a:t>Natrium</a:t>
            </a:r>
            <a:r>
              <a:rPr lang="ru-RU" dirty="0"/>
              <a:t>). Простое </a:t>
            </a:r>
            <a:r>
              <a:rPr lang="ru-RU" dirty="0" smtClean="0"/>
              <a:t>вещество</a:t>
            </a:r>
            <a:r>
              <a:rPr lang="ru-RU" dirty="0"/>
              <a:t> натрий (CAS-номер: 7440-23-5) — мягкий щелочной </a:t>
            </a:r>
            <a:r>
              <a:rPr lang="ru-RU" dirty="0" smtClean="0"/>
              <a:t>металл серебристо-белого </a:t>
            </a:r>
            <a:r>
              <a:rPr lang="ru-RU" dirty="0"/>
              <a:t>цвета.</a:t>
            </a:r>
            <a:endParaRPr lang="ru-RU" dirty="0"/>
          </a:p>
        </p:txBody>
      </p:sp>
      <p:pic>
        <p:nvPicPr>
          <p:cNvPr id="8194" name="Picture 2" descr="File:Sodium metal chunks in 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73" y="1556792"/>
            <a:ext cx="3744132" cy="49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1268760"/>
            <a:ext cx="8666456" cy="4918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Первым промышленным способом получения натрия стала карботермическая реакция восстановления карбоната натрия углем при нагревании тесной смеси этих веществ в железной ёмкости до 1000 °C (способ </a:t>
            </a:r>
            <a:r>
              <a:rPr lang="ru-RU" dirty="0" err="1"/>
              <a:t>Девилля</a:t>
            </a:r>
            <a:r>
              <a:rPr lang="ru-RU" dirty="0" smtClean="0"/>
              <a:t>):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Аналогично</a:t>
            </a:r>
            <a:r>
              <a:rPr lang="ru-RU" dirty="0"/>
              <a:t>, могут быть использованы карбид кальция, алюминий, кремний, ферросилиций</a:t>
            </a:r>
            <a:r>
              <a:rPr lang="ru-RU" dirty="0" smtClean="0"/>
              <a:t>, </a:t>
            </a:r>
            <a:r>
              <a:rPr lang="ru-RU" dirty="0" err="1" smtClean="0"/>
              <a:t>силикоалюминий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 появлением электроэнергетики стал более практичен другой способ получения натрия — </a:t>
            </a:r>
            <a:r>
              <a:rPr lang="ru-RU" dirty="0" smtClean="0"/>
              <a:t>электролиз расплава</a:t>
            </a:r>
            <a:r>
              <a:rPr lang="ru-RU" dirty="0"/>
              <a:t> едкого натра или хлорида натрия. В настоящее время электролиз — основной способ получения натрия.</a:t>
            </a:r>
          </a:p>
          <a:p>
            <a:r>
              <a:rPr lang="ru-RU" dirty="0"/>
              <a:t>Натрий также можно получить </a:t>
            </a:r>
            <a:r>
              <a:rPr lang="ru-RU" dirty="0" err="1"/>
              <a:t>циркониетермическим</a:t>
            </a:r>
            <a:r>
              <a:rPr lang="ru-RU" dirty="0"/>
              <a:t> методом, а также термическим разложением азида натрия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0" name="Picture 6" descr="\mathsf{Na_2CO_3 + 2C \ \xrightarrow{1000^oC}\ 2Na + 3CO. 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82142"/>
            <a:ext cx="26479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Нахождение в </a:t>
            </a:r>
            <a:r>
              <a:rPr lang="ru-RU" dirty="0" smtClean="0">
                <a:effectLst/>
              </a:rPr>
              <a:t>природе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Кларк натрия в земной коре 25 кг/т. Содержание в морской воде в виде соединений — 10,5 </a:t>
            </a:r>
            <a:r>
              <a:rPr lang="ru-RU" dirty="0" smtClean="0"/>
              <a:t>г/л. </a:t>
            </a:r>
            <a:r>
              <a:rPr lang="ru-RU" dirty="0"/>
              <a:t>Металлический натрий встречается как примесь, окрашивающая каменную соль в синий цвет. Данную окраску соль приобретает под действием радиации.</a:t>
            </a:r>
            <a:endParaRPr lang="ru-RU" dirty="0"/>
          </a:p>
        </p:txBody>
      </p:sp>
      <p:pic>
        <p:nvPicPr>
          <p:cNvPr id="10242" name="Picture 2" descr="Натрий (металлически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544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437112"/>
            <a:ext cx="5486400" cy="664536"/>
          </a:xfrm>
        </p:spPr>
        <p:txBody>
          <a:bodyPr>
            <a:normAutofit/>
          </a:bodyPr>
          <a:lstStyle/>
          <a:p>
            <a:r>
              <a:rPr lang="ru-RU" b="0" dirty="0">
                <a:effectLst/>
              </a:rPr>
              <a:t>Физические </a:t>
            </a:r>
            <a:r>
              <a:rPr lang="ru-RU" b="0" dirty="0" smtClean="0">
                <a:effectLst/>
              </a:rPr>
              <a:t>свойства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0443" y="5085184"/>
            <a:ext cx="5486400" cy="12160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Натрий — серебристо-белый </a:t>
            </a:r>
            <a:r>
              <a:rPr lang="ru-RU" dirty="0" smtClean="0"/>
              <a:t>металл, </a:t>
            </a:r>
            <a:r>
              <a:rPr lang="ru-RU" dirty="0"/>
              <a:t>в тонких слоях с фиолетовым оттенком, пластичен, даже мягок (легко режется ножом), свежий срез натрия блестит. Величины электропроводности и теплопроводности натрия достаточно высоки, плотность равна 0,96842 г/см³ (при 19,7 °C), температура плавления 97,86 °C, температура кипения 883,15 °C.</a:t>
            </a:r>
          </a:p>
          <a:p>
            <a:r>
              <a:rPr lang="ru-RU" dirty="0"/>
              <a:t>Под давлением становится прозрачным и красным, как </a:t>
            </a:r>
            <a:r>
              <a:rPr lang="ru-RU" dirty="0" smtClean="0"/>
              <a:t>рубин.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http://home.cogeco.ca/~parksidescienceq/SNC%201D/Chemistry/so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192688" cy="44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4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71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Металлы</vt:lpstr>
      <vt:lpstr>Определение</vt:lpstr>
      <vt:lpstr>Виды</vt:lpstr>
      <vt:lpstr>Характерные свойства металлов </vt:lpstr>
      <vt:lpstr>Натрий</vt:lpstr>
      <vt:lpstr>Определение</vt:lpstr>
      <vt:lpstr>Получение</vt:lpstr>
      <vt:lpstr>Нахождение в природе</vt:lpstr>
      <vt:lpstr>Физические свойства</vt:lpstr>
      <vt:lpstr>Химические свойства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</dc:title>
  <dc:creator>Наташа</dc:creator>
  <cp:lastModifiedBy>Наташа</cp:lastModifiedBy>
  <cp:revision>6</cp:revision>
  <dcterms:created xsi:type="dcterms:W3CDTF">2013-05-16T21:10:27Z</dcterms:created>
  <dcterms:modified xsi:type="dcterms:W3CDTF">2013-05-16T22:35:22Z</dcterms:modified>
</cp:coreProperties>
</file>