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02F45FA-2797-4B32-A527-DF8CD933699B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24C6DBD-E1F2-4F65-8F2E-BB1352F7A65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4%D1%96%D0%BE%D0%BA%D1%81%D0%B8%D0%B4_%D0%B2%D1%83%D0%B3%D0%BB%D0%B5%D1%86%D1%8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/>
              <a:t>Чадний             газ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Підготувала Іванова Ірина</a:t>
            </a:r>
            <a:br>
              <a:rPr lang="uk-UA" sz="2800" dirty="0" smtClean="0"/>
            </a:br>
            <a:r>
              <a:rPr lang="uk-UA" sz="2800" dirty="0" smtClean="0"/>
              <a:t>учениця 10 класу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-243408"/>
            <a:ext cx="2736304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0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5013176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/>
              <a:t>Рис. 3. </a:t>
            </a:r>
            <a:r>
              <a:rPr lang="ru-RU" i="1" dirty="0" err="1"/>
              <a:t>Виконання</a:t>
            </a:r>
            <a:r>
              <a:rPr lang="ru-RU" i="1" dirty="0"/>
              <a:t> штучного </a:t>
            </a:r>
            <a:r>
              <a:rPr lang="ru-RU" i="1" dirty="0" err="1"/>
              <a:t>дихання</a:t>
            </a:r>
            <a:r>
              <a:rPr lang="ru-RU" i="1" dirty="0"/>
              <a:t> способом "рот в рот".</a:t>
            </a:r>
            <a:endParaRPr lang="ru-RU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412776"/>
            <a:ext cx="5382057" cy="2874689"/>
          </a:xfrm>
        </p:spPr>
      </p:pic>
    </p:spTree>
    <p:extLst>
      <p:ext uri="{BB962C8B-B14F-4D97-AF65-F5344CB8AC3E}">
        <p14:creationId xmlns:p14="http://schemas.microsoft.com/office/powerpoint/2010/main" val="329746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15719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/>
              <a:t>Рис. 4. </a:t>
            </a:r>
            <a:r>
              <a:rPr lang="ru-RU" i="1" dirty="0" err="1"/>
              <a:t>Проведення</a:t>
            </a:r>
            <a:r>
              <a:rPr lang="ru-RU" i="1" dirty="0"/>
              <a:t> штучного </a:t>
            </a:r>
            <a:r>
              <a:rPr lang="ru-RU" i="1" dirty="0" err="1"/>
              <a:t>дихання</a:t>
            </a:r>
            <a:r>
              <a:rPr lang="ru-RU" i="1" dirty="0"/>
              <a:t> способом "з рота в </a:t>
            </a:r>
            <a:r>
              <a:rPr lang="ru-RU" i="1" dirty="0" err="1"/>
              <a:t>ніс</a:t>
            </a:r>
            <a:r>
              <a:rPr lang="ru-RU" i="1" dirty="0"/>
              <a:t>".</a:t>
            </a:r>
            <a:endParaRPr lang="ru-RU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980728"/>
            <a:ext cx="4890566" cy="3301518"/>
          </a:xfrm>
        </p:spPr>
      </p:pic>
    </p:spTree>
    <p:extLst>
      <p:ext uri="{BB962C8B-B14F-4D97-AF65-F5344CB8AC3E}">
        <p14:creationId xmlns:p14="http://schemas.microsoft.com/office/powerpoint/2010/main" val="284840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9715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/>
              <a:t>Рис. 5. </a:t>
            </a:r>
            <a:r>
              <a:rPr lang="ru-RU" i="1" dirty="0" err="1"/>
              <a:t>Способи</a:t>
            </a:r>
            <a:r>
              <a:rPr lang="ru-RU" i="1" dirty="0"/>
              <a:t> штучного </a:t>
            </a:r>
            <a:r>
              <a:rPr lang="ru-RU" i="1" dirty="0" err="1"/>
              <a:t>дихання</a:t>
            </a:r>
            <a:r>
              <a:rPr lang="ru-RU" i="1" dirty="0"/>
              <a:t>.</a:t>
            </a:r>
            <a:endParaRPr lang="ru-RU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340768"/>
            <a:ext cx="5997028" cy="2998514"/>
          </a:xfrm>
        </p:spPr>
      </p:pic>
    </p:spTree>
    <p:extLst>
      <p:ext uri="{BB962C8B-B14F-4D97-AF65-F5344CB8AC3E}">
        <p14:creationId xmlns:p14="http://schemas.microsoft.com/office/powerpoint/2010/main" val="109931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>
            <a:normAutofit/>
          </a:bodyPr>
          <a:lstStyle/>
          <a:p>
            <a:r>
              <a:rPr lang="uk-UA" sz="48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Висновок</a:t>
            </a:r>
            <a:endParaRPr lang="ru-RU" sz="4800" b="1" i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1844824"/>
            <a:ext cx="7559675" cy="43481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6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Виникнення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чадного газу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спостерігається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при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неповному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згоранні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горючих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речовин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найчастіше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він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утворюється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ливарних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термічних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цехах, кузнях,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під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час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бурових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робіт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, у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котельнях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, особливо тих,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працюють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вугільному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паливі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, оксид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вуглецю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є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складником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вихлопних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газів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автомобілів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тракторів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. У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всіх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цих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сферах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виробництва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працює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достатньо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велика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людей, тому при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виникненні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небезпеки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отруєння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може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постраждати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значна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людей.</a:t>
            </a:r>
          </a:p>
          <a:p>
            <a:pPr marL="68580" indent="0">
              <a:buNone/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    У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клінічній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картині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отруєння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чадним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газом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виділяють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ступені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важкості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: легкий,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середній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важкий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334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980728"/>
            <a:ext cx="7704856" cy="1143000"/>
          </a:xfrm>
        </p:spPr>
        <p:txBody>
          <a:bodyPr>
            <a:noAutofit/>
          </a:bodyPr>
          <a:lstStyle/>
          <a:p>
            <a:r>
              <a:rPr lang="uk-UA" sz="48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Що таке </a:t>
            </a:r>
            <a:r>
              <a:rPr lang="uk-UA" sz="4800" b="1" i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монооксид</a:t>
            </a:r>
            <a:r>
              <a:rPr lang="uk-UA" sz="48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вуглецю</a:t>
            </a:r>
            <a:endParaRPr lang="ru-RU" sz="4800" b="1" i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vi-VN" b="1" dirty="0">
                <a:solidFill>
                  <a:srgbClr val="252525"/>
                </a:solidFill>
                <a:latin typeface="Arial"/>
              </a:rPr>
              <a:t>Моноокси́д вуглецю́</a:t>
            </a:r>
            <a:r>
              <a:rPr lang="vi-VN" dirty="0">
                <a:solidFill>
                  <a:srgbClr val="252525"/>
                </a:solidFill>
                <a:latin typeface="Arial"/>
              </a:rPr>
              <a:t>,карбону (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II) </a:t>
            </a:r>
            <a:r>
              <a:rPr lang="vi-VN" dirty="0">
                <a:solidFill>
                  <a:srgbClr val="252525"/>
                </a:solidFill>
                <a:latin typeface="Arial"/>
              </a:rPr>
              <a:t>оксид, монооксид Карбону, чадний газ </a:t>
            </a:r>
            <a:r>
              <a:rPr lang="en-US" b="1" dirty="0">
                <a:solidFill>
                  <a:srgbClr val="252525"/>
                </a:solidFill>
                <a:latin typeface="Arial"/>
              </a:rPr>
              <a:t>CO</a:t>
            </a:r>
            <a:r>
              <a:rPr lang="en-US" dirty="0">
                <a:solidFill>
                  <a:srgbClr val="252525"/>
                </a:solidFill>
                <a:latin typeface="Arial"/>
              </a:rPr>
              <a:t> — </a:t>
            </a:r>
            <a:r>
              <a:rPr lang="vi-VN" dirty="0">
                <a:solidFill>
                  <a:srgbClr val="252525"/>
                </a:solidFill>
                <a:latin typeface="Arial"/>
              </a:rPr>
              <a:t>безбарвний, дуже отруйний 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газ</a:t>
            </a:r>
            <a:r>
              <a:rPr lang="vi-VN" dirty="0">
                <a:solidFill>
                  <a:srgbClr val="252525"/>
                </a:solidFill>
                <a:latin typeface="Arial"/>
              </a:rPr>
              <a:t> без запаху. Утворюється внаслідок неповного згоряння пального в автомобільних двигунах чи в опалюваних приладах, які працюють на вугіллі або на інших видах природного палива. У воді майже не розчиняється і не вступає з нею в хімічну взаємодію. Належить до </a:t>
            </a:r>
            <a:r>
              <a:rPr lang="uk-UA" dirty="0" smtClean="0">
                <a:solidFill>
                  <a:srgbClr val="252525"/>
                </a:solidFill>
                <a:latin typeface="Arial"/>
              </a:rPr>
              <a:t>несолетворних оксидів.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004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7024744" cy="1143000"/>
          </a:xfrm>
        </p:spPr>
        <p:txBody>
          <a:bodyPr>
            <a:normAutofit/>
          </a:bodyPr>
          <a:lstStyle/>
          <a:p>
            <a:r>
              <a:rPr lang="uk-UA" sz="48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Одержання</a:t>
            </a:r>
            <a:endParaRPr lang="ru-RU" sz="4800" b="1" i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1628800"/>
            <a:ext cx="7344816" cy="420382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ru-RU" sz="3700" dirty="0" err="1">
                <a:latin typeface="Arial" pitchFamily="34" charset="0"/>
                <a:cs typeface="Arial" pitchFamily="34" charset="0"/>
              </a:rPr>
              <a:t>Монооксид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карбону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утворюється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при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згорянні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вугілля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сполук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містять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вуглець</a:t>
            </a:r>
            <a:r>
              <a:rPr lang="ru-RU" sz="37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нестачі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кисню</a:t>
            </a:r>
            <a:r>
              <a:rPr lang="ru-RU" sz="37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повітря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), а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також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при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взаємодії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діоскиду</a:t>
            </a:r>
            <a:r>
              <a:rPr lang="ru-RU" sz="3700" dirty="0" smtClean="0">
                <a:latin typeface="Arial" pitchFamily="34" charset="0"/>
                <a:cs typeface="Arial" pitchFamily="34" charset="0"/>
                <a:hlinkClick r:id="rId2" tooltip="Діоксид вуглецю"/>
              </a:rPr>
              <a:t> 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вуглецюз</a:t>
            </a:r>
            <a:r>
              <a:rPr lang="ru-RU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розжареним</a:t>
            </a:r>
            <a:r>
              <a:rPr lang="ru-RU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вугіллям</a:t>
            </a:r>
            <a:r>
              <a:rPr lang="ru-RU" sz="37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3700" dirty="0">
              <a:latin typeface="Arial" pitchFamily="34" charset="0"/>
              <a:cs typeface="Arial" pitchFamily="34" charset="0"/>
            </a:endParaRPr>
          </a:p>
          <a:p>
            <a:r>
              <a:rPr lang="en-US" sz="3700" dirty="0">
                <a:latin typeface="Arial" pitchFamily="34" charset="0"/>
                <a:cs typeface="Arial" pitchFamily="34" charset="0"/>
              </a:rPr>
              <a:t>CO</a:t>
            </a:r>
            <a:r>
              <a:rPr lang="en-US" sz="37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 + 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С = 2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CO</a:t>
            </a:r>
          </a:p>
          <a:p>
            <a:r>
              <a:rPr lang="ru-RU" sz="3700" dirty="0" err="1">
                <a:latin typeface="Arial" pitchFamily="34" charset="0"/>
                <a:cs typeface="Arial" pitchFamily="34" charset="0"/>
              </a:rPr>
              <a:t>Ця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реакція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зворотна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, і при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температурі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нижче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400 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C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рівновага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майже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повністю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зміщується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вліво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, а при 1000 °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C — 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вправо. У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лабораторних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умовах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монооксид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карбону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одержують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при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нагріванні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мурашиної</a:t>
            </a:r>
            <a:r>
              <a:rPr lang="ru-RU" sz="37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кислоти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 з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концентрованою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3700" dirty="0" smtClean="0">
                <a:latin typeface="Arial" pitchFamily="34" charset="0"/>
                <a:cs typeface="Arial" pitchFamily="34" charset="0"/>
              </a:rPr>
              <a:t>сульфатною кислотою:</a:t>
            </a:r>
            <a:endParaRPr lang="ru-RU" sz="3700" dirty="0">
              <a:latin typeface="Arial" pitchFamily="34" charset="0"/>
              <a:cs typeface="Arial" pitchFamily="34" charset="0"/>
            </a:endParaRPr>
          </a:p>
          <a:p>
            <a:r>
              <a:rPr lang="en-US" sz="3700" dirty="0">
                <a:latin typeface="Arial" pitchFamily="34" charset="0"/>
                <a:cs typeface="Arial" pitchFamily="34" charset="0"/>
              </a:rPr>
              <a:t>HCOOH = CO↑ + H</a:t>
            </a:r>
            <a:r>
              <a:rPr lang="en-US" sz="37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O</a:t>
            </a:r>
          </a:p>
          <a:p>
            <a:r>
              <a:rPr lang="ru-RU" sz="3700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отримують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також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при </a:t>
            </a:r>
            <a:r>
              <a:rPr lang="ru-RU" sz="3700" dirty="0" err="1">
                <a:latin typeface="Arial" pitchFamily="34" charset="0"/>
                <a:cs typeface="Arial" pitchFamily="34" charset="0"/>
              </a:rPr>
              <a:t>нагріванні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металічного</a:t>
            </a:r>
            <a:r>
              <a:rPr lang="ru-RU" sz="3700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3700" dirty="0" smtClean="0">
                <a:latin typeface="Arial" pitchFamily="34" charset="0"/>
                <a:cs typeface="Arial" pitchFamily="34" charset="0"/>
              </a:rPr>
              <a:t>цинку з карбонатом </a:t>
            </a:r>
            <a:r>
              <a:rPr lang="ru-RU" sz="3700" dirty="0" err="1" smtClean="0">
                <a:latin typeface="Arial" pitchFamily="34" charset="0"/>
                <a:cs typeface="Arial" pitchFamily="34" charset="0"/>
              </a:rPr>
              <a:t>кальцію</a:t>
            </a:r>
            <a:r>
              <a:rPr lang="ru-RU" sz="37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3700" dirty="0">
              <a:latin typeface="Arial" pitchFamily="34" charset="0"/>
              <a:cs typeface="Arial" pitchFamily="34" charset="0"/>
            </a:endParaRPr>
          </a:p>
          <a:p>
            <a:r>
              <a:rPr lang="en-US" sz="3700" dirty="0">
                <a:latin typeface="Arial" pitchFamily="34" charset="0"/>
                <a:cs typeface="Arial" pitchFamily="34" charset="0"/>
              </a:rPr>
              <a:t>Zn + CaCO</a:t>
            </a:r>
            <a:r>
              <a:rPr lang="en-US" sz="37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 =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ZnO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+ </a:t>
            </a:r>
            <a:r>
              <a:rPr lang="en-US" sz="3700" dirty="0" err="1">
                <a:latin typeface="Arial" pitchFamily="34" charset="0"/>
                <a:cs typeface="Arial" pitchFamily="34" charset="0"/>
              </a:rPr>
              <a:t>CaO</a:t>
            </a:r>
            <a:r>
              <a:rPr lang="en-US" sz="3700" dirty="0">
                <a:latin typeface="Arial" pitchFamily="34" charset="0"/>
                <a:cs typeface="Arial" pitchFamily="34" charset="0"/>
              </a:rPr>
              <a:t> + CO↑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69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188640"/>
            <a:ext cx="7024744" cy="1143000"/>
          </a:xfrm>
        </p:spPr>
        <p:txBody>
          <a:bodyPr>
            <a:normAutofit/>
          </a:bodyPr>
          <a:lstStyle/>
          <a:p>
            <a:r>
              <a:rPr lang="uk-UA" sz="48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Хімічні властивості</a:t>
            </a:r>
            <a:endParaRPr lang="ru-RU" sz="4800" b="1" i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412776"/>
            <a:ext cx="7344816" cy="50405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На 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повітрі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він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спалахує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при 700 °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і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горить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характерним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блакитним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полум'ям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утворенням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діоксиду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вуглецю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68580" indent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  2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 + O2 = 2CO2 + 565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кДж</a:t>
            </a: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цьому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виділяється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значна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кількість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тепла (135 ккал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або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565т кДж). Тому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в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суміші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іншими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газами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застосовують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техніці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як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газоподібне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паливо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доменні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гази,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генераторний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газ,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водяний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газ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тощо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  <a:p>
            <a:r>
              <a:rPr lang="ru-RU" sz="2000" dirty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високій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температурі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монооксид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карбону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проявляє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відновні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властивості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завдяки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чому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широко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використовується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металургії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одержання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деяких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металів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їх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оксидів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Наприклад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68580" indent="0"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PbO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 CO =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Pb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+ CO2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↑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2000" dirty="0" smtClean="0">
                <a:latin typeface="Arial" pitchFamily="34" charset="0"/>
                <a:cs typeface="Arial" pitchFamily="34" charset="0"/>
              </a:rPr>
            </a:br>
            <a:r>
              <a:rPr lang="uk-UA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Fe2O3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+ 3CO = 2Fe + 3CO2↑</a:t>
            </a: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02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7997333" cy="53285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300" dirty="0" err="1" smtClean="0">
                <a:latin typeface="Arial" pitchFamily="34" charset="0"/>
                <a:cs typeface="Arial" pitchFamily="34" charset="0"/>
              </a:rPr>
              <a:t>Хоча</a:t>
            </a:r>
            <a:r>
              <a:rPr lang="ru-RU" sz="2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деякі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благородні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метали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може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відновлювати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із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водних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розчинів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їх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солей і при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кімнатній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температурі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68580" indent="0">
              <a:buNone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PdCl2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+ CO + H2O =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Pd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+ </a:t>
            </a:r>
            <a:r>
              <a:rPr lang="en-US" sz="2300" dirty="0" err="1">
                <a:latin typeface="Arial" pitchFamily="34" charset="0"/>
                <a:cs typeface="Arial" pitchFamily="34" charset="0"/>
              </a:rPr>
              <a:t>HCl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+ CO2↑</a:t>
            </a:r>
          </a:p>
          <a:p>
            <a:r>
              <a:rPr lang="ru-RU" sz="2300" dirty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приєднанні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хлору до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монооксиду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карбону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утворюється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фосген.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Реакція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відбувається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присутності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активованого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вугілля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як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каталізатора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навіть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при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кімнатній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температурі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68580" indent="0">
              <a:buNone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CO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+ Cl2 = COCl2↑</a:t>
            </a:r>
          </a:p>
          <a:p>
            <a:r>
              <a:rPr lang="ru-RU" sz="2300" dirty="0">
                <a:latin typeface="Arial" pitchFamily="34" charset="0"/>
                <a:cs typeface="Arial" pitchFamily="34" charset="0"/>
              </a:rPr>
              <a:t>Газ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може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безпосередньо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приєднуватись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до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деяких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металів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утворенням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карбонілів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металів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наприклад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Fe(CO)5, Ni(CO)4, Mo(CO)6, Cr(CO)6 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і т. д.).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Такі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реакції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як правило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проходять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при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підвищеній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температурі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2300" dirty="0" err="1">
                <a:latin typeface="Arial" pitchFamily="34" charset="0"/>
                <a:cs typeface="Arial" pitchFamily="34" charset="0"/>
              </a:rPr>
              <a:t>тиску</a:t>
            </a:r>
            <a:r>
              <a:rPr lang="ru-RU" sz="23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68580" indent="0">
              <a:buNone/>
            </a:pPr>
            <a:r>
              <a:rPr lang="ru-RU" sz="23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Fe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+ 5CO = Fe(CO)5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39738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7024744" cy="1143000"/>
          </a:xfrm>
        </p:spPr>
        <p:txBody>
          <a:bodyPr>
            <a:normAutofit/>
          </a:bodyPr>
          <a:lstStyle/>
          <a:p>
            <a:r>
              <a:rPr lang="uk-UA" sz="48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Отруйність</a:t>
            </a:r>
            <a:endParaRPr lang="ru-RU" sz="4800" b="1" i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66124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Через свою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отруйність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монооксид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вуглецю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є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дуже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небезпечним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організму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Ця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небезпека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збільшується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тим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він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не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має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запаху і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отруєння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може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настати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непомітно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Навіть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незначні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кількості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потрапляють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у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повітря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вдихаються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людиною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викликають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запаморочення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нудоту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а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вдихання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повітря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в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якому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міститься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0,3 %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за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об'ємом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може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швидко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привести до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смерті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Отруйна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дія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обумовлюється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тим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він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утворює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з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гемоглобіном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крові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порівняно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стійку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сполуку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—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карбогемоглобін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внаслідок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чого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кров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втрачає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здатність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передавати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кисень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тканинам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організму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Отруєння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цим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газом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наступає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результаті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критичної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нестачі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кисню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організмі.Концентрація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СО в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повітрі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1 мг/м³ є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небезпечною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життя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людини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отруєнні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монооксидом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вуглецю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рекомендується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вдихання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свіжого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повітря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протягом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кількох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годин, а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також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штучне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зігрівання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тіла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. При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цьому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карбогемоглобін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поступово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руйнується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гемоглобін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відновлює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свою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здатність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сполучатися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з киснем.</a:t>
            </a:r>
          </a:p>
        </p:txBody>
      </p:sp>
    </p:spTree>
    <p:extLst>
      <p:ext uri="{BB962C8B-B14F-4D97-AF65-F5344CB8AC3E}">
        <p14:creationId xmlns:p14="http://schemas.microsoft.com/office/powerpoint/2010/main" val="112439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7024744" cy="1143000"/>
          </a:xfrm>
        </p:spPr>
        <p:txBody>
          <a:bodyPr>
            <a:noAutofit/>
          </a:bodyPr>
          <a:lstStyle/>
          <a:p>
            <a:r>
              <a:rPr lang="uk-UA" sz="4800" b="1" i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Як захиститись від небезпеки</a:t>
            </a:r>
            <a:endParaRPr lang="ru-RU" sz="4800" b="1" i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064896" cy="45365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sz="3200" dirty="0" err="1">
                <a:latin typeface="Arial" pitchFamily="34" charset="0"/>
                <a:cs typeface="Arial" pitchFamily="34" charset="0"/>
              </a:rPr>
              <a:t>Потрібно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щоб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усі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побутові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прилади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були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справні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та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щоб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фахівці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регулярно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оглядали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їх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Якщо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полум'я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газу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жовте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а не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блакитне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вважайте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що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це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попередження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якусь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несправність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і,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можливий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вихід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чадного газу. При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користуванні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побутовими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приладами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які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можуть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стати причиною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поширення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чадного газу,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завжди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виявляйте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обачність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</a:t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r>
              <a:rPr lang="ru-RU" sz="3200" dirty="0" err="1">
                <a:latin typeface="Arial" pitchFamily="34" charset="0"/>
                <a:cs typeface="Arial" pitchFamily="34" charset="0"/>
              </a:rPr>
              <a:t>Ознакою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отруєння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є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сонливість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спричинена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зменшенням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доступу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кисню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(СО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оборотньо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блокує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гемоглобін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).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Найкращим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заходом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допомоги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ураженому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є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свіже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повітря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й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рух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 (Рос.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приказка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«носится как угорелый»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пішла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саме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від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типового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самолікування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уражених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чадним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газом).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Несмертельні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дози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не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мають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акумулятивного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ефекту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Звичайні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протигази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не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дають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захисту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(СО не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сорбується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активованим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вугіллям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ru-RU" sz="3200" i="1" dirty="0">
                <a:latin typeface="Arial" pitchFamily="34" charset="0"/>
                <a:cs typeface="Arial" pitchFamily="34" charset="0"/>
              </a:rPr>
              <a:t>Контроль на шахтах.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 При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роботі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в шахтах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ведеться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постійний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контроль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його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вмісту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в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повітрі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Транспортні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вантажні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машини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при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підземних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і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відкритих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гірничих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роботах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обладнуються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пристроями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очищення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вихлопних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газів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45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515719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/>
              <a:t>Рис. 1. </a:t>
            </a:r>
            <a:r>
              <a:rPr lang="ru-RU" i="1" dirty="0" err="1"/>
              <a:t>Положення</a:t>
            </a:r>
            <a:r>
              <a:rPr lang="ru-RU" i="1" dirty="0"/>
              <a:t> </a:t>
            </a:r>
            <a:r>
              <a:rPr lang="ru-RU" i="1" dirty="0" err="1"/>
              <a:t>голови</a:t>
            </a:r>
            <a:r>
              <a:rPr lang="ru-RU" i="1" dirty="0"/>
              <a:t> </a:t>
            </a:r>
            <a:r>
              <a:rPr lang="ru-RU" i="1" dirty="0" err="1"/>
              <a:t>потерпілого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час </a:t>
            </a:r>
            <a:r>
              <a:rPr lang="ru-RU" i="1" dirty="0" err="1"/>
              <a:t>виконання</a:t>
            </a:r>
            <a:r>
              <a:rPr lang="ru-RU" i="1" dirty="0"/>
              <a:t> штучного </a:t>
            </a:r>
            <a:r>
              <a:rPr lang="ru-RU" i="1" dirty="0" err="1"/>
              <a:t>дихання</a:t>
            </a:r>
            <a:r>
              <a:rPr lang="ru-RU" i="1" dirty="0"/>
              <a:t>.</a:t>
            </a:r>
            <a:endParaRPr lang="ru-RU" i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052736"/>
            <a:ext cx="5361755" cy="3137197"/>
          </a:xfrm>
        </p:spPr>
      </p:pic>
    </p:spTree>
    <p:extLst>
      <p:ext uri="{BB962C8B-B14F-4D97-AF65-F5344CB8AC3E}">
        <p14:creationId xmlns:p14="http://schemas.microsoft.com/office/powerpoint/2010/main" val="337282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522920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/>
              <a:t>Рис. 2. </a:t>
            </a:r>
            <a:r>
              <a:rPr lang="ru-RU" i="1" dirty="0" err="1"/>
              <a:t>Очищення</a:t>
            </a:r>
            <a:r>
              <a:rPr lang="ru-RU" i="1" dirty="0"/>
              <a:t> рота і глотки</a:t>
            </a:r>
            <a:endParaRPr lang="ru-RU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980728"/>
            <a:ext cx="5112568" cy="3905667"/>
          </a:xfrm>
        </p:spPr>
      </p:pic>
    </p:spTree>
    <p:extLst>
      <p:ext uri="{BB962C8B-B14F-4D97-AF65-F5344CB8AC3E}">
        <p14:creationId xmlns:p14="http://schemas.microsoft.com/office/powerpoint/2010/main" val="235034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397</TotalTime>
  <Words>316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Остин</vt:lpstr>
      <vt:lpstr>Чадний             газ</vt:lpstr>
      <vt:lpstr>Що таке монооксид        вуглецю</vt:lpstr>
      <vt:lpstr>Одержання</vt:lpstr>
      <vt:lpstr>Хімічні властивості</vt:lpstr>
      <vt:lpstr>Презентация PowerPoint</vt:lpstr>
      <vt:lpstr>Отруйність</vt:lpstr>
      <vt:lpstr>Як захиститись від небезпеки</vt:lpstr>
      <vt:lpstr>Рис. 1. Положення голови потерпілого під час виконання штучного дихання.</vt:lpstr>
      <vt:lpstr>Рис. 2. Очищення рота і глотки</vt:lpstr>
      <vt:lpstr>Рис. 3. Виконання штучного дихання способом "рот в рот".</vt:lpstr>
      <vt:lpstr>Рис. 4. Проведення штучного дихання способом "з рота в ніс".</vt:lpstr>
      <vt:lpstr>Рис. 5. Способи штучного дихання.</vt:lpstr>
      <vt:lpstr>Висновок</vt:lpstr>
    </vt:vector>
  </TitlesOfParts>
  <Company>Romeo1994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Чадний             газ</dc:title>
  <dc:creator>Ira</dc:creator>
  <cp:lastModifiedBy>Ira</cp:lastModifiedBy>
  <cp:revision>7</cp:revision>
  <dcterms:created xsi:type="dcterms:W3CDTF">2014-10-30T14:26:02Z</dcterms:created>
  <dcterms:modified xsi:type="dcterms:W3CDTF">2014-10-30T21:03:32Z</dcterms:modified>
</cp:coreProperties>
</file>