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3023"/>
    <a:srgbClr val="878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829915"/>
          </a:xfrm>
        </p:spPr>
        <p:txBody>
          <a:bodyPr>
            <a:noAutofit/>
          </a:bodyPr>
          <a:lstStyle>
            <a:lvl1pPr>
              <a:defRPr sz="5000">
                <a:solidFill>
                  <a:srgbClr val="393023"/>
                </a:solidFill>
              </a:defRPr>
            </a:lvl1pPr>
          </a:lstStyle>
          <a:p>
            <a:r>
              <a:rPr lang="en-US" noProof="0" dirty="0" smtClean="0"/>
              <a:t>Name of Presentation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283718"/>
            <a:ext cx="6400800" cy="504056"/>
          </a:xfrm>
        </p:spPr>
        <p:txBody>
          <a:bodyPr/>
          <a:lstStyle>
            <a:lvl1pPr marL="0" indent="0" algn="ctr">
              <a:buNone/>
              <a:defRPr>
                <a:solidFill>
                  <a:srgbClr val="39302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Company Name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4408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69073" y="1131590"/>
            <a:ext cx="7805854" cy="648072"/>
          </a:xfrm>
        </p:spPr>
        <p:txBody>
          <a:bodyPr/>
          <a:lstStyle>
            <a:lvl1pPr algn="l">
              <a:defRPr>
                <a:solidFill>
                  <a:srgbClr val="393023"/>
                </a:solidFill>
              </a:defRPr>
            </a:lvl1pPr>
          </a:lstStyle>
          <a:p>
            <a:r>
              <a:rPr lang="en-US" noProof="0" dirty="0" smtClean="0"/>
              <a:t>Your title here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9073" y="1923678"/>
            <a:ext cx="7805854" cy="2962424"/>
          </a:xfrm>
        </p:spPr>
        <p:txBody>
          <a:bodyPr/>
          <a:lstStyle>
            <a:lvl1pPr marL="0" indent="0">
              <a:buNone/>
              <a:defRPr>
                <a:solidFill>
                  <a:srgbClr val="393023"/>
                </a:solidFill>
              </a:defRPr>
            </a:lvl1pPr>
          </a:lstStyle>
          <a:p>
            <a:pPr lvl="0"/>
            <a:r>
              <a:rPr lang="en-US" noProof="0" dirty="0" smtClean="0"/>
              <a:t>Lorem </a:t>
            </a:r>
            <a:r>
              <a:rPr lang="en-US" noProof="0" dirty="0" err="1" smtClean="0"/>
              <a:t>ipsum</a:t>
            </a:r>
            <a:r>
              <a:rPr lang="en-US" noProof="0" dirty="0" smtClean="0"/>
              <a:t>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consectetur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adipisicing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,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do </a:t>
            </a:r>
            <a:r>
              <a:rPr lang="en-US" noProof="0" dirty="0" err="1" smtClean="0"/>
              <a:t>eiusmod</a:t>
            </a:r>
            <a:r>
              <a:rPr lang="en-US" noProof="0" dirty="0" smtClean="0"/>
              <a:t> </a:t>
            </a:r>
            <a:r>
              <a:rPr lang="en-US" noProof="0" dirty="0" err="1" smtClean="0"/>
              <a:t>tempor</a:t>
            </a:r>
            <a:r>
              <a:rPr lang="en-US" noProof="0" dirty="0" smtClean="0"/>
              <a:t> </a:t>
            </a:r>
            <a:r>
              <a:rPr lang="en-US" noProof="0" dirty="0" err="1" smtClean="0"/>
              <a:t>incididunt</a:t>
            </a:r>
            <a:r>
              <a:rPr lang="en-US" noProof="0" dirty="0" smtClean="0"/>
              <a:t> </a:t>
            </a:r>
            <a:r>
              <a:rPr lang="en-US" noProof="0" dirty="0" err="1" smtClean="0"/>
              <a:t>ut</a:t>
            </a:r>
            <a:r>
              <a:rPr lang="en-US" noProof="0" dirty="0" smtClean="0"/>
              <a:t> </a:t>
            </a:r>
            <a:r>
              <a:rPr lang="en-US" noProof="0" dirty="0" err="1" smtClean="0"/>
              <a:t>labore</a:t>
            </a:r>
            <a:r>
              <a:rPr lang="en-US" noProof="0" dirty="0" smtClean="0"/>
              <a:t> et </a:t>
            </a:r>
            <a:r>
              <a:rPr lang="en-US" noProof="0" dirty="0" err="1" smtClean="0"/>
              <a:t>dolore</a:t>
            </a:r>
            <a:r>
              <a:rPr lang="en-US" noProof="0" dirty="0" smtClean="0"/>
              <a:t> magna </a:t>
            </a:r>
            <a:r>
              <a:rPr lang="en-US" noProof="0" dirty="0" err="1" smtClean="0"/>
              <a:t>aliqua</a:t>
            </a:r>
            <a:r>
              <a:rPr lang="en-US" noProof="0" dirty="0" smtClean="0"/>
              <a:t>. </a:t>
            </a:r>
            <a:endParaRPr lang="en-US" noProof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8" y="1318499"/>
            <a:ext cx="404478" cy="31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5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69073" y="1131590"/>
            <a:ext cx="7805854" cy="648072"/>
          </a:xfrm>
        </p:spPr>
        <p:txBody>
          <a:bodyPr/>
          <a:lstStyle>
            <a:lvl1pPr algn="l">
              <a:defRPr>
                <a:solidFill>
                  <a:srgbClr val="393023"/>
                </a:solidFill>
              </a:defRPr>
            </a:lvl1pPr>
          </a:lstStyle>
          <a:p>
            <a:r>
              <a:rPr lang="en-US" noProof="0" dirty="0" smtClean="0"/>
              <a:t>Your title here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9073" y="1923678"/>
            <a:ext cx="7805854" cy="2962424"/>
          </a:xfrm>
        </p:spPr>
        <p:txBody>
          <a:bodyPr/>
          <a:lstStyle>
            <a:lvl1pPr marL="0" indent="0">
              <a:buNone/>
              <a:defRPr>
                <a:solidFill>
                  <a:srgbClr val="393023"/>
                </a:solidFill>
              </a:defRPr>
            </a:lvl1pPr>
          </a:lstStyle>
          <a:p>
            <a:pPr lvl="0"/>
            <a:r>
              <a:rPr lang="en-US" noProof="0" dirty="0" smtClean="0"/>
              <a:t>Lorem </a:t>
            </a:r>
            <a:r>
              <a:rPr lang="en-US" noProof="0" dirty="0" err="1" smtClean="0"/>
              <a:t>ipsum</a:t>
            </a:r>
            <a:r>
              <a:rPr lang="en-US" noProof="0" dirty="0" smtClean="0"/>
              <a:t>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consectetur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adipisicing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,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do </a:t>
            </a:r>
            <a:r>
              <a:rPr lang="en-US" noProof="0" dirty="0" err="1" smtClean="0"/>
              <a:t>eiusmod</a:t>
            </a:r>
            <a:r>
              <a:rPr lang="en-US" noProof="0" dirty="0" smtClean="0"/>
              <a:t> </a:t>
            </a:r>
            <a:r>
              <a:rPr lang="en-US" noProof="0" dirty="0" err="1" smtClean="0"/>
              <a:t>tempor</a:t>
            </a:r>
            <a:r>
              <a:rPr lang="en-US" noProof="0" dirty="0" smtClean="0"/>
              <a:t> </a:t>
            </a:r>
            <a:r>
              <a:rPr lang="en-US" noProof="0" dirty="0" err="1" smtClean="0"/>
              <a:t>incididunt</a:t>
            </a:r>
            <a:r>
              <a:rPr lang="en-US" noProof="0" dirty="0" smtClean="0"/>
              <a:t> </a:t>
            </a:r>
            <a:r>
              <a:rPr lang="en-US" noProof="0" dirty="0" err="1" smtClean="0"/>
              <a:t>ut</a:t>
            </a:r>
            <a:r>
              <a:rPr lang="en-US" noProof="0" dirty="0" smtClean="0"/>
              <a:t> </a:t>
            </a:r>
            <a:r>
              <a:rPr lang="en-US" noProof="0" dirty="0" err="1" smtClean="0"/>
              <a:t>labore</a:t>
            </a:r>
            <a:r>
              <a:rPr lang="en-US" noProof="0" dirty="0" smtClean="0"/>
              <a:t> et </a:t>
            </a:r>
            <a:r>
              <a:rPr lang="en-US" noProof="0" dirty="0" err="1" smtClean="0"/>
              <a:t>dolore</a:t>
            </a:r>
            <a:r>
              <a:rPr lang="en-US" noProof="0" dirty="0" smtClean="0"/>
              <a:t> magna </a:t>
            </a:r>
            <a:r>
              <a:rPr lang="en-US" noProof="0" dirty="0" err="1" smtClean="0"/>
              <a:t>aliqua</a:t>
            </a:r>
            <a:r>
              <a:rPr lang="en-US" noProof="0" dirty="0" smtClean="0"/>
              <a:t>. 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87827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8" y="1318499"/>
            <a:ext cx="404478" cy="31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40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9073" y="1131590"/>
            <a:ext cx="7805854" cy="648072"/>
          </a:xfrm>
        </p:spPr>
        <p:txBody>
          <a:bodyPr/>
          <a:lstStyle>
            <a:lvl1pPr algn="l">
              <a:defRPr>
                <a:solidFill>
                  <a:srgbClr val="393023"/>
                </a:solidFill>
              </a:defRPr>
            </a:lvl1pPr>
          </a:lstStyle>
          <a:p>
            <a:r>
              <a:rPr lang="en-US" noProof="0" dirty="0" smtClean="0"/>
              <a:t>Your title here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9073" y="1923678"/>
            <a:ext cx="7805854" cy="2962424"/>
          </a:xfrm>
        </p:spPr>
        <p:txBody>
          <a:bodyPr/>
          <a:lstStyle>
            <a:lvl1pPr marL="0" indent="0">
              <a:buNone/>
              <a:defRPr>
                <a:solidFill>
                  <a:srgbClr val="393023"/>
                </a:solidFill>
              </a:defRPr>
            </a:lvl1pPr>
          </a:lstStyle>
          <a:p>
            <a:pPr lvl="0"/>
            <a:r>
              <a:rPr lang="en-US" noProof="0" dirty="0" smtClean="0"/>
              <a:t>Lorem </a:t>
            </a:r>
            <a:r>
              <a:rPr lang="en-US" noProof="0" dirty="0" err="1" smtClean="0"/>
              <a:t>ipsum</a:t>
            </a:r>
            <a:r>
              <a:rPr lang="en-US" noProof="0" dirty="0" smtClean="0"/>
              <a:t>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consectetur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adipisicing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,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do </a:t>
            </a:r>
            <a:r>
              <a:rPr lang="en-US" noProof="0" dirty="0" err="1" smtClean="0"/>
              <a:t>eiusmod</a:t>
            </a:r>
            <a:r>
              <a:rPr lang="en-US" noProof="0" dirty="0" smtClean="0"/>
              <a:t> </a:t>
            </a:r>
            <a:r>
              <a:rPr lang="en-US" noProof="0" dirty="0" err="1" smtClean="0"/>
              <a:t>tempor</a:t>
            </a:r>
            <a:r>
              <a:rPr lang="en-US" noProof="0" dirty="0" smtClean="0"/>
              <a:t> </a:t>
            </a:r>
            <a:r>
              <a:rPr lang="en-US" noProof="0" dirty="0" err="1" smtClean="0"/>
              <a:t>incididunt</a:t>
            </a:r>
            <a:r>
              <a:rPr lang="en-US" noProof="0" dirty="0" smtClean="0"/>
              <a:t> </a:t>
            </a:r>
            <a:r>
              <a:rPr lang="en-US" noProof="0" dirty="0" err="1" smtClean="0"/>
              <a:t>ut</a:t>
            </a:r>
            <a:r>
              <a:rPr lang="en-US" noProof="0" dirty="0" smtClean="0"/>
              <a:t> </a:t>
            </a:r>
            <a:r>
              <a:rPr lang="en-US" noProof="0" dirty="0" err="1" smtClean="0"/>
              <a:t>labore</a:t>
            </a:r>
            <a:r>
              <a:rPr lang="en-US" noProof="0" dirty="0" smtClean="0"/>
              <a:t> et </a:t>
            </a:r>
            <a:r>
              <a:rPr lang="en-US" noProof="0" dirty="0" err="1" smtClean="0"/>
              <a:t>dolore</a:t>
            </a:r>
            <a:r>
              <a:rPr lang="en-US" noProof="0" dirty="0" smtClean="0"/>
              <a:t> magna </a:t>
            </a:r>
            <a:r>
              <a:rPr lang="en-US" noProof="0" dirty="0" err="1" smtClean="0"/>
              <a:t>aliqua</a:t>
            </a:r>
            <a:r>
              <a:rPr lang="en-US" noProof="0" dirty="0" smtClean="0"/>
              <a:t>. </a:t>
            </a:r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8" y="1318499"/>
            <a:ext cx="404478" cy="31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5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9792" y="1995686"/>
            <a:ext cx="3744416" cy="648072"/>
          </a:xfrm>
        </p:spPr>
        <p:txBody>
          <a:bodyPr>
            <a:noAutofit/>
          </a:bodyPr>
          <a:lstStyle>
            <a:lvl1pPr algn="ctr">
              <a:defRPr sz="5400">
                <a:solidFill>
                  <a:srgbClr val="393023"/>
                </a:solidFill>
              </a:defRPr>
            </a:lvl1pPr>
          </a:lstStyle>
          <a:p>
            <a:r>
              <a:rPr lang="en-US" noProof="0" dirty="0" smtClean="0"/>
              <a:t>Thank You!</a:t>
            </a:r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076847"/>
            <a:ext cx="631180" cy="49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34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9ACB6-6C47-4BDA-B68E-23F0EEF4459C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719F6-70D2-463D-BE3D-4E0EC4929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6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635646"/>
            <a:ext cx="7772400" cy="829915"/>
          </a:xfrm>
        </p:spPr>
        <p:txBody>
          <a:bodyPr/>
          <a:lstStyle/>
          <a:p>
            <a:r>
              <a:rPr lang="uk-UA" sz="6600" dirty="0" smtClean="0"/>
              <a:t>Поліетилен</a:t>
            </a:r>
            <a:endParaRPr lang="en-US" sz="6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79712" y="4587974"/>
            <a:ext cx="525658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3930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err="1">
                <a:solidFill>
                  <a:srgbClr val="87827C"/>
                </a:solidFill>
              </a:rPr>
              <a:t>Бережної</a:t>
            </a:r>
            <a:r>
              <a:rPr lang="ru-RU" sz="1800" dirty="0">
                <a:solidFill>
                  <a:srgbClr val="87827C"/>
                </a:solidFill>
              </a:rPr>
              <a:t> </a:t>
            </a:r>
            <a:r>
              <a:rPr lang="ru-RU" sz="1800" dirty="0" err="1" smtClean="0">
                <a:solidFill>
                  <a:srgbClr val="87827C"/>
                </a:solidFill>
              </a:rPr>
              <a:t>Тамари</a:t>
            </a:r>
            <a:r>
              <a:rPr lang="ru-RU" sz="1800" dirty="0" smtClean="0">
                <a:solidFill>
                  <a:srgbClr val="87827C"/>
                </a:solidFill>
              </a:rPr>
              <a:t> 11 </a:t>
            </a:r>
            <a:r>
              <a:rPr lang="ru-RU" sz="1800" dirty="0">
                <a:solidFill>
                  <a:srgbClr val="87827C"/>
                </a:solidFill>
              </a:rPr>
              <a:t>м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87827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696145"/>
            <a:ext cx="275104" cy="21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15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dirty="0" smtClean="0"/>
              <a:t>Формула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/>
              <a:t>(-СН</a:t>
            </a:r>
            <a:r>
              <a:rPr lang="ru-RU" sz="6600" baseline="-25000" dirty="0"/>
              <a:t>2</a:t>
            </a:r>
            <a:r>
              <a:rPr lang="ru-RU" sz="6600" dirty="0"/>
              <a:t>–СН</a:t>
            </a:r>
            <a:r>
              <a:rPr lang="ru-RU" sz="6600" baseline="-25000" dirty="0"/>
              <a:t>2</a:t>
            </a:r>
            <a:r>
              <a:rPr lang="ru-RU" sz="6600" dirty="0"/>
              <a:t>-)</a:t>
            </a:r>
            <a:r>
              <a:rPr lang="en-US" sz="6600" dirty="0"/>
              <a:t>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50050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064" y="123478"/>
            <a:ext cx="4608512" cy="6480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Добування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073" y="1131590"/>
            <a:ext cx="7805854" cy="3754512"/>
          </a:xfrm>
        </p:spPr>
        <p:txBody>
          <a:bodyPr>
            <a:normAutofit/>
          </a:bodyPr>
          <a:lstStyle/>
          <a:p>
            <a:r>
              <a:rPr lang="ru-RU" sz="2400" dirty="0" err="1"/>
              <a:t>Залежно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методу </a:t>
            </a:r>
            <a:r>
              <a:rPr lang="ru-RU" sz="2400" dirty="0" err="1"/>
              <a:t>одержання</a:t>
            </a:r>
            <a:r>
              <a:rPr lang="ru-RU" sz="2400" dirty="0"/>
              <a:t>, </a:t>
            </a:r>
            <a:r>
              <a:rPr lang="ru-RU" sz="2400" dirty="0" err="1"/>
              <a:t>розрізняють</a:t>
            </a:r>
            <a:r>
              <a:rPr lang="ru-RU" sz="2400" dirty="0"/>
              <a:t> </a:t>
            </a:r>
            <a:r>
              <a:rPr lang="ru-RU" sz="2400" dirty="0" err="1"/>
              <a:t>поліетилен</a:t>
            </a:r>
            <a:r>
              <a:rPr lang="ru-RU" sz="2400" dirty="0"/>
              <a:t> </a:t>
            </a:r>
            <a:r>
              <a:rPr lang="ru-RU" sz="2400" dirty="0" err="1"/>
              <a:t>низької</a:t>
            </a:r>
            <a:r>
              <a:rPr lang="ru-RU" sz="2400" dirty="0"/>
              <a:t> </a:t>
            </a:r>
            <a:r>
              <a:rPr lang="ru-RU" sz="2400" dirty="0" err="1"/>
              <a:t>щільності</a:t>
            </a:r>
            <a:r>
              <a:rPr lang="ru-RU" sz="2400" dirty="0"/>
              <a:t> </a:t>
            </a:r>
            <a:r>
              <a:rPr lang="ru-RU" sz="2400" dirty="0" err="1"/>
              <a:t>високого</a:t>
            </a:r>
            <a:r>
              <a:rPr lang="ru-RU" sz="2400" dirty="0"/>
              <a:t> </a:t>
            </a:r>
            <a:r>
              <a:rPr lang="ru-RU" sz="2400" dirty="0" err="1"/>
              <a:t>тиску</a:t>
            </a:r>
            <a:r>
              <a:rPr lang="ru-RU" sz="2400" dirty="0"/>
              <a:t> (ПВД) і </a:t>
            </a:r>
            <a:r>
              <a:rPr lang="ru-RU" sz="2400" dirty="0" err="1"/>
              <a:t>поліетилен</a:t>
            </a:r>
            <a:r>
              <a:rPr lang="ru-RU" sz="2400" dirty="0"/>
              <a:t> </a:t>
            </a:r>
            <a:r>
              <a:rPr lang="ru-RU" sz="2400" dirty="0" err="1"/>
              <a:t>високої</a:t>
            </a:r>
            <a:r>
              <a:rPr lang="ru-RU" sz="2400" dirty="0"/>
              <a:t> </a:t>
            </a:r>
            <a:r>
              <a:rPr lang="ru-RU" sz="2400" dirty="0" err="1"/>
              <a:t>щільності</a:t>
            </a:r>
            <a:r>
              <a:rPr lang="ru-RU" sz="2400" dirty="0"/>
              <a:t> </a:t>
            </a:r>
            <a:r>
              <a:rPr lang="ru-RU" sz="2400" dirty="0" err="1"/>
              <a:t>низького</a:t>
            </a:r>
            <a:r>
              <a:rPr lang="ru-RU" sz="2400" dirty="0"/>
              <a:t> </a:t>
            </a:r>
            <a:r>
              <a:rPr lang="ru-RU" sz="2400" dirty="0" err="1"/>
              <a:t>тиску</a:t>
            </a:r>
            <a:r>
              <a:rPr lang="ru-RU" sz="2400" dirty="0"/>
              <a:t> (ПНД),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відрізняються</a:t>
            </a:r>
            <a:r>
              <a:rPr lang="ru-RU" sz="2400" dirty="0"/>
              <a:t> </a:t>
            </a:r>
            <a:r>
              <a:rPr lang="ru-RU" sz="2400" dirty="0" err="1"/>
              <a:t>своїми</a:t>
            </a:r>
            <a:r>
              <a:rPr lang="ru-RU" sz="2400" dirty="0"/>
              <a:t> </a:t>
            </a:r>
            <a:r>
              <a:rPr lang="ru-RU" sz="2400" dirty="0" err="1"/>
              <a:t>властивостями</a:t>
            </a:r>
            <a:r>
              <a:rPr lang="ru-RU" sz="2400" dirty="0"/>
              <a:t> та сферами </a:t>
            </a:r>
            <a:r>
              <a:rPr lang="ru-RU" sz="2400" dirty="0" err="1"/>
              <a:t>застосування</a:t>
            </a:r>
            <a:r>
              <a:rPr lang="ru-RU" sz="2400" dirty="0"/>
              <a:t>. </a:t>
            </a:r>
            <a:r>
              <a:rPr lang="ru-RU" sz="2400" dirty="0" err="1"/>
              <a:t>Ці</a:t>
            </a:r>
            <a:r>
              <a:rPr lang="ru-RU" sz="2400" dirty="0"/>
              <a:t> </a:t>
            </a:r>
            <a:r>
              <a:rPr lang="ru-RU" sz="2400" dirty="0" err="1"/>
              <a:t>відмінності</a:t>
            </a:r>
            <a:r>
              <a:rPr lang="ru-RU" sz="2400" dirty="0"/>
              <a:t> </a:t>
            </a:r>
            <a:r>
              <a:rPr lang="ru-RU" sz="2400" dirty="0" err="1"/>
              <a:t>виявляються</a:t>
            </a:r>
            <a:r>
              <a:rPr lang="ru-RU" sz="2400" dirty="0"/>
              <a:t> в </a:t>
            </a:r>
            <a:r>
              <a:rPr lang="ru-RU" sz="2400" dirty="0" err="1"/>
              <a:t>щільності</a:t>
            </a:r>
            <a:r>
              <a:rPr lang="ru-RU" sz="2400" dirty="0"/>
              <a:t>, </a:t>
            </a:r>
            <a:r>
              <a:rPr lang="ru-RU" sz="2400" dirty="0" err="1"/>
              <a:t>температури</a:t>
            </a:r>
            <a:r>
              <a:rPr lang="ru-RU" sz="2400" dirty="0"/>
              <a:t> </a:t>
            </a:r>
            <a:r>
              <a:rPr lang="ru-RU" sz="2400" dirty="0" err="1"/>
              <a:t>плавлення</a:t>
            </a:r>
            <a:r>
              <a:rPr lang="ru-RU" sz="2400" dirty="0"/>
              <a:t>, </a:t>
            </a:r>
            <a:r>
              <a:rPr lang="ru-RU" sz="2400" dirty="0" err="1"/>
              <a:t>твердості</a:t>
            </a:r>
            <a:r>
              <a:rPr lang="ru-RU" sz="2400" dirty="0"/>
              <a:t>, </a:t>
            </a:r>
            <a:r>
              <a:rPr lang="ru-RU" sz="2400" dirty="0" err="1"/>
              <a:t>жорсткості</a:t>
            </a:r>
            <a:r>
              <a:rPr lang="ru-RU" sz="2400" dirty="0"/>
              <a:t> і </a:t>
            </a:r>
            <a:r>
              <a:rPr lang="ru-RU" sz="2400" dirty="0" err="1"/>
              <a:t>міцності</a:t>
            </a:r>
            <a:r>
              <a:rPr lang="ru-RU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75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064" y="123478"/>
            <a:ext cx="4608512" cy="6480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Добування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072" y="987574"/>
            <a:ext cx="8295415" cy="4155926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err="1"/>
              <a:t>Поліетилен</a:t>
            </a:r>
            <a:r>
              <a:rPr lang="ru-RU" sz="2400" dirty="0"/>
              <a:t> </a:t>
            </a:r>
            <a:r>
              <a:rPr lang="ru-RU" sz="2400" dirty="0" err="1"/>
              <a:t>високого</a:t>
            </a:r>
            <a:r>
              <a:rPr lang="ru-RU" sz="2400" dirty="0"/>
              <a:t> </a:t>
            </a:r>
            <a:r>
              <a:rPr lang="ru-RU" sz="2400" dirty="0" err="1"/>
              <a:t>тиску</a:t>
            </a:r>
            <a:r>
              <a:rPr lang="ru-RU" sz="2400" dirty="0"/>
              <a:t> (ПЕВТ) </a:t>
            </a:r>
            <a:r>
              <a:rPr lang="ru-RU" sz="2400" dirty="0" err="1"/>
              <a:t>отримують</a:t>
            </a:r>
            <a:r>
              <a:rPr lang="ru-RU" sz="2400" dirty="0"/>
              <a:t> радикальною </a:t>
            </a:r>
            <a:r>
              <a:rPr lang="ru-RU" sz="2400" dirty="0" err="1"/>
              <a:t>полімеризацією</a:t>
            </a:r>
            <a:r>
              <a:rPr lang="ru-RU" sz="2400" dirty="0"/>
              <a:t> </a:t>
            </a:r>
            <a:r>
              <a:rPr lang="ru-RU" sz="2400" dirty="0" err="1"/>
              <a:t>етилену</a:t>
            </a:r>
            <a:r>
              <a:rPr lang="ru-RU" sz="2400" dirty="0"/>
              <a:t> при </a:t>
            </a:r>
            <a:r>
              <a:rPr lang="ru-RU" sz="2400" dirty="0" err="1"/>
              <a:t>високому</a:t>
            </a:r>
            <a:r>
              <a:rPr lang="ru-RU" sz="2400" dirty="0"/>
              <a:t> </a:t>
            </a:r>
            <a:r>
              <a:rPr lang="ru-RU" sz="2400" dirty="0" err="1"/>
              <a:t>тиску</a:t>
            </a:r>
            <a:r>
              <a:rPr lang="ru-RU" sz="2400" dirty="0"/>
              <a:t> та </a:t>
            </a:r>
            <a:r>
              <a:rPr lang="ru-RU" sz="2400" dirty="0" err="1"/>
              <a:t>іонною</a:t>
            </a:r>
            <a:r>
              <a:rPr lang="ru-RU" sz="2400" dirty="0"/>
              <a:t> </a:t>
            </a:r>
            <a:r>
              <a:rPr lang="ru-RU" sz="2400" dirty="0" err="1"/>
              <a:t>полімеризацією</a:t>
            </a:r>
            <a:r>
              <a:rPr lang="ru-RU" sz="2400" dirty="0"/>
              <a:t> при </a:t>
            </a:r>
            <a:r>
              <a:rPr lang="ru-RU" sz="2400" dirty="0" err="1"/>
              <a:t>низькому</a:t>
            </a:r>
            <a:r>
              <a:rPr lang="ru-RU" sz="2400" dirty="0"/>
              <a:t> та </a:t>
            </a:r>
            <a:r>
              <a:rPr lang="ru-RU" sz="2400" dirty="0" err="1"/>
              <a:t>середньому</a:t>
            </a:r>
            <a:r>
              <a:rPr lang="ru-RU" sz="2400" dirty="0"/>
              <a:t> </a:t>
            </a:r>
            <a:r>
              <a:rPr lang="ru-RU" sz="2400" dirty="0" err="1"/>
              <a:t>тиску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r>
              <a:rPr lang="ru-RU" sz="2400" dirty="0" err="1"/>
              <a:t>Поліетилен</a:t>
            </a:r>
            <a:r>
              <a:rPr lang="ru-RU" sz="2400" dirty="0"/>
              <a:t> </a:t>
            </a:r>
            <a:r>
              <a:rPr lang="ru-RU" sz="2400" dirty="0" err="1"/>
              <a:t>низького</a:t>
            </a:r>
            <a:r>
              <a:rPr lang="ru-RU" sz="2400" dirty="0"/>
              <a:t> </a:t>
            </a:r>
            <a:r>
              <a:rPr lang="ru-RU" sz="2400" dirty="0" err="1"/>
              <a:t>тиску</a:t>
            </a:r>
            <a:r>
              <a:rPr lang="ru-RU" sz="2400" dirty="0"/>
              <a:t> (ПЕНТ) </a:t>
            </a:r>
            <a:r>
              <a:rPr lang="ru-RU" sz="2400" dirty="0" err="1"/>
              <a:t>отримують</a:t>
            </a:r>
            <a:r>
              <a:rPr lang="ru-RU" sz="2400" dirty="0"/>
              <a:t> в гетерогенному </a:t>
            </a:r>
            <a:r>
              <a:rPr lang="ru-RU" sz="2400" dirty="0" err="1"/>
              <a:t>середовищі</a:t>
            </a:r>
            <a:r>
              <a:rPr lang="ru-RU" sz="2400" dirty="0"/>
              <a:t> </a:t>
            </a:r>
            <a:r>
              <a:rPr lang="ru-RU" sz="2400" dirty="0" err="1"/>
              <a:t>полімеризацією</a:t>
            </a:r>
            <a:r>
              <a:rPr lang="ru-RU" sz="2400" dirty="0"/>
              <a:t> </a:t>
            </a:r>
            <a:r>
              <a:rPr lang="ru-RU" sz="2400" dirty="0" err="1"/>
              <a:t>етилену</a:t>
            </a:r>
            <a:r>
              <a:rPr lang="ru-RU" sz="2400" dirty="0"/>
              <a:t> при </a:t>
            </a:r>
            <a:r>
              <a:rPr lang="ru-RU" sz="2400" dirty="0" err="1"/>
              <a:t>температурі</a:t>
            </a:r>
            <a:r>
              <a:rPr lang="ru-RU" sz="2400" dirty="0"/>
              <a:t> 70-80°</a:t>
            </a:r>
            <a:r>
              <a:rPr lang="en-US" sz="2400" dirty="0"/>
              <a:t>C </a:t>
            </a:r>
            <a:r>
              <a:rPr lang="ru-RU" sz="2400" dirty="0"/>
              <a:t>і </a:t>
            </a:r>
            <a:r>
              <a:rPr lang="ru-RU" sz="2400" dirty="0" err="1"/>
              <a:t>тиску</a:t>
            </a:r>
            <a:r>
              <a:rPr lang="ru-RU" sz="2400" dirty="0"/>
              <a:t> 0,3–0,5 </a:t>
            </a:r>
            <a:r>
              <a:rPr lang="ru-RU" sz="2400" dirty="0" smtClean="0"/>
              <a:t>МН/м²(кгс/см²</a:t>
            </a:r>
            <a:r>
              <a:rPr lang="ru-RU" sz="2400" dirty="0"/>
              <a:t>). У </a:t>
            </a:r>
            <a:r>
              <a:rPr lang="ru-RU" sz="2400" dirty="0" err="1"/>
              <a:t>промисловості</a:t>
            </a:r>
            <a:r>
              <a:rPr lang="ru-RU" sz="2400" dirty="0"/>
              <a:t> </a:t>
            </a:r>
            <a:r>
              <a:rPr lang="ru-RU" sz="2400" dirty="0" err="1"/>
              <a:t>поліетилен</a:t>
            </a:r>
            <a:r>
              <a:rPr lang="ru-RU" sz="2400" dirty="0"/>
              <a:t> </a:t>
            </a:r>
            <a:r>
              <a:rPr lang="ru-RU" sz="2400" dirty="0" err="1"/>
              <a:t>низького</a:t>
            </a:r>
            <a:r>
              <a:rPr lang="ru-RU" sz="2400" dirty="0"/>
              <a:t> </a:t>
            </a:r>
            <a:r>
              <a:rPr lang="ru-RU" sz="2400" dirty="0" err="1"/>
              <a:t>тиску</a:t>
            </a:r>
            <a:r>
              <a:rPr lang="ru-RU" sz="2400" dirty="0"/>
              <a:t> </a:t>
            </a:r>
            <a:r>
              <a:rPr lang="ru-RU" sz="2400" dirty="0" err="1"/>
              <a:t>отримують</a:t>
            </a:r>
            <a:r>
              <a:rPr lang="ru-RU" sz="2400" dirty="0"/>
              <a:t> за </a:t>
            </a:r>
            <a:r>
              <a:rPr lang="ru-RU" sz="2400" dirty="0" err="1"/>
              <a:t>напівбезперервною</a:t>
            </a:r>
            <a:r>
              <a:rPr lang="ru-RU" sz="2400" dirty="0"/>
              <a:t> та </a:t>
            </a:r>
            <a:r>
              <a:rPr lang="ru-RU" sz="2400" dirty="0" err="1"/>
              <a:t>безперервною</a:t>
            </a:r>
            <a:r>
              <a:rPr lang="ru-RU" sz="2400" dirty="0"/>
              <a:t> схемами у </a:t>
            </a:r>
            <a:r>
              <a:rPr lang="ru-RU" sz="2400" dirty="0" err="1"/>
              <a:t>присутності</a:t>
            </a:r>
            <a:r>
              <a:rPr lang="ru-RU" sz="2400" dirty="0"/>
              <a:t> </a:t>
            </a:r>
            <a:r>
              <a:rPr lang="ru-RU" sz="2400" dirty="0" err="1"/>
              <a:t>каталізатора</a:t>
            </a:r>
            <a:r>
              <a:rPr lang="ru-RU" sz="2400" dirty="0"/>
              <a:t> </a:t>
            </a:r>
            <a:r>
              <a:rPr lang="ru-RU" sz="2400" dirty="0" err="1"/>
              <a:t>Циглера-Натта</a:t>
            </a:r>
            <a:r>
              <a:rPr lang="ru-RU" sz="2400" dirty="0"/>
              <a:t> (</a:t>
            </a:r>
            <a:r>
              <a:rPr lang="en-US" sz="2400" cap="small" dirty="0"/>
              <a:t>AL</a:t>
            </a:r>
            <a:r>
              <a:rPr lang="en-US" sz="2400" cap="all" baseline="-25000" dirty="0"/>
              <a:t>2</a:t>
            </a:r>
            <a:r>
              <a:rPr lang="en-US" sz="2400" cap="small" dirty="0"/>
              <a:t>(C</a:t>
            </a:r>
            <a:r>
              <a:rPr lang="en-US" sz="2400" cap="small" baseline="-25000" dirty="0"/>
              <a:t>2</a:t>
            </a:r>
            <a:r>
              <a:rPr lang="en-US" sz="2400" cap="small" dirty="0"/>
              <a:t>H</a:t>
            </a:r>
            <a:r>
              <a:rPr lang="en-US" sz="2400" cap="small" baseline="-25000" dirty="0"/>
              <a:t>5</a:t>
            </a:r>
            <a:r>
              <a:rPr lang="en-US" sz="2400" cap="small" dirty="0"/>
              <a:t>)</a:t>
            </a:r>
            <a:r>
              <a:rPr lang="en-US" sz="2400" cap="small" baseline="-25000" dirty="0"/>
              <a:t>6</a:t>
            </a:r>
            <a:r>
              <a:rPr lang="en-US" sz="2400" cap="small" dirty="0"/>
              <a:t>/TiCl</a:t>
            </a:r>
            <a:r>
              <a:rPr lang="en-US" sz="2400" cap="small" baseline="-25000" dirty="0"/>
              <a:t>4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ru-RU" sz="2400" dirty="0" err="1"/>
              <a:t>Технологічний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отримання</a:t>
            </a:r>
            <a:r>
              <a:rPr lang="ru-RU" sz="2400" dirty="0"/>
              <a:t> </a:t>
            </a:r>
            <a:r>
              <a:rPr lang="ru-RU" sz="2400" dirty="0" err="1"/>
              <a:t>поліетилену</a:t>
            </a:r>
            <a:r>
              <a:rPr lang="ru-RU" sz="2400" dirty="0"/>
              <a:t> </a:t>
            </a:r>
            <a:r>
              <a:rPr lang="ru-RU" sz="2400" dirty="0" err="1"/>
              <a:t>низького</a:t>
            </a:r>
            <a:r>
              <a:rPr lang="ru-RU" sz="2400" dirty="0"/>
              <a:t> </a:t>
            </a:r>
            <a:r>
              <a:rPr lang="ru-RU" sz="2400" dirty="0" err="1"/>
              <a:t>тиску</a:t>
            </a:r>
            <a:r>
              <a:rPr lang="ru-RU" sz="2400" dirty="0"/>
              <a:t> </a:t>
            </a:r>
            <a:r>
              <a:rPr lang="ru-RU" sz="2400" dirty="0" err="1"/>
              <a:t>здійснюється</a:t>
            </a:r>
            <a:r>
              <a:rPr lang="ru-RU" sz="2400" dirty="0"/>
              <a:t> за умов: температура - 70-80°</a:t>
            </a:r>
            <a:r>
              <a:rPr lang="en-US" sz="2400" dirty="0"/>
              <a:t>C, </a:t>
            </a:r>
            <a:r>
              <a:rPr lang="ru-RU" sz="2400" dirty="0" err="1"/>
              <a:t>тиск</a:t>
            </a:r>
            <a:r>
              <a:rPr lang="ru-RU" sz="2400" dirty="0"/>
              <a:t> - 0,15–0,2МН/м² (</a:t>
            </a:r>
            <a:r>
              <a:rPr lang="ru-RU" sz="2400" dirty="0" smtClean="0"/>
              <a:t>кгс/см²</a:t>
            </a:r>
            <a:r>
              <a:rPr lang="ru-RU" sz="2400" dirty="0"/>
              <a:t>), </a:t>
            </a:r>
            <a:r>
              <a:rPr lang="ru-RU" sz="2400" dirty="0" err="1"/>
              <a:t>концентрація</a:t>
            </a:r>
            <a:r>
              <a:rPr lang="ru-RU" sz="2400" dirty="0"/>
              <a:t> </a:t>
            </a:r>
            <a:r>
              <a:rPr lang="ru-RU" sz="2400" dirty="0" err="1"/>
              <a:t>каталізатора</a:t>
            </a:r>
            <a:r>
              <a:rPr lang="ru-RU" sz="2400" dirty="0"/>
              <a:t> в </a:t>
            </a:r>
            <a:r>
              <a:rPr lang="ru-RU" sz="2400" dirty="0" err="1"/>
              <a:t>бензині</a:t>
            </a:r>
            <a:r>
              <a:rPr lang="ru-RU" sz="2400" dirty="0"/>
              <a:t> - 1%, </a:t>
            </a:r>
            <a:r>
              <a:rPr lang="ru-RU" sz="2400" dirty="0" err="1"/>
              <a:t>ступінь</a:t>
            </a:r>
            <a:r>
              <a:rPr lang="ru-RU" sz="2400" dirty="0"/>
              <a:t> </a:t>
            </a:r>
            <a:r>
              <a:rPr lang="ru-RU" sz="2400" dirty="0" err="1"/>
              <a:t>конверсії</a:t>
            </a:r>
            <a:r>
              <a:rPr lang="ru-RU" sz="2400" dirty="0"/>
              <a:t> </a:t>
            </a:r>
            <a:r>
              <a:rPr lang="ru-RU" sz="2400" dirty="0" err="1"/>
              <a:t>етилену</a:t>
            </a:r>
            <a:r>
              <a:rPr lang="ru-RU" sz="2400" dirty="0"/>
              <a:t> - 98% , </a:t>
            </a:r>
            <a:r>
              <a:rPr lang="ru-RU" sz="2400" dirty="0" err="1"/>
              <a:t>концентрація</a:t>
            </a:r>
            <a:r>
              <a:rPr lang="ru-RU" sz="2400" dirty="0"/>
              <a:t> </a:t>
            </a:r>
            <a:r>
              <a:rPr lang="ru-RU" sz="2400" dirty="0" err="1"/>
              <a:t>поліетилену</a:t>
            </a:r>
            <a:r>
              <a:rPr lang="ru-RU" sz="2400" dirty="0"/>
              <a:t> на </a:t>
            </a:r>
            <a:r>
              <a:rPr lang="ru-RU" sz="2400" dirty="0" err="1"/>
              <a:t>виході</a:t>
            </a:r>
            <a:r>
              <a:rPr lang="ru-RU" sz="2400" dirty="0"/>
              <a:t> - 100 кг/м³.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5369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088" y="0"/>
            <a:ext cx="4608512" cy="648072"/>
          </a:xfrm>
        </p:spPr>
        <p:txBody>
          <a:bodyPr>
            <a:normAutofit fontScale="90000"/>
          </a:bodyPr>
          <a:lstStyle/>
          <a:p>
            <a:r>
              <a:rPr lang="uk-UA" dirty="0"/>
              <a:t>Властивості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843558"/>
            <a:ext cx="8568952" cy="3744416"/>
          </a:xfrm>
        </p:spPr>
        <p:txBody>
          <a:bodyPr>
            <a:noAutofit/>
          </a:bodyPr>
          <a:lstStyle/>
          <a:p>
            <a:r>
              <a:rPr lang="ru-RU" sz="1800" dirty="0" err="1"/>
              <a:t>Стійкий</a:t>
            </a:r>
            <a:r>
              <a:rPr lang="ru-RU" sz="1800" dirty="0"/>
              <a:t> до </a:t>
            </a:r>
            <a:r>
              <a:rPr lang="ru-RU" sz="1800" dirty="0" err="1"/>
              <a:t>дії</a:t>
            </a:r>
            <a:r>
              <a:rPr lang="ru-RU" sz="1800" dirty="0"/>
              <a:t> води, не </a:t>
            </a:r>
            <a:r>
              <a:rPr lang="ru-RU" sz="1800" dirty="0" err="1"/>
              <a:t>реагує</a:t>
            </a:r>
            <a:r>
              <a:rPr lang="ru-RU" sz="1800" dirty="0"/>
              <a:t> з лугами будь-</a:t>
            </a:r>
            <a:r>
              <a:rPr lang="ru-RU" sz="1800" dirty="0" err="1"/>
              <a:t>якої</a:t>
            </a:r>
            <a:r>
              <a:rPr lang="ru-RU" sz="1800" dirty="0"/>
              <a:t> </a:t>
            </a:r>
            <a:r>
              <a:rPr lang="ru-RU" sz="1800" dirty="0" err="1"/>
              <a:t>концентрації</a:t>
            </a:r>
            <a:r>
              <a:rPr lang="ru-RU" sz="1800" dirty="0"/>
              <a:t>, з </a:t>
            </a:r>
            <a:r>
              <a:rPr lang="ru-RU" sz="1800" dirty="0" err="1"/>
              <a:t>розчинами</a:t>
            </a:r>
            <a:r>
              <a:rPr lang="ru-RU" sz="1800" dirty="0"/>
              <a:t> </a:t>
            </a:r>
            <a:r>
              <a:rPr lang="ru-RU" sz="1800" dirty="0" err="1"/>
              <a:t>нейтральних</a:t>
            </a:r>
            <a:r>
              <a:rPr lang="ru-RU" sz="1800" dirty="0"/>
              <a:t>, </a:t>
            </a:r>
            <a:r>
              <a:rPr lang="ru-RU" sz="1800" dirty="0" err="1"/>
              <a:t>кислих</a:t>
            </a:r>
            <a:r>
              <a:rPr lang="ru-RU" sz="1800" dirty="0"/>
              <a:t> і </a:t>
            </a:r>
            <a:r>
              <a:rPr lang="ru-RU" sz="1800" dirty="0" err="1"/>
              <a:t>основних</a:t>
            </a:r>
            <a:r>
              <a:rPr lang="ru-RU" sz="1800" dirty="0"/>
              <a:t> солей, </a:t>
            </a:r>
            <a:r>
              <a:rPr lang="ru-RU" sz="1800" dirty="0" err="1"/>
              <a:t>органічними</a:t>
            </a:r>
            <a:r>
              <a:rPr lang="ru-RU" sz="1800" dirty="0"/>
              <a:t> і </a:t>
            </a:r>
            <a:r>
              <a:rPr lang="ru-RU" sz="1800" dirty="0" err="1"/>
              <a:t>неорганічними</a:t>
            </a:r>
            <a:r>
              <a:rPr lang="ru-RU" sz="1800" dirty="0"/>
              <a:t> кислотами, </a:t>
            </a:r>
            <a:r>
              <a:rPr lang="ru-RU" sz="1800" dirty="0" err="1"/>
              <a:t>навіть</a:t>
            </a:r>
            <a:r>
              <a:rPr lang="ru-RU" sz="1800" dirty="0"/>
              <a:t> </a:t>
            </a:r>
            <a:r>
              <a:rPr lang="ru-RU" sz="1800" dirty="0" err="1"/>
              <a:t>концентрованою</a:t>
            </a:r>
            <a:r>
              <a:rPr lang="ru-RU" sz="1800" dirty="0"/>
              <a:t> </a:t>
            </a:r>
            <a:r>
              <a:rPr lang="ru-RU" sz="1800" dirty="0" err="1"/>
              <a:t>сірчаною</a:t>
            </a:r>
            <a:r>
              <a:rPr lang="ru-RU" sz="1800" dirty="0"/>
              <a:t> кислотою, але </a:t>
            </a:r>
            <a:r>
              <a:rPr lang="ru-RU" sz="1800" dirty="0" err="1"/>
              <a:t>розкладається</a:t>
            </a:r>
            <a:r>
              <a:rPr lang="ru-RU" sz="1800" dirty="0"/>
              <a:t> при </a:t>
            </a:r>
            <a:r>
              <a:rPr lang="ru-RU" sz="1800" dirty="0" err="1"/>
              <a:t>дії</a:t>
            </a:r>
            <a:r>
              <a:rPr lang="ru-RU" sz="1800" dirty="0"/>
              <a:t> 50%-</a:t>
            </a:r>
            <a:r>
              <a:rPr lang="ru-RU" sz="1800" dirty="0" err="1"/>
              <a:t>ої</a:t>
            </a:r>
            <a:r>
              <a:rPr lang="ru-RU" sz="1800" dirty="0"/>
              <a:t> </a:t>
            </a:r>
            <a:r>
              <a:rPr lang="ru-RU" sz="1800" dirty="0" err="1"/>
              <a:t>азотної</a:t>
            </a:r>
            <a:r>
              <a:rPr lang="ru-RU" sz="1800" dirty="0"/>
              <a:t> </a:t>
            </a:r>
            <a:r>
              <a:rPr lang="ru-RU" sz="1800" dirty="0" err="1"/>
              <a:t>кислоти</a:t>
            </a:r>
            <a:r>
              <a:rPr lang="ru-RU" sz="1800" dirty="0"/>
              <a:t> при </a:t>
            </a:r>
            <a:r>
              <a:rPr lang="ru-RU" sz="1800" dirty="0" err="1"/>
              <a:t>кімнатній</a:t>
            </a:r>
            <a:r>
              <a:rPr lang="ru-RU" sz="1800" dirty="0"/>
              <a:t> </a:t>
            </a:r>
            <a:r>
              <a:rPr lang="ru-RU" sz="1800" dirty="0" err="1"/>
              <a:t>температурі</a:t>
            </a:r>
            <a:r>
              <a:rPr lang="ru-RU" sz="1800" dirty="0"/>
              <a:t> і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впливом</a:t>
            </a:r>
            <a:r>
              <a:rPr lang="ru-RU" sz="1800" dirty="0"/>
              <a:t> </a:t>
            </a:r>
            <a:r>
              <a:rPr lang="ru-RU" sz="1800" dirty="0" err="1"/>
              <a:t>рідкого</a:t>
            </a:r>
            <a:r>
              <a:rPr lang="ru-RU" sz="1800" dirty="0"/>
              <a:t> </a:t>
            </a:r>
            <a:r>
              <a:rPr lang="ru-RU" sz="1800" dirty="0" err="1"/>
              <a:t>чи</a:t>
            </a:r>
            <a:r>
              <a:rPr lang="ru-RU" sz="1800" dirty="0"/>
              <a:t> </a:t>
            </a:r>
            <a:r>
              <a:rPr lang="ru-RU" sz="1800" dirty="0" err="1"/>
              <a:t>газоподібного</a:t>
            </a:r>
            <a:r>
              <a:rPr lang="ru-RU" sz="1800" dirty="0"/>
              <a:t> хлору і фтору. При </a:t>
            </a:r>
            <a:r>
              <a:rPr lang="ru-RU" sz="1800" dirty="0" err="1"/>
              <a:t>температурі</a:t>
            </a:r>
            <a:r>
              <a:rPr lang="ru-RU" sz="1800" dirty="0"/>
              <a:t> </a:t>
            </a:r>
            <a:r>
              <a:rPr lang="ru-RU" sz="1800" dirty="0" err="1"/>
              <a:t>вище</a:t>
            </a:r>
            <a:r>
              <a:rPr lang="ru-RU" sz="1800" dirty="0"/>
              <a:t> 70°</a:t>
            </a:r>
            <a:r>
              <a:rPr lang="en-US" sz="1800" dirty="0"/>
              <a:t>C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набухає</a:t>
            </a:r>
            <a:r>
              <a:rPr lang="ru-RU" sz="1800" dirty="0"/>
              <a:t> та </a:t>
            </a:r>
            <a:r>
              <a:rPr lang="ru-RU" sz="1800" dirty="0" err="1"/>
              <a:t>розчиняється</a:t>
            </a:r>
            <a:r>
              <a:rPr lang="ru-RU" sz="1800" dirty="0"/>
              <a:t> у </a:t>
            </a:r>
            <a:r>
              <a:rPr lang="ru-RU" sz="1800" dirty="0" err="1"/>
              <a:t>хлорованих</a:t>
            </a:r>
            <a:r>
              <a:rPr lang="ru-RU" sz="1800" dirty="0"/>
              <a:t> і </a:t>
            </a:r>
            <a:r>
              <a:rPr lang="ru-RU" sz="1800" dirty="0" err="1"/>
              <a:t>ароматичних</a:t>
            </a:r>
            <a:r>
              <a:rPr lang="ru-RU" sz="1800" dirty="0"/>
              <a:t> </a:t>
            </a:r>
            <a:r>
              <a:rPr lang="ru-RU" sz="1800" dirty="0" err="1"/>
              <a:t>вуглеводнях</a:t>
            </a:r>
            <a:r>
              <a:rPr lang="ru-RU" sz="1800" dirty="0"/>
              <a:t>.</a:t>
            </a:r>
          </a:p>
          <a:p>
            <a:r>
              <a:rPr lang="ru-RU" sz="1800" dirty="0" smtClean="0"/>
              <a:t>При </a:t>
            </a:r>
            <a:r>
              <a:rPr lang="ru-RU" sz="1800" dirty="0" err="1"/>
              <a:t>кімнатній</a:t>
            </a:r>
            <a:r>
              <a:rPr lang="ru-RU" sz="1800" dirty="0"/>
              <a:t> </a:t>
            </a:r>
            <a:r>
              <a:rPr lang="ru-RU" sz="1800" dirty="0" err="1"/>
              <a:t>температурі</a:t>
            </a:r>
            <a:r>
              <a:rPr lang="ru-RU" sz="1800" dirty="0"/>
              <a:t> не </a:t>
            </a:r>
            <a:r>
              <a:rPr lang="ru-RU" sz="1800" dirty="0" err="1"/>
              <a:t>розчиняється</a:t>
            </a:r>
            <a:r>
              <a:rPr lang="ru-RU" sz="1800" dirty="0"/>
              <a:t> і не </a:t>
            </a:r>
            <a:r>
              <a:rPr lang="ru-RU" sz="1800" dirty="0" err="1"/>
              <a:t>набухає</a:t>
            </a:r>
            <a:r>
              <a:rPr lang="ru-RU" sz="1800" dirty="0"/>
              <a:t> в </a:t>
            </a:r>
            <a:r>
              <a:rPr lang="ru-RU" sz="1800" dirty="0" err="1"/>
              <a:t>жодному</a:t>
            </a:r>
            <a:r>
              <a:rPr lang="ru-RU" sz="1800" dirty="0"/>
              <a:t> з </a:t>
            </a:r>
            <a:r>
              <a:rPr lang="ru-RU" sz="1800" dirty="0" err="1"/>
              <a:t>відомих</a:t>
            </a:r>
            <a:r>
              <a:rPr lang="ru-RU" sz="1800" dirty="0"/>
              <a:t> </a:t>
            </a:r>
            <a:r>
              <a:rPr lang="ru-RU" sz="1800" dirty="0" err="1"/>
              <a:t>розчинників</a:t>
            </a:r>
            <a:r>
              <a:rPr lang="ru-RU" sz="1800" dirty="0"/>
              <a:t>. При </a:t>
            </a:r>
            <a:r>
              <a:rPr lang="ru-RU" sz="1800" dirty="0" err="1"/>
              <a:t>підвищеній</a:t>
            </a:r>
            <a:r>
              <a:rPr lang="ru-RU" sz="1800" dirty="0"/>
              <a:t> </a:t>
            </a:r>
            <a:r>
              <a:rPr lang="ru-RU" sz="1800" dirty="0" err="1"/>
              <a:t>температурі</a:t>
            </a:r>
            <a:r>
              <a:rPr lang="ru-RU" sz="1800" dirty="0"/>
              <a:t> (80° </a:t>
            </a:r>
            <a:r>
              <a:rPr lang="en-US" sz="1800" dirty="0"/>
              <a:t>C) </a:t>
            </a:r>
            <a:r>
              <a:rPr lang="ru-RU" sz="1800" dirty="0" err="1"/>
              <a:t>розчинний</a:t>
            </a:r>
            <a:r>
              <a:rPr lang="ru-RU" sz="1800" dirty="0"/>
              <a:t> в </a:t>
            </a:r>
            <a:r>
              <a:rPr lang="ru-RU" sz="1800" dirty="0" err="1"/>
              <a:t>циклогексані</a:t>
            </a:r>
            <a:r>
              <a:rPr lang="ru-RU" sz="1800" dirty="0"/>
              <a:t> і </a:t>
            </a:r>
            <a:r>
              <a:rPr lang="ru-RU" sz="1800" dirty="0" err="1"/>
              <a:t>чотирихлористому</a:t>
            </a:r>
            <a:r>
              <a:rPr lang="ru-RU" sz="1800" dirty="0"/>
              <a:t> </a:t>
            </a:r>
            <a:r>
              <a:rPr lang="ru-RU" sz="1800" dirty="0" err="1"/>
              <a:t>вуглеці</a:t>
            </a:r>
            <a:r>
              <a:rPr lang="ru-RU" sz="1800" dirty="0"/>
              <a:t>.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високим</a:t>
            </a:r>
            <a:r>
              <a:rPr lang="ru-RU" sz="1800" dirty="0"/>
              <a:t> </a:t>
            </a:r>
            <a:r>
              <a:rPr lang="ru-RU" sz="1800" dirty="0" err="1"/>
              <a:t>тиском</a:t>
            </a:r>
            <a:r>
              <a:rPr lang="ru-RU" sz="1800" dirty="0"/>
              <a:t> </a:t>
            </a:r>
            <a:r>
              <a:rPr lang="ru-RU" sz="1800" dirty="0" err="1"/>
              <a:t>може</a:t>
            </a:r>
            <a:r>
              <a:rPr lang="ru-RU" sz="1800" dirty="0"/>
              <a:t> бути </a:t>
            </a:r>
            <a:r>
              <a:rPr lang="ru-RU" sz="1800" dirty="0" err="1"/>
              <a:t>розчинений</a:t>
            </a:r>
            <a:r>
              <a:rPr lang="ru-RU" sz="1800" dirty="0"/>
              <a:t> в </a:t>
            </a:r>
            <a:r>
              <a:rPr lang="ru-RU" sz="1800" dirty="0" err="1"/>
              <a:t>перегрітій</a:t>
            </a:r>
            <a:r>
              <a:rPr lang="ru-RU" sz="1800" dirty="0"/>
              <a:t> до 180° </a:t>
            </a:r>
            <a:r>
              <a:rPr lang="en-US" sz="1800" dirty="0"/>
              <a:t>C </a:t>
            </a:r>
            <a:r>
              <a:rPr lang="ru-RU" sz="1800" dirty="0" err="1"/>
              <a:t>воді</a:t>
            </a:r>
            <a:r>
              <a:rPr lang="ru-RU" sz="1800" dirty="0"/>
              <a:t>.</a:t>
            </a:r>
          </a:p>
          <a:p>
            <a:r>
              <a:rPr lang="ru-RU" sz="1800" dirty="0" smtClean="0"/>
              <a:t>З </a:t>
            </a:r>
            <a:r>
              <a:rPr lang="ru-RU" sz="1800" dirty="0"/>
              <a:t>часом, </a:t>
            </a:r>
            <a:r>
              <a:rPr lang="ru-RU" sz="1800" dirty="0" err="1"/>
              <a:t>розкладається</a:t>
            </a:r>
            <a:r>
              <a:rPr lang="ru-RU" sz="1800" dirty="0"/>
              <a:t> з </a:t>
            </a:r>
            <a:r>
              <a:rPr lang="ru-RU" sz="1800" dirty="0" err="1"/>
              <a:t>утворенням</a:t>
            </a:r>
            <a:r>
              <a:rPr lang="ru-RU" sz="1800" dirty="0"/>
              <a:t> </a:t>
            </a:r>
            <a:r>
              <a:rPr lang="ru-RU" sz="1800" dirty="0" err="1"/>
              <a:t>поперечних</a:t>
            </a:r>
            <a:r>
              <a:rPr lang="ru-RU" sz="1800" dirty="0"/>
              <a:t> </a:t>
            </a:r>
            <a:r>
              <a:rPr lang="ru-RU" sz="1800" dirty="0" err="1"/>
              <a:t>міжланцюгових</a:t>
            </a:r>
            <a:r>
              <a:rPr lang="ru-RU" sz="1800" dirty="0"/>
              <a:t> </a:t>
            </a:r>
            <a:r>
              <a:rPr lang="ru-RU" sz="1800" dirty="0" err="1"/>
              <a:t>зв'язків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призводить</a:t>
            </a:r>
            <a:r>
              <a:rPr lang="ru-RU" sz="1800" dirty="0"/>
              <a:t> до </a:t>
            </a:r>
            <a:r>
              <a:rPr lang="ru-RU" sz="1800" dirty="0" err="1"/>
              <a:t>підвищення</a:t>
            </a:r>
            <a:r>
              <a:rPr lang="ru-RU" sz="1800" dirty="0"/>
              <a:t> </a:t>
            </a:r>
            <a:r>
              <a:rPr lang="ru-RU" sz="1800" dirty="0" err="1"/>
              <a:t>крихкості</a:t>
            </a:r>
            <a:r>
              <a:rPr lang="ru-RU" sz="1800" dirty="0"/>
              <a:t> на </a:t>
            </a:r>
            <a:r>
              <a:rPr lang="ru-RU" sz="1800" dirty="0" err="1"/>
              <a:t>тлі</a:t>
            </a:r>
            <a:r>
              <a:rPr lang="ru-RU" sz="1800" dirty="0"/>
              <a:t> невеликого </a:t>
            </a:r>
            <a:r>
              <a:rPr lang="ru-RU" sz="1800" dirty="0" err="1"/>
              <a:t>збільшення</a:t>
            </a:r>
            <a:r>
              <a:rPr lang="ru-RU" sz="1800" dirty="0"/>
              <a:t> </a:t>
            </a:r>
            <a:r>
              <a:rPr lang="ru-RU" sz="1800" dirty="0" err="1"/>
              <a:t>міцності</a:t>
            </a:r>
            <a:r>
              <a:rPr lang="ru-RU" sz="1800" dirty="0"/>
              <a:t>. </a:t>
            </a:r>
            <a:r>
              <a:rPr lang="ru-RU" sz="1800" dirty="0" err="1"/>
              <a:t>Нестабілізований</a:t>
            </a:r>
            <a:r>
              <a:rPr lang="ru-RU" sz="1800" dirty="0"/>
              <a:t> </a:t>
            </a:r>
            <a:r>
              <a:rPr lang="ru-RU" sz="1800" dirty="0" err="1"/>
              <a:t>поліетилен</a:t>
            </a:r>
            <a:r>
              <a:rPr lang="ru-RU" sz="1800" dirty="0"/>
              <a:t> на </a:t>
            </a:r>
            <a:r>
              <a:rPr lang="ru-RU" sz="1800" dirty="0" err="1"/>
              <a:t>повітрі</a:t>
            </a:r>
            <a:r>
              <a:rPr lang="ru-RU" sz="1800" dirty="0"/>
              <a:t> </a:t>
            </a:r>
            <a:r>
              <a:rPr lang="ru-RU" sz="1800" dirty="0" err="1"/>
              <a:t>піддається</a:t>
            </a:r>
            <a:r>
              <a:rPr lang="ru-RU" sz="1800" dirty="0"/>
              <a:t> </a:t>
            </a:r>
            <a:r>
              <a:rPr lang="ru-RU" sz="1800" dirty="0" err="1"/>
              <a:t>термоокислювальній</a:t>
            </a:r>
            <a:r>
              <a:rPr lang="ru-RU" sz="1800" dirty="0"/>
              <a:t> </a:t>
            </a:r>
            <a:r>
              <a:rPr lang="ru-RU" sz="1800" dirty="0" err="1"/>
              <a:t>деструкції</a:t>
            </a:r>
            <a:r>
              <a:rPr lang="ru-RU" sz="1800" dirty="0"/>
              <a:t> (</a:t>
            </a:r>
            <a:r>
              <a:rPr lang="ru-RU" sz="1800" dirty="0" err="1"/>
              <a:t>термостарінню</a:t>
            </a:r>
            <a:r>
              <a:rPr lang="ru-RU" sz="1800" dirty="0"/>
              <a:t>). </a:t>
            </a:r>
            <a:r>
              <a:rPr lang="ru-RU" sz="1800" dirty="0" err="1"/>
              <a:t>Термостаріння</a:t>
            </a:r>
            <a:r>
              <a:rPr lang="ru-RU" sz="1800" dirty="0"/>
              <a:t> </a:t>
            </a:r>
            <a:r>
              <a:rPr lang="ru-RU" sz="1800" dirty="0" err="1"/>
              <a:t>поліетилену</a:t>
            </a:r>
            <a:r>
              <a:rPr lang="ru-RU" sz="1800" dirty="0"/>
              <a:t> проходить за </a:t>
            </a:r>
            <a:r>
              <a:rPr lang="ru-RU" sz="1800" dirty="0" err="1"/>
              <a:t>радикальним</a:t>
            </a:r>
            <a:r>
              <a:rPr lang="ru-RU" sz="1800" dirty="0"/>
              <a:t> </a:t>
            </a:r>
            <a:r>
              <a:rPr lang="ru-RU" sz="1800" dirty="0" err="1"/>
              <a:t>механізмом</a:t>
            </a:r>
            <a:r>
              <a:rPr lang="ru-RU" sz="1800" dirty="0"/>
              <a:t>, </a:t>
            </a:r>
            <a:r>
              <a:rPr lang="ru-RU" sz="1800" dirty="0" err="1"/>
              <a:t>супроводжується</a:t>
            </a:r>
            <a:r>
              <a:rPr lang="ru-RU" sz="1800" dirty="0"/>
              <a:t> </a:t>
            </a:r>
            <a:r>
              <a:rPr lang="ru-RU" sz="1800" dirty="0" err="1"/>
              <a:t>виділенням</a:t>
            </a:r>
            <a:r>
              <a:rPr lang="ru-RU" sz="1800" dirty="0"/>
              <a:t> </a:t>
            </a:r>
            <a:r>
              <a:rPr lang="ru-RU" sz="1800" dirty="0" err="1"/>
              <a:t>альдегідів</a:t>
            </a:r>
            <a:r>
              <a:rPr lang="ru-RU" sz="1800" dirty="0"/>
              <a:t>, </a:t>
            </a:r>
            <a:r>
              <a:rPr lang="ru-RU" sz="1800" dirty="0" err="1"/>
              <a:t>кетонів</a:t>
            </a:r>
            <a:r>
              <a:rPr lang="ru-RU" sz="1800" dirty="0"/>
              <a:t>, </a:t>
            </a:r>
            <a:r>
              <a:rPr lang="ru-RU" sz="1800" dirty="0" err="1"/>
              <a:t>перекису</a:t>
            </a:r>
            <a:r>
              <a:rPr lang="ru-RU" sz="1800" dirty="0"/>
              <a:t> </a:t>
            </a:r>
            <a:r>
              <a:rPr lang="ru-RU" sz="1800" dirty="0" err="1"/>
              <a:t>водню</a:t>
            </a:r>
            <a:r>
              <a:rPr lang="ru-RU" sz="1800" dirty="0"/>
              <a:t> та </a:t>
            </a:r>
            <a:r>
              <a:rPr lang="ru-RU" sz="1800" dirty="0" err="1" smtClean="0"/>
              <a:t>ін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31063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164554"/>
            <a:ext cx="7805854" cy="648072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tx1"/>
                </a:solidFill>
              </a:rPr>
              <a:t>Використання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43558"/>
            <a:ext cx="8367423" cy="324036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Найбільш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широке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поширення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отримав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даний</a:t>
            </a:r>
            <a:r>
              <a:rPr lang="ru-RU" sz="2400" dirty="0">
                <a:solidFill>
                  <a:schemeClr val="tx1"/>
                </a:solidFill>
              </a:rPr>
              <a:t> час ПЕВТ. </a:t>
            </a:r>
            <a:r>
              <a:rPr lang="ru-RU" sz="2400" dirty="0" err="1">
                <a:solidFill>
                  <a:schemeClr val="tx1"/>
                </a:solidFill>
              </a:rPr>
              <a:t>Він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використовується</a:t>
            </a:r>
            <a:r>
              <a:rPr lang="ru-RU" sz="2400" dirty="0">
                <a:solidFill>
                  <a:schemeClr val="tx1"/>
                </a:solidFill>
              </a:rPr>
              <a:t> для </a:t>
            </a:r>
            <a:r>
              <a:rPr lang="ru-RU" sz="2400" dirty="0" err="1">
                <a:solidFill>
                  <a:schemeClr val="tx1"/>
                </a:solidFill>
              </a:rPr>
              <a:t>виготовлення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плівки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листів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бутлів</a:t>
            </a:r>
            <a:r>
              <a:rPr lang="ru-RU" sz="2400" dirty="0">
                <a:solidFill>
                  <a:schemeClr val="tx1"/>
                </a:solidFill>
              </a:rPr>
              <a:t>, бочок, </a:t>
            </a:r>
            <a:r>
              <a:rPr lang="ru-RU" sz="2400" dirty="0" err="1">
                <a:solidFill>
                  <a:schemeClr val="tx1"/>
                </a:solidFill>
              </a:rPr>
              <a:t>відер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плащів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іграшок</a:t>
            </a:r>
            <a:r>
              <a:rPr lang="ru-RU" sz="2400" dirty="0">
                <a:solidFill>
                  <a:schemeClr val="tx1"/>
                </a:solidFill>
              </a:rPr>
              <a:t> та </a:t>
            </a:r>
            <a:r>
              <a:rPr lang="ru-RU" sz="2400" dirty="0" err="1">
                <a:solidFill>
                  <a:schemeClr val="tx1"/>
                </a:solidFill>
              </a:rPr>
              <a:t>інших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виробів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технічного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побутового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призначення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Великим </a:t>
            </a:r>
            <a:r>
              <a:rPr lang="ru-RU" sz="2400" dirty="0" err="1">
                <a:solidFill>
                  <a:schemeClr val="tx1"/>
                </a:solidFill>
              </a:rPr>
              <a:t>споживачем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поліетилену</a:t>
            </a:r>
            <a:r>
              <a:rPr lang="ru-RU" sz="2400" dirty="0">
                <a:solidFill>
                  <a:schemeClr val="tx1"/>
                </a:solidFill>
              </a:rPr>
              <a:t> є </a:t>
            </a:r>
            <a:r>
              <a:rPr lang="ru-RU" sz="2400" dirty="0" err="1">
                <a:solidFill>
                  <a:schemeClr val="tx1"/>
                </a:solidFill>
              </a:rPr>
              <a:t>кабельна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промисловість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радіотехніка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телебачення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хімічна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промисловість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сільське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господарство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</a:rPr>
              <a:t>Поліетилен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його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сополімери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знаходять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застосування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будівельній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техніці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машинобудуванні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автомобілебудуванні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суднобудуванні</a:t>
            </a:r>
            <a:r>
              <a:rPr lang="ru-RU" sz="2400" dirty="0">
                <a:solidFill>
                  <a:schemeClr val="tx1"/>
                </a:solidFill>
              </a:rPr>
              <a:t> та </a:t>
            </a:r>
            <a:r>
              <a:rPr lang="ru-RU" sz="2400" dirty="0" err="1">
                <a:solidFill>
                  <a:schemeClr val="tx1"/>
                </a:solidFill>
              </a:rPr>
              <a:t>інших</a:t>
            </a:r>
            <a:r>
              <a:rPr lang="ru-RU" sz="2400" dirty="0">
                <a:solidFill>
                  <a:schemeClr val="tx1"/>
                </a:solidFill>
              </a:rPr>
              <a:t> областях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17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02" y="2817"/>
            <a:ext cx="2850144" cy="233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486" y="0"/>
            <a:ext cx="3203848" cy="238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7" y="123478"/>
            <a:ext cx="2938402" cy="197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146" y="2380001"/>
            <a:ext cx="5904656" cy="269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478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4"/>
            <a:ext cx="2798818" cy="213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600" y="0"/>
            <a:ext cx="3142160" cy="235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640" y="35735"/>
            <a:ext cx="2865107" cy="214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" y="2373166"/>
            <a:ext cx="3004584" cy="246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947" y="3003798"/>
            <a:ext cx="3027465" cy="202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412" y="2283718"/>
            <a:ext cx="3107240" cy="233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08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204</Template>
  <TotalTime>58</TotalTime>
  <Words>394</Words>
  <Application>Microsoft Office PowerPoint</Application>
  <PresentationFormat>Экран (16:9)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204</vt:lpstr>
      <vt:lpstr>Поліетилен</vt:lpstr>
      <vt:lpstr>Формула</vt:lpstr>
      <vt:lpstr>Добування</vt:lpstr>
      <vt:lpstr>Добування</vt:lpstr>
      <vt:lpstr>Властивості</vt:lpstr>
      <vt:lpstr>Використання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Поліетилен</dc:title>
  <dc:creator>User</dc:creator>
  <cp:lastModifiedBy>User</cp:lastModifiedBy>
  <cp:revision>5</cp:revision>
  <dcterms:created xsi:type="dcterms:W3CDTF">2014-01-21T18:45:50Z</dcterms:created>
  <dcterms:modified xsi:type="dcterms:W3CDTF">2014-01-21T19:44:21Z</dcterms:modified>
</cp:coreProperties>
</file>