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12/16/2012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A165693-D101-4762-B696-67AA9C9E19D7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12/16/2012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65693-D101-4762-B696-67AA9C9E19D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12/16/2012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65693-D101-4762-B696-67AA9C9E19D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12/16/2012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65693-D101-4762-B696-67AA9C9E19D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12/16/2012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65693-D101-4762-B696-67AA9C9E19D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12/16/2012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65693-D101-4762-B696-67AA9C9E19D7}" type="slidenum">
              <a:rPr lang="ru-RU" smtClean="0"/>
              <a:t>‹#›</a:t>
            </a:fld>
            <a:endParaRPr lang="ru-RU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12/16/2012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65693-D101-4762-B696-67AA9C9E19D7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12/16/2012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65693-D101-4762-B696-67AA9C9E19D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12/16/2012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65693-D101-4762-B696-67AA9C9E19D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12/16/2012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65693-D101-4762-B696-67AA9C9E19D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12/16/2012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65693-D101-4762-B696-67AA9C9E19D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12/16/2012</a:t>
            </a:fld>
            <a:endParaRPr lang="en-US">
              <a:solidFill>
                <a:schemeClr val="tx1">
                  <a:shade val="50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7A165693-D101-4762-B696-67AA9C9E19D7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2348880"/>
            <a:ext cx="7315200" cy="2595025"/>
          </a:xfrm>
        </p:spPr>
        <p:txBody>
          <a:bodyPr>
            <a:noAutofit/>
          </a:bodyPr>
          <a:lstStyle/>
          <a:p>
            <a:r>
              <a:rPr lang="ru-RU" sz="13800" dirty="0" err="1" smtClean="0"/>
              <a:t>Вуглець</a:t>
            </a:r>
            <a:endParaRPr lang="ru-RU" sz="13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19672" y="5013176"/>
            <a:ext cx="7315200" cy="1144632"/>
          </a:xfrm>
        </p:spPr>
        <p:txBody>
          <a:bodyPr>
            <a:noAutofit/>
          </a:bodyPr>
          <a:lstStyle/>
          <a:p>
            <a:pPr algn="r"/>
            <a:r>
              <a:rPr lang="uk-UA" sz="2400" dirty="0" err="1" smtClean="0"/>
              <a:t>Стеценко</a:t>
            </a:r>
            <a:r>
              <a:rPr lang="uk-UA" sz="2400" dirty="0" smtClean="0"/>
              <a:t> Данило</a:t>
            </a:r>
          </a:p>
          <a:p>
            <a:pPr algn="r"/>
            <a:r>
              <a:rPr lang="uk-UA" sz="2400" dirty="0" err="1" smtClean="0"/>
              <a:t>Котенко</a:t>
            </a:r>
            <a:r>
              <a:rPr lang="uk-UA" sz="2400" dirty="0" smtClean="0"/>
              <a:t> Роман</a:t>
            </a:r>
          </a:p>
          <a:p>
            <a:pPr algn="r"/>
            <a:r>
              <a:rPr lang="uk-UA" sz="2400" dirty="0" smtClean="0"/>
              <a:t>Богдан Олександр</a:t>
            </a:r>
          </a:p>
          <a:p>
            <a:pPr algn="r"/>
            <a:r>
              <a:rPr lang="uk-UA" sz="2400" dirty="0" smtClean="0"/>
              <a:t>Копич Вадим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700911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16632"/>
            <a:ext cx="7315200" cy="1037465"/>
          </a:xfrm>
        </p:spPr>
        <p:txBody>
          <a:bodyPr/>
          <a:lstStyle/>
          <a:p>
            <a:r>
              <a:rPr lang="ru-RU" dirty="0" err="1" smtClean="0"/>
              <a:t>Основи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1268760"/>
            <a:ext cx="7315200" cy="3539527"/>
          </a:xfrm>
        </p:spPr>
        <p:txBody>
          <a:bodyPr>
            <a:noAutofit/>
          </a:bodyPr>
          <a:lstStyle/>
          <a:p>
            <a:pPr marL="45720" indent="0" algn="just">
              <a:buNone/>
            </a:pPr>
            <a:r>
              <a:rPr lang="vi-VN" sz="3200" dirty="0"/>
              <a:t>Карбо́н (С) або вугле́ць — хімічний елемент з атомним номером 6. Позначається С, належить до поширених елементів земної кори, складаючи близько 0,1% її маси. Сполуки вуглецю є основою всіх живих організмів.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66047215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16632"/>
            <a:ext cx="7315200" cy="1037465"/>
          </a:xfrm>
        </p:spPr>
        <p:txBody>
          <a:bodyPr/>
          <a:lstStyle/>
          <a:p>
            <a:r>
              <a:rPr lang="ru-RU" dirty="0" err="1"/>
              <a:t>Історія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1268760"/>
            <a:ext cx="7315200" cy="3539527"/>
          </a:xfrm>
        </p:spPr>
        <p:txBody>
          <a:bodyPr>
            <a:noAutofit/>
          </a:bodyPr>
          <a:lstStyle/>
          <a:p>
            <a:pPr marL="45720" indent="0" algn="just">
              <a:buNone/>
            </a:pPr>
            <a:r>
              <a:rPr lang="ru-RU" sz="1600" dirty="0" err="1"/>
              <a:t>Вуглець</a:t>
            </a:r>
            <a:r>
              <a:rPr lang="ru-RU" sz="1600" dirty="0"/>
              <a:t> у </a:t>
            </a:r>
            <a:r>
              <a:rPr lang="ru-RU" sz="1600" dirty="0" err="1"/>
              <a:t>вигляді</a:t>
            </a:r>
            <a:r>
              <a:rPr lang="ru-RU" sz="1600" dirty="0"/>
              <a:t> </a:t>
            </a:r>
            <a:r>
              <a:rPr lang="ru-RU" sz="1600" dirty="0" err="1"/>
              <a:t>деревного</a:t>
            </a:r>
            <a:r>
              <a:rPr lang="ru-RU" sz="1600" dirty="0"/>
              <a:t> </a:t>
            </a:r>
            <a:r>
              <a:rPr lang="ru-RU" sz="1600" dirty="0" err="1"/>
              <a:t>вугілля</a:t>
            </a:r>
            <a:r>
              <a:rPr lang="ru-RU" sz="1600" dirty="0"/>
              <a:t> </a:t>
            </a:r>
            <a:r>
              <a:rPr lang="ru-RU" sz="1600" dirty="0" err="1"/>
              <a:t>застосовувався</a:t>
            </a:r>
            <a:r>
              <a:rPr lang="ru-RU" sz="1600" dirty="0"/>
              <a:t> в </a:t>
            </a:r>
            <a:r>
              <a:rPr lang="ru-RU" sz="1600" dirty="0" err="1"/>
              <a:t>давнину</a:t>
            </a:r>
            <a:r>
              <a:rPr lang="ru-RU" sz="1600" dirty="0"/>
              <a:t> для </a:t>
            </a:r>
            <a:r>
              <a:rPr lang="ru-RU" sz="1600" dirty="0" err="1"/>
              <a:t>виплавки</a:t>
            </a:r>
            <a:r>
              <a:rPr lang="ru-RU" sz="1600" dirty="0"/>
              <a:t> </a:t>
            </a:r>
            <a:r>
              <a:rPr lang="ru-RU" sz="1600" dirty="0" err="1"/>
              <a:t>металів</a:t>
            </a:r>
            <a:r>
              <a:rPr lang="ru-RU" sz="1600" dirty="0"/>
              <a:t>. </a:t>
            </a:r>
            <a:r>
              <a:rPr lang="ru-RU" sz="1600" dirty="0" err="1"/>
              <a:t>Здавна</a:t>
            </a:r>
            <a:r>
              <a:rPr lang="ru-RU" sz="1600" dirty="0"/>
              <a:t> </a:t>
            </a:r>
            <a:r>
              <a:rPr lang="ru-RU" sz="1600" dirty="0" err="1" smtClean="0"/>
              <a:t>відомі</a:t>
            </a:r>
            <a:r>
              <a:rPr lang="ru-RU" sz="1600" dirty="0" smtClean="0"/>
              <a:t> </a:t>
            </a:r>
            <a:r>
              <a:rPr lang="ru-RU" sz="1600" dirty="0" err="1" smtClean="0"/>
              <a:t>модифікації</a:t>
            </a:r>
            <a:r>
              <a:rPr lang="ru-RU" sz="1600" dirty="0" smtClean="0"/>
              <a:t> </a:t>
            </a:r>
            <a:r>
              <a:rPr lang="ru-RU" sz="1600" dirty="0" err="1"/>
              <a:t>вуглецю</a:t>
            </a:r>
            <a:r>
              <a:rPr lang="ru-RU" sz="1600" dirty="0"/>
              <a:t> — </a:t>
            </a:r>
            <a:r>
              <a:rPr lang="ru-RU" sz="1600" dirty="0" smtClean="0"/>
              <a:t>алмаз </a:t>
            </a:r>
            <a:r>
              <a:rPr lang="uk-UA" sz="1600" dirty="0" smtClean="0"/>
              <a:t>і </a:t>
            </a:r>
            <a:r>
              <a:rPr lang="ru-RU" sz="1600" dirty="0" err="1" smtClean="0"/>
              <a:t>графіт</a:t>
            </a:r>
            <a:r>
              <a:rPr lang="ru-RU" sz="1600" dirty="0"/>
              <a:t>.</a:t>
            </a:r>
            <a:br>
              <a:rPr lang="ru-RU" sz="1600" dirty="0"/>
            </a:br>
            <a:r>
              <a:rPr lang="ru-RU" sz="1600" dirty="0"/>
              <a:t>На </a:t>
            </a:r>
            <a:r>
              <a:rPr lang="ru-RU" sz="1600" dirty="0" err="1"/>
              <a:t>рубежі</a:t>
            </a:r>
            <a:r>
              <a:rPr lang="ru-RU" sz="1600" dirty="0"/>
              <a:t> </a:t>
            </a:r>
            <a:r>
              <a:rPr lang="en-US" sz="1600" dirty="0"/>
              <a:t>XVII—XVIII </a:t>
            </a:r>
            <a:r>
              <a:rPr lang="ru-RU" sz="1600" dirty="0"/>
              <a:t>ст. </a:t>
            </a:r>
            <a:r>
              <a:rPr lang="ru-RU" sz="1600" dirty="0" err="1"/>
              <a:t>виникла</a:t>
            </a:r>
            <a:r>
              <a:rPr lang="ru-RU" sz="1600" dirty="0"/>
              <a:t> </a:t>
            </a:r>
            <a:r>
              <a:rPr lang="ru-RU" sz="1600" dirty="0" err="1"/>
              <a:t>теорія</a:t>
            </a:r>
            <a:r>
              <a:rPr lang="ru-RU" sz="1600" dirty="0"/>
              <a:t> </a:t>
            </a:r>
            <a:r>
              <a:rPr lang="ru-RU" sz="1600" dirty="0" err="1"/>
              <a:t>флогістону</a:t>
            </a:r>
            <a:r>
              <a:rPr lang="ru-RU" sz="1600" dirty="0"/>
              <a:t>, </a:t>
            </a:r>
            <a:r>
              <a:rPr lang="ru-RU" sz="1600" dirty="0" err="1"/>
              <a:t>висунута</a:t>
            </a:r>
            <a:r>
              <a:rPr lang="ru-RU" sz="1600" dirty="0"/>
              <a:t> </a:t>
            </a:r>
            <a:r>
              <a:rPr lang="ru-RU" sz="1600" dirty="0" err="1"/>
              <a:t>Йоганном</a:t>
            </a:r>
            <a:r>
              <a:rPr lang="ru-RU" sz="1600" dirty="0"/>
              <a:t> Бехером і Георгом </a:t>
            </a:r>
            <a:r>
              <a:rPr lang="ru-RU" sz="1600" dirty="0" err="1"/>
              <a:t>Шталем</a:t>
            </a:r>
            <a:r>
              <a:rPr lang="ru-RU" sz="1600" dirty="0"/>
              <a:t>. </a:t>
            </a:r>
            <a:r>
              <a:rPr lang="ru-RU" sz="1600" dirty="0" err="1"/>
              <a:t>Ця</a:t>
            </a:r>
            <a:r>
              <a:rPr lang="ru-RU" sz="1600" dirty="0"/>
              <a:t> </a:t>
            </a:r>
            <a:r>
              <a:rPr lang="ru-RU" sz="1600" dirty="0" err="1"/>
              <a:t>теорія</a:t>
            </a:r>
            <a:r>
              <a:rPr lang="ru-RU" sz="1600" dirty="0"/>
              <a:t> </a:t>
            </a:r>
            <a:r>
              <a:rPr lang="ru-RU" sz="1600" dirty="0" err="1"/>
              <a:t>визнавала</a:t>
            </a:r>
            <a:r>
              <a:rPr lang="ru-RU" sz="1600" dirty="0"/>
              <a:t> </a:t>
            </a:r>
            <a:r>
              <a:rPr lang="ru-RU" sz="1600" dirty="0" err="1"/>
              <a:t>наявність</a:t>
            </a:r>
            <a:r>
              <a:rPr lang="ru-RU" sz="1600" dirty="0"/>
              <a:t> в кожному </a:t>
            </a:r>
            <a:r>
              <a:rPr lang="ru-RU" sz="1600" dirty="0" err="1"/>
              <a:t>горючому</a:t>
            </a:r>
            <a:r>
              <a:rPr lang="ru-RU" sz="1600" dirty="0"/>
              <a:t> </a:t>
            </a:r>
            <a:r>
              <a:rPr lang="ru-RU" sz="1600" dirty="0" err="1"/>
              <a:t>тілі</a:t>
            </a:r>
            <a:r>
              <a:rPr lang="ru-RU" sz="1600" dirty="0"/>
              <a:t> </a:t>
            </a:r>
            <a:r>
              <a:rPr lang="ru-RU" sz="1600" dirty="0" err="1"/>
              <a:t>особливої</a:t>
            </a:r>
            <a:r>
              <a:rPr lang="ru-RU" sz="1600" dirty="0"/>
              <a:t> </a:t>
            </a:r>
            <a:r>
              <a:rPr lang="ru-RU" sz="1600" dirty="0" err="1"/>
              <a:t>елементарного</a:t>
            </a:r>
            <a:r>
              <a:rPr lang="ru-RU" sz="1600" dirty="0"/>
              <a:t> </a:t>
            </a:r>
            <a:r>
              <a:rPr lang="ru-RU" sz="1600" dirty="0" err="1"/>
              <a:t>речовини</a:t>
            </a:r>
            <a:r>
              <a:rPr lang="ru-RU" sz="1600" dirty="0"/>
              <a:t> — </a:t>
            </a:r>
            <a:r>
              <a:rPr lang="ru-RU" sz="1600" dirty="0" err="1"/>
              <a:t>невагомого</a:t>
            </a:r>
            <a:r>
              <a:rPr lang="ru-RU" sz="1600" dirty="0"/>
              <a:t> </a:t>
            </a:r>
            <a:r>
              <a:rPr lang="ru-RU" sz="1600" dirty="0" err="1"/>
              <a:t>флюїду</a:t>
            </a:r>
            <a:r>
              <a:rPr lang="ru-RU" sz="1600" dirty="0"/>
              <a:t> — </a:t>
            </a:r>
            <a:r>
              <a:rPr lang="ru-RU" sz="1600" dirty="0" err="1"/>
              <a:t>флогістону</a:t>
            </a:r>
            <a:r>
              <a:rPr lang="ru-RU" sz="1600" dirty="0"/>
              <a:t>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випаровується</a:t>
            </a:r>
            <a:r>
              <a:rPr lang="ru-RU" sz="1600" dirty="0"/>
              <a:t> в </a:t>
            </a:r>
            <a:r>
              <a:rPr lang="ru-RU" sz="1600" dirty="0" err="1"/>
              <a:t>процесі</a:t>
            </a:r>
            <a:r>
              <a:rPr lang="ru-RU" sz="1600" dirty="0"/>
              <a:t> </a:t>
            </a:r>
            <a:r>
              <a:rPr lang="ru-RU" sz="1600" dirty="0" err="1"/>
              <a:t>горіння</a:t>
            </a:r>
            <a:r>
              <a:rPr lang="ru-RU" sz="1600" dirty="0"/>
              <a:t>. Так як при </a:t>
            </a:r>
            <a:r>
              <a:rPr lang="ru-RU" sz="1600" dirty="0" err="1"/>
              <a:t>згорянні</a:t>
            </a:r>
            <a:r>
              <a:rPr lang="ru-RU" sz="1600" dirty="0"/>
              <a:t> </a:t>
            </a:r>
            <a:r>
              <a:rPr lang="ru-RU" sz="1600" dirty="0" err="1"/>
              <a:t>великої</a:t>
            </a:r>
            <a:r>
              <a:rPr lang="ru-RU" sz="1600" dirty="0"/>
              <a:t> </a:t>
            </a:r>
            <a:r>
              <a:rPr lang="ru-RU" sz="1600" dirty="0" err="1"/>
              <a:t>кількості</a:t>
            </a:r>
            <a:r>
              <a:rPr lang="ru-RU" sz="1600" dirty="0"/>
              <a:t> </a:t>
            </a:r>
            <a:r>
              <a:rPr lang="ru-RU" sz="1600" dirty="0" err="1"/>
              <a:t>вугілля</a:t>
            </a:r>
            <a:r>
              <a:rPr lang="ru-RU" sz="1600" dirty="0"/>
              <a:t> </a:t>
            </a:r>
            <a:r>
              <a:rPr lang="ru-RU" sz="1600" dirty="0" err="1"/>
              <a:t>залишається</a:t>
            </a:r>
            <a:r>
              <a:rPr lang="ru-RU" sz="1600" dirty="0"/>
              <a:t> </a:t>
            </a:r>
            <a:r>
              <a:rPr lang="ru-RU" sz="1600" dirty="0" err="1"/>
              <a:t>лише</a:t>
            </a:r>
            <a:r>
              <a:rPr lang="ru-RU" sz="1600" dirty="0"/>
              <a:t> </a:t>
            </a:r>
            <a:r>
              <a:rPr lang="ru-RU" sz="1600" dirty="0" err="1"/>
              <a:t>трохи</a:t>
            </a:r>
            <a:r>
              <a:rPr lang="ru-RU" sz="1600" dirty="0"/>
              <a:t> </a:t>
            </a:r>
            <a:r>
              <a:rPr lang="ru-RU" sz="1600" dirty="0" err="1"/>
              <a:t>попелу</a:t>
            </a:r>
            <a:r>
              <a:rPr lang="ru-RU" sz="1600" dirty="0"/>
              <a:t>, </a:t>
            </a:r>
            <a:r>
              <a:rPr lang="ru-RU" sz="1600" dirty="0" err="1"/>
              <a:t>флогістики</a:t>
            </a:r>
            <a:r>
              <a:rPr lang="ru-RU" sz="1600" dirty="0"/>
              <a:t> </a:t>
            </a:r>
            <a:r>
              <a:rPr lang="ru-RU" sz="1600" dirty="0" err="1"/>
              <a:t>вважали</a:t>
            </a:r>
            <a:r>
              <a:rPr lang="ru-RU" sz="1600" dirty="0"/>
              <a:t>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вугілля</a:t>
            </a:r>
            <a:r>
              <a:rPr lang="ru-RU" sz="1600" dirty="0"/>
              <a:t> — </a:t>
            </a:r>
            <a:r>
              <a:rPr lang="ru-RU" sz="1600" dirty="0" err="1"/>
              <a:t>це</a:t>
            </a:r>
            <a:r>
              <a:rPr lang="ru-RU" sz="1600" dirty="0"/>
              <a:t> </a:t>
            </a:r>
            <a:r>
              <a:rPr lang="ru-RU" sz="1600" dirty="0" err="1"/>
              <a:t>майже</a:t>
            </a:r>
            <a:r>
              <a:rPr lang="ru-RU" sz="1600" dirty="0"/>
              <a:t> </a:t>
            </a:r>
            <a:r>
              <a:rPr lang="ru-RU" sz="1600" dirty="0" err="1"/>
              <a:t>чистий</a:t>
            </a:r>
            <a:r>
              <a:rPr lang="ru-RU" sz="1600" dirty="0"/>
              <a:t> </a:t>
            </a:r>
            <a:r>
              <a:rPr lang="ru-RU" sz="1600" dirty="0" err="1"/>
              <a:t>флогістон</a:t>
            </a:r>
            <a:r>
              <a:rPr lang="ru-RU" sz="1600" dirty="0"/>
              <a:t>. </a:t>
            </a:r>
            <a:r>
              <a:rPr lang="ru-RU" sz="1600" dirty="0" err="1"/>
              <a:t>Саме</a:t>
            </a:r>
            <a:r>
              <a:rPr lang="ru-RU" sz="1600" dirty="0"/>
              <a:t> </a:t>
            </a:r>
            <a:r>
              <a:rPr lang="ru-RU" sz="1600" dirty="0" err="1"/>
              <a:t>цим</a:t>
            </a:r>
            <a:r>
              <a:rPr lang="ru-RU" sz="1600" dirty="0"/>
              <a:t> </a:t>
            </a:r>
            <a:r>
              <a:rPr lang="ru-RU" sz="1600" dirty="0" err="1"/>
              <a:t>пояснювали</a:t>
            </a:r>
            <a:r>
              <a:rPr lang="ru-RU" sz="1600" dirty="0"/>
              <a:t>, </a:t>
            </a:r>
            <a:r>
              <a:rPr lang="ru-RU" sz="1600" dirty="0" err="1"/>
              <a:t>зокрема</a:t>
            </a:r>
            <a:r>
              <a:rPr lang="ru-RU" sz="1600" dirty="0"/>
              <a:t>, «</a:t>
            </a:r>
            <a:r>
              <a:rPr lang="ru-RU" sz="1600" dirty="0" err="1"/>
              <a:t>флогістувальну</a:t>
            </a:r>
            <a:r>
              <a:rPr lang="ru-RU" sz="1600" dirty="0"/>
              <a:t>» </a:t>
            </a:r>
            <a:r>
              <a:rPr lang="ru-RU" sz="1600" dirty="0" err="1"/>
              <a:t>дію</a:t>
            </a:r>
            <a:r>
              <a:rPr lang="ru-RU" sz="1600" dirty="0"/>
              <a:t> </a:t>
            </a:r>
            <a:r>
              <a:rPr lang="ru-RU" sz="1600" dirty="0" err="1"/>
              <a:t>вугілля</a:t>
            </a:r>
            <a:r>
              <a:rPr lang="ru-RU" sz="1600" dirty="0"/>
              <a:t>, — </a:t>
            </a:r>
            <a:r>
              <a:rPr lang="ru-RU" sz="1600" dirty="0" err="1"/>
              <a:t>його</a:t>
            </a:r>
            <a:r>
              <a:rPr lang="ru-RU" sz="1600" dirty="0"/>
              <a:t> </a:t>
            </a:r>
            <a:r>
              <a:rPr lang="ru-RU" sz="1600" dirty="0" err="1"/>
              <a:t>здатність</a:t>
            </a:r>
            <a:r>
              <a:rPr lang="ru-RU" sz="1600" dirty="0"/>
              <a:t> </a:t>
            </a:r>
            <a:r>
              <a:rPr lang="ru-RU" sz="1600" dirty="0" err="1"/>
              <a:t>відновлювати</a:t>
            </a:r>
            <a:r>
              <a:rPr lang="ru-RU" sz="1600" dirty="0"/>
              <a:t> метали з «</a:t>
            </a:r>
            <a:r>
              <a:rPr lang="ru-RU" sz="1600" dirty="0" err="1"/>
              <a:t>вапен</a:t>
            </a:r>
            <a:r>
              <a:rPr lang="ru-RU" sz="1600" dirty="0"/>
              <a:t>» і руд. </a:t>
            </a:r>
            <a:r>
              <a:rPr lang="ru-RU" sz="1600" dirty="0" err="1"/>
              <a:t>Пізніші</a:t>
            </a:r>
            <a:r>
              <a:rPr lang="ru-RU" sz="1600" dirty="0"/>
              <a:t> </a:t>
            </a:r>
            <a:r>
              <a:rPr lang="ru-RU" sz="1600" dirty="0" err="1"/>
              <a:t>флогістики</a:t>
            </a:r>
            <a:r>
              <a:rPr lang="ru-RU" sz="1600" dirty="0"/>
              <a:t>, Реомюр, Бергман і </a:t>
            </a:r>
            <a:r>
              <a:rPr lang="ru-RU" sz="1600" dirty="0" err="1"/>
              <a:t>інші</a:t>
            </a:r>
            <a:r>
              <a:rPr lang="ru-RU" sz="1600" dirty="0"/>
              <a:t>, </a:t>
            </a:r>
            <a:r>
              <a:rPr lang="ru-RU" sz="1600" dirty="0" err="1"/>
              <a:t>вже</a:t>
            </a:r>
            <a:r>
              <a:rPr lang="ru-RU" sz="1600" dirty="0"/>
              <a:t> почали </a:t>
            </a:r>
            <a:r>
              <a:rPr lang="ru-RU" sz="1600" dirty="0" err="1"/>
              <a:t>розуміти</a:t>
            </a:r>
            <a:r>
              <a:rPr lang="ru-RU" sz="1600" dirty="0"/>
              <a:t>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вугілля</a:t>
            </a:r>
            <a:r>
              <a:rPr lang="ru-RU" sz="1600" dirty="0"/>
              <a:t> є </a:t>
            </a:r>
            <a:r>
              <a:rPr lang="ru-RU" sz="1600" dirty="0" err="1"/>
              <a:t>елементарною</a:t>
            </a:r>
            <a:r>
              <a:rPr lang="ru-RU" sz="1600" dirty="0"/>
              <a:t> </a:t>
            </a:r>
            <a:r>
              <a:rPr lang="ru-RU" sz="1600" dirty="0" err="1"/>
              <a:t>речовиною</a:t>
            </a:r>
            <a:r>
              <a:rPr lang="ru-RU" sz="1600" dirty="0"/>
              <a:t>. </a:t>
            </a:r>
            <a:r>
              <a:rPr lang="ru-RU" sz="1600" dirty="0" err="1"/>
              <a:t>Проте</a:t>
            </a:r>
            <a:r>
              <a:rPr lang="ru-RU" sz="1600" dirty="0"/>
              <a:t> </a:t>
            </a:r>
            <a:r>
              <a:rPr lang="ru-RU" sz="1600" dirty="0" err="1"/>
              <a:t>вперше</a:t>
            </a:r>
            <a:r>
              <a:rPr lang="ru-RU" sz="1600" dirty="0"/>
              <a:t> таким «</a:t>
            </a:r>
            <a:r>
              <a:rPr lang="ru-RU" sz="1600" dirty="0" err="1"/>
              <a:t>чисте</a:t>
            </a:r>
            <a:r>
              <a:rPr lang="ru-RU" sz="1600" dirty="0"/>
              <a:t> </a:t>
            </a:r>
            <a:r>
              <a:rPr lang="ru-RU" sz="1600" dirty="0" err="1"/>
              <a:t>вугілля</a:t>
            </a:r>
            <a:r>
              <a:rPr lang="ru-RU" sz="1600" dirty="0"/>
              <a:t>» </a:t>
            </a:r>
            <a:r>
              <a:rPr lang="ru-RU" sz="1600" dirty="0" err="1"/>
              <a:t>було</a:t>
            </a:r>
            <a:r>
              <a:rPr lang="ru-RU" sz="1600" dirty="0"/>
              <a:t> </a:t>
            </a:r>
            <a:r>
              <a:rPr lang="ru-RU" sz="1600" dirty="0" err="1"/>
              <a:t>визнане</a:t>
            </a:r>
            <a:r>
              <a:rPr lang="ru-RU" sz="1600" dirty="0"/>
              <a:t> Антуаном </a:t>
            </a:r>
            <a:r>
              <a:rPr lang="ru-RU" sz="1600" dirty="0" err="1"/>
              <a:t>Лавуазьє</a:t>
            </a:r>
            <a:r>
              <a:rPr lang="ru-RU" sz="1600" dirty="0"/>
              <a:t>, </a:t>
            </a:r>
            <a:r>
              <a:rPr lang="ru-RU" sz="1600" dirty="0" err="1"/>
              <a:t>який</a:t>
            </a:r>
            <a:r>
              <a:rPr lang="ru-RU" sz="1600" dirty="0"/>
              <a:t> </a:t>
            </a:r>
            <a:r>
              <a:rPr lang="ru-RU" sz="1600" dirty="0" err="1"/>
              <a:t>досліджував</a:t>
            </a:r>
            <a:r>
              <a:rPr lang="ru-RU" sz="1600" dirty="0"/>
              <a:t> </a:t>
            </a:r>
            <a:r>
              <a:rPr lang="ru-RU" sz="1600" dirty="0" err="1"/>
              <a:t>процес</a:t>
            </a:r>
            <a:r>
              <a:rPr lang="ru-RU" sz="1600" dirty="0"/>
              <a:t> </a:t>
            </a:r>
            <a:r>
              <a:rPr lang="ru-RU" sz="1600" dirty="0" err="1"/>
              <a:t>спалювання</a:t>
            </a:r>
            <a:r>
              <a:rPr lang="ru-RU" sz="1600" dirty="0"/>
              <a:t> в </a:t>
            </a:r>
            <a:r>
              <a:rPr lang="ru-RU" sz="1600" dirty="0" err="1"/>
              <a:t>повітрі</a:t>
            </a:r>
            <a:r>
              <a:rPr lang="ru-RU" sz="1600" dirty="0"/>
              <a:t> та в </a:t>
            </a:r>
            <a:r>
              <a:rPr lang="ru-RU" sz="1600" dirty="0" err="1"/>
              <a:t>кисні</a:t>
            </a:r>
            <a:r>
              <a:rPr lang="ru-RU" sz="1600" dirty="0"/>
              <a:t> </a:t>
            </a:r>
            <a:r>
              <a:rPr lang="ru-RU" sz="1600" dirty="0" err="1"/>
              <a:t>вугілля</a:t>
            </a:r>
            <a:r>
              <a:rPr lang="ru-RU" sz="1600" dirty="0"/>
              <a:t> та </a:t>
            </a:r>
            <a:r>
              <a:rPr lang="ru-RU" sz="1600" dirty="0" err="1"/>
              <a:t>інших</a:t>
            </a:r>
            <a:r>
              <a:rPr lang="ru-RU" sz="1600" dirty="0"/>
              <a:t> </a:t>
            </a:r>
            <a:r>
              <a:rPr lang="ru-RU" sz="1600" dirty="0" err="1"/>
              <a:t>речовин</a:t>
            </a:r>
            <a:r>
              <a:rPr lang="ru-RU" sz="1600" dirty="0"/>
              <a:t>. У </a:t>
            </a:r>
            <a:r>
              <a:rPr lang="ru-RU" sz="1600" dirty="0" err="1"/>
              <a:t>книзі</a:t>
            </a:r>
            <a:r>
              <a:rPr lang="ru-RU" sz="1600" dirty="0"/>
              <a:t> </a:t>
            </a:r>
            <a:r>
              <a:rPr lang="ru-RU" sz="1600" dirty="0" err="1"/>
              <a:t>Гітона</a:t>
            </a:r>
            <a:r>
              <a:rPr lang="ru-RU" sz="1600" dirty="0"/>
              <a:t> де </a:t>
            </a:r>
            <a:r>
              <a:rPr lang="ru-RU" sz="1600" dirty="0" err="1"/>
              <a:t>Морво</a:t>
            </a:r>
            <a:r>
              <a:rPr lang="ru-RU" sz="1600" dirty="0"/>
              <a:t>, </a:t>
            </a:r>
            <a:r>
              <a:rPr lang="ru-RU" sz="1600" dirty="0" err="1"/>
              <a:t>Лавуазьє</a:t>
            </a:r>
            <a:r>
              <a:rPr lang="ru-RU" sz="1600" dirty="0"/>
              <a:t>, Бертолле та </a:t>
            </a:r>
            <a:r>
              <a:rPr lang="ru-RU" sz="1600" dirty="0" err="1"/>
              <a:t>Фуркруа</a:t>
            </a:r>
            <a:r>
              <a:rPr lang="ru-RU" sz="1600" dirty="0"/>
              <a:t> «Метод </a:t>
            </a:r>
            <a:r>
              <a:rPr lang="ru-RU" sz="1600" dirty="0" err="1"/>
              <a:t>хімічної</a:t>
            </a:r>
            <a:r>
              <a:rPr lang="ru-RU" sz="1600" dirty="0"/>
              <a:t> </a:t>
            </a:r>
            <a:r>
              <a:rPr lang="ru-RU" sz="1600" dirty="0" err="1"/>
              <a:t>номенклатури</a:t>
            </a:r>
            <a:r>
              <a:rPr lang="ru-RU" sz="1600" dirty="0"/>
              <a:t>» (1787) </a:t>
            </a:r>
            <a:r>
              <a:rPr lang="ru-RU" sz="1600" dirty="0" err="1"/>
              <a:t>з'явилася</a:t>
            </a:r>
            <a:r>
              <a:rPr lang="ru-RU" sz="1600" dirty="0"/>
              <a:t> </a:t>
            </a:r>
            <a:r>
              <a:rPr lang="ru-RU" sz="1600" dirty="0" err="1"/>
              <a:t>назва</a:t>
            </a:r>
            <a:r>
              <a:rPr lang="ru-RU" sz="1600" dirty="0"/>
              <a:t> «карбон» (</a:t>
            </a:r>
            <a:r>
              <a:rPr lang="en-US" sz="1600" dirty="0" err="1"/>
              <a:t>carbone</a:t>
            </a:r>
            <a:r>
              <a:rPr lang="en-US" sz="1600" dirty="0"/>
              <a:t>) </a:t>
            </a:r>
            <a:r>
              <a:rPr lang="ru-RU" sz="1600" dirty="0" err="1"/>
              <a:t>замість</a:t>
            </a:r>
            <a:r>
              <a:rPr lang="ru-RU" sz="1600" dirty="0"/>
              <a:t> </a:t>
            </a:r>
            <a:r>
              <a:rPr lang="ru-RU" sz="1600" dirty="0" err="1"/>
              <a:t>французького</a:t>
            </a:r>
            <a:r>
              <a:rPr lang="ru-RU" sz="1600" dirty="0"/>
              <a:t> «</a:t>
            </a:r>
            <a:r>
              <a:rPr lang="ru-RU" sz="1600" dirty="0" err="1"/>
              <a:t>чисте</a:t>
            </a:r>
            <a:r>
              <a:rPr lang="ru-RU" sz="1600" dirty="0"/>
              <a:t> </a:t>
            </a:r>
            <a:r>
              <a:rPr lang="ru-RU" sz="1600" dirty="0" err="1"/>
              <a:t>вугілля</a:t>
            </a:r>
            <a:r>
              <a:rPr lang="ru-RU" sz="1600" dirty="0"/>
              <a:t>» (</a:t>
            </a:r>
            <a:r>
              <a:rPr lang="en-US" sz="1600" dirty="0" err="1"/>
              <a:t>charbone</a:t>
            </a:r>
            <a:r>
              <a:rPr lang="en-US" sz="1600" dirty="0"/>
              <a:t> </a:t>
            </a:r>
            <a:r>
              <a:rPr lang="en-US" sz="1600" dirty="0" err="1"/>
              <a:t>pur</a:t>
            </a:r>
            <a:r>
              <a:rPr lang="en-US" sz="1600" dirty="0"/>
              <a:t>). </a:t>
            </a:r>
            <a:r>
              <a:rPr lang="ru-RU" sz="1600" dirty="0" err="1"/>
              <a:t>Під</a:t>
            </a:r>
            <a:r>
              <a:rPr lang="ru-RU" sz="1600" dirty="0"/>
              <a:t> </a:t>
            </a:r>
            <a:r>
              <a:rPr lang="ru-RU" sz="1600" dirty="0" err="1"/>
              <a:t>цією</a:t>
            </a:r>
            <a:r>
              <a:rPr lang="ru-RU" sz="1600" dirty="0"/>
              <a:t> ж </a:t>
            </a:r>
            <a:r>
              <a:rPr lang="ru-RU" sz="1600" dirty="0" err="1"/>
              <a:t>назвою</a:t>
            </a:r>
            <a:r>
              <a:rPr lang="ru-RU" sz="1600" dirty="0"/>
              <a:t> </a:t>
            </a:r>
            <a:r>
              <a:rPr lang="ru-RU" sz="1600" dirty="0" err="1"/>
              <a:t>вуглець</a:t>
            </a:r>
            <a:r>
              <a:rPr lang="ru-RU" sz="1600" dirty="0"/>
              <a:t> </a:t>
            </a:r>
            <a:r>
              <a:rPr lang="ru-RU" sz="1600" dirty="0" err="1"/>
              <a:t>фігурує</a:t>
            </a:r>
            <a:r>
              <a:rPr lang="ru-RU" sz="1600" dirty="0"/>
              <a:t> в «</a:t>
            </a:r>
            <a:r>
              <a:rPr lang="ru-RU" sz="1600" dirty="0" err="1"/>
              <a:t>Таблиці</a:t>
            </a:r>
            <a:r>
              <a:rPr lang="ru-RU" sz="1600" dirty="0"/>
              <a:t> </a:t>
            </a:r>
            <a:r>
              <a:rPr lang="ru-RU" sz="1600" dirty="0" err="1"/>
              <a:t>простих</a:t>
            </a:r>
            <a:r>
              <a:rPr lang="ru-RU" sz="1600" dirty="0"/>
              <a:t> </a:t>
            </a:r>
            <a:r>
              <a:rPr lang="ru-RU" sz="1600" dirty="0" err="1"/>
              <a:t>тіл</a:t>
            </a:r>
            <a:r>
              <a:rPr lang="ru-RU" sz="1600" dirty="0"/>
              <a:t>» і в «</a:t>
            </a:r>
            <a:r>
              <a:rPr lang="ru-RU" sz="1600" dirty="0" err="1"/>
              <a:t>Елементарний</a:t>
            </a:r>
            <a:r>
              <a:rPr lang="ru-RU" sz="1600" dirty="0"/>
              <a:t> </a:t>
            </a:r>
            <a:r>
              <a:rPr lang="ru-RU" sz="1600" dirty="0" err="1"/>
              <a:t>підручник</a:t>
            </a:r>
            <a:r>
              <a:rPr lang="ru-RU" sz="1600" dirty="0"/>
              <a:t> </a:t>
            </a:r>
            <a:r>
              <a:rPr lang="ru-RU" sz="1600" dirty="0" err="1"/>
              <a:t>хімії</a:t>
            </a:r>
            <a:r>
              <a:rPr lang="ru-RU" sz="1600" dirty="0"/>
              <a:t>» </a:t>
            </a:r>
            <a:r>
              <a:rPr lang="ru-RU" sz="1600" dirty="0" err="1"/>
              <a:t>Лавуазьє</a:t>
            </a:r>
            <a:r>
              <a:rPr lang="ru-RU" sz="1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3834344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16632"/>
            <a:ext cx="7315200" cy="1037465"/>
          </a:xfrm>
        </p:spPr>
        <p:txBody>
          <a:bodyPr/>
          <a:lstStyle/>
          <a:p>
            <a:r>
              <a:rPr lang="ru-RU" dirty="0" err="1" smtClean="0"/>
              <a:t>Загальна</a:t>
            </a:r>
            <a:r>
              <a:rPr lang="ru-RU" dirty="0" smtClean="0"/>
              <a:t> характеристика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1268760"/>
            <a:ext cx="7315200" cy="3539527"/>
          </a:xfrm>
        </p:spPr>
        <p:txBody>
          <a:bodyPr>
            <a:noAutofit/>
          </a:bodyPr>
          <a:lstStyle/>
          <a:p>
            <a:pPr marL="45720" indent="0" algn="just">
              <a:buNone/>
            </a:pPr>
            <a:r>
              <a:rPr lang="ru-RU" sz="2400" dirty="0"/>
              <a:t>За </a:t>
            </a:r>
            <a:r>
              <a:rPr lang="ru-RU" sz="2400" dirty="0" err="1"/>
              <a:t>звичайних</a:t>
            </a:r>
            <a:r>
              <a:rPr lang="ru-RU" sz="2400" dirty="0"/>
              <a:t> умов </a:t>
            </a:r>
            <a:r>
              <a:rPr lang="ru-RU" sz="2400" dirty="0" err="1"/>
              <a:t>вуглець</a:t>
            </a:r>
            <a:r>
              <a:rPr lang="ru-RU" sz="2400" dirty="0"/>
              <a:t> </a:t>
            </a:r>
            <a:r>
              <a:rPr lang="ru-RU" sz="2400" dirty="0" err="1"/>
              <a:t>хімічно</a:t>
            </a:r>
            <a:r>
              <a:rPr lang="ru-RU" sz="2400" dirty="0"/>
              <a:t> </a:t>
            </a:r>
            <a:r>
              <a:rPr lang="ru-RU" sz="2400" dirty="0" err="1"/>
              <a:t>інертний</a:t>
            </a:r>
            <a:r>
              <a:rPr lang="ru-RU" sz="2400" dirty="0"/>
              <a:t>, при </a:t>
            </a:r>
            <a:r>
              <a:rPr lang="ru-RU" sz="2400" dirty="0" err="1"/>
              <a:t>високих</a:t>
            </a:r>
            <a:r>
              <a:rPr lang="ru-RU" sz="2400" dirty="0"/>
              <a:t> температурах </a:t>
            </a:r>
            <a:r>
              <a:rPr lang="ru-RU" sz="2400" dirty="0" err="1"/>
              <a:t>сполучається</a:t>
            </a:r>
            <a:r>
              <a:rPr lang="ru-RU" sz="2400" dirty="0"/>
              <a:t> з </a:t>
            </a:r>
            <a:r>
              <a:rPr lang="ru-RU" sz="2400" dirty="0" err="1"/>
              <a:t>багатьма</a:t>
            </a:r>
            <a:r>
              <a:rPr lang="ru-RU" sz="2400" dirty="0"/>
              <a:t> </a:t>
            </a:r>
            <a:r>
              <a:rPr lang="ru-RU" sz="2400" dirty="0" err="1"/>
              <a:t>елементами</a:t>
            </a:r>
            <a:r>
              <a:rPr lang="ru-RU" sz="2400" dirty="0"/>
              <a:t>, </a:t>
            </a:r>
            <a:r>
              <a:rPr lang="ru-RU" sz="2400" dirty="0" err="1"/>
              <a:t>виявляючи</a:t>
            </a:r>
            <a:r>
              <a:rPr lang="ru-RU" sz="2400" dirty="0"/>
              <a:t> </a:t>
            </a:r>
            <a:r>
              <a:rPr lang="ru-RU" sz="2400" dirty="0" err="1"/>
              <a:t>сильні</a:t>
            </a:r>
            <a:r>
              <a:rPr lang="ru-RU" sz="2400" dirty="0"/>
              <a:t> </a:t>
            </a:r>
            <a:r>
              <a:rPr lang="ru-RU" sz="2400" dirty="0" err="1"/>
              <a:t>відновні</a:t>
            </a:r>
            <a:r>
              <a:rPr lang="ru-RU" sz="2400" dirty="0"/>
              <a:t> </a:t>
            </a:r>
            <a:r>
              <a:rPr lang="ru-RU" sz="2400" dirty="0" err="1"/>
              <a:t>властивості</a:t>
            </a:r>
            <a:r>
              <a:rPr lang="ru-RU" sz="2400" dirty="0"/>
              <a:t>. </a:t>
            </a:r>
            <a:r>
              <a:rPr lang="ru-RU" sz="2400" dirty="0" err="1"/>
              <a:t>Найважливіша</a:t>
            </a:r>
            <a:r>
              <a:rPr lang="ru-RU" sz="2400" dirty="0"/>
              <a:t> </a:t>
            </a:r>
            <a:r>
              <a:rPr lang="ru-RU" sz="2400" dirty="0" err="1"/>
              <a:t>властивість</a:t>
            </a:r>
            <a:r>
              <a:rPr lang="ru-RU" sz="2400" dirty="0"/>
              <a:t> </a:t>
            </a:r>
            <a:r>
              <a:rPr lang="ru-RU" sz="2400" dirty="0" err="1"/>
              <a:t>вуглецю</a:t>
            </a:r>
            <a:r>
              <a:rPr lang="ru-RU" sz="2400" dirty="0"/>
              <a:t> — </a:t>
            </a:r>
            <a:r>
              <a:rPr lang="ru-RU" sz="2400" dirty="0" err="1"/>
              <a:t>здатність</a:t>
            </a:r>
            <a:r>
              <a:rPr lang="ru-RU" sz="2400" dirty="0"/>
              <a:t> </a:t>
            </a:r>
            <a:r>
              <a:rPr lang="ru-RU" sz="2400" dirty="0" err="1"/>
              <a:t>його</a:t>
            </a:r>
            <a:r>
              <a:rPr lang="ru-RU" sz="2400" dirty="0"/>
              <a:t> </a:t>
            </a:r>
            <a:r>
              <a:rPr lang="ru-RU" sz="2400" dirty="0" err="1"/>
              <a:t>атомів</a:t>
            </a:r>
            <a:r>
              <a:rPr lang="ru-RU" sz="2400" dirty="0"/>
              <a:t> </a:t>
            </a:r>
            <a:r>
              <a:rPr lang="ru-RU" sz="2400" dirty="0" err="1"/>
              <a:t>утворювати</a:t>
            </a:r>
            <a:r>
              <a:rPr lang="ru-RU" sz="2400" dirty="0"/>
              <a:t> </a:t>
            </a:r>
            <a:r>
              <a:rPr lang="ru-RU" sz="2400" dirty="0" err="1"/>
              <a:t>міцні</a:t>
            </a:r>
            <a:r>
              <a:rPr lang="ru-RU" sz="2400" dirty="0"/>
              <a:t> </a:t>
            </a:r>
            <a:r>
              <a:rPr lang="ru-RU" sz="2400" dirty="0" err="1"/>
              <a:t>хімічні</a:t>
            </a:r>
            <a:r>
              <a:rPr lang="ru-RU" sz="2400" dirty="0"/>
              <a:t> </a:t>
            </a:r>
            <a:r>
              <a:rPr lang="ru-RU" sz="2400" dirty="0" err="1"/>
              <a:t>зв'язки</a:t>
            </a:r>
            <a:r>
              <a:rPr lang="ru-RU" sz="2400" dirty="0"/>
              <a:t> як </a:t>
            </a:r>
            <a:r>
              <a:rPr lang="ru-RU" sz="2400" dirty="0" err="1"/>
              <a:t>між</a:t>
            </a:r>
            <a:r>
              <a:rPr lang="ru-RU" sz="2400" dirty="0"/>
              <a:t> собою, так і з </a:t>
            </a:r>
            <a:r>
              <a:rPr lang="ru-RU" sz="2400" dirty="0" err="1"/>
              <a:t>іншими</a:t>
            </a:r>
            <a:r>
              <a:rPr lang="ru-RU" sz="2400" dirty="0"/>
              <a:t> </a:t>
            </a:r>
            <a:r>
              <a:rPr lang="ru-RU" sz="2400" dirty="0" err="1"/>
              <a:t>елементами</a:t>
            </a:r>
            <a:r>
              <a:rPr lang="ru-RU" sz="2400" dirty="0"/>
              <a:t>. </a:t>
            </a:r>
            <a:r>
              <a:rPr lang="ru-RU" sz="2400" dirty="0" err="1"/>
              <a:t>Здатність</a:t>
            </a:r>
            <a:r>
              <a:rPr lang="ru-RU" sz="2400" dirty="0"/>
              <a:t> </a:t>
            </a:r>
            <a:r>
              <a:rPr lang="ru-RU" sz="2400" dirty="0" err="1"/>
              <a:t>вуглецю</a:t>
            </a:r>
            <a:r>
              <a:rPr lang="ru-RU" sz="2400" dirty="0"/>
              <a:t> </a:t>
            </a:r>
            <a:r>
              <a:rPr lang="ru-RU" sz="2400" dirty="0" err="1"/>
              <a:t>утворювати</a:t>
            </a:r>
            <a:r>
              <a:rPr lang="ru-RU" sz="2400" dirty="0"/>
              <a:t> 4 </a:t>
            </a:r>
            <a:r>
              <a:rPr lang="ru-RU" sz="2400" dirty="0" err="1"/>
              <a:t>рівнозначні</a:t>
            </a:r>
            <a:r>
              <a:rPr lang="ru-RU" sz="2400" dirty="0"/>
              <a:t> </a:t>
            </a:r>
            <a:r>
              <a:rPr lang="ru-RU" sz="2400" dirty="0" err="1"/>
              <a:t>валентні</a:t>
            </a:r>
            <a:r>
              <a:rPr lang="ru-RU" sz="2400" dirty="0"/>
              <a:t> </a:t>
            </a:r>
            <a:r>
              <a:rPr lang="ru-RU" sz="2400" dirty="0" err="1"/>
              <a:t>зв'язки</a:t>
            </a:r>
            <a:r>
              <a:rPr lang="ru-RU" sz="2400" dirty="0"/>
              <a:t> з </a:t>
            </a:r>
            <a:r>
              <a:rPr lang="ru-RU" sz="2400" dirty="0" err="1"/>
              <a:t>іншими</a:t>
            </a:r>
            <a:r>
              <a:rPr lang="ru-RU" sz="2400" dirty="0"/>
              <a:t> атомами </a:t>
            </a:r>
            <a:r>
              <a:rPr lang="ru-RU" sz="2400" dirty="0" err="1"/>
              <a:t>дозволяє</a:t>
            </a:r>
            <a:r>
              <a:rPr lang="ru-RU" sz="2400" dirty="0"/>
              <a:t> </a:t>
            </a:r>
            <a:r>
              <a:rPr lang="ru-RU" sz="2400" dirty="0" err="1"/>
              <a:t>будувати</a:t>
            </a:r>
            <a:r>
              <a:rPr lang="ru-RU" sz="2400" dirty="0"/>
              <a:t> </a:t>
            </a:r>
            <a:r>
              <a:rPr lang="ru-RU" sz="2400" dirty="0" err="1"/>
              <a:t>вуглецеві</a:t>
            </a:r>
            <a:r>
              <a:rPr lang="ru-RU" sz="2400" dirty="0"/>
              <a:t> </a:t>
            </a:r>
            <a:r>
              <a:rPr lang="ru-RU" sz="2400" dirty="0" err="1"/>
              <a:t>скелети</a:t>
            </a:r>
            <a:r>
              <a:rPr lang="ru-RU" sz="2400" dirty="0"/>
              <a:t> </a:t>
            </a:r>
            <a:r>
              <a:rPr lang="ru-RU" sz="2400" dirty="0" err="1"/>
              <a:t>різних</a:t>
            </a:r>
            <a:r>
              <a:rPr lang="ru-RU" sz="2400" dirty="0"/>
              <a:t> </a:t>
            </a:r>
            <a:r>
              <a:rPr lang="ru-RU" sz="2400" dirty="0" err="1"/>
              <a:t>типів</a:t>
            </a:r>
            <a:r>
              <a:rPr lang="ru-RU" sz="2400" dirty="0"/>
              <a:t> (</a:t>
            </a:r>
            <a:r>
              <a:rPr lang="ru-RU" sz="2400" dirty="0" err="1"/>
              <a:t>лінійні</a:t>
            </a:r>
            <a:r>
              <a:rPr lang="ru-RU" sz="2400" dirty="0"/>
              <a:t>, </a:t>
            </a:r>
            <a:r>
              <a:rPr lang="ru-RU" sz="2400" dirty="0" err="1"/>
              <a:t>розгалужені</a:t>
            </a:r>
            <a:r>
              <a:rPr lang="ru-RU" sz="2400" dirty="0"/>
              <a:t>, </a:t>
            </a:r>
            <a:r>
              <a:rPr lang="ru-RU" sz="2400" dirty="0" err="1"/>
              <a:t>циклічні</a:t>
            </a:r>
            <a:r>
              <a:rPr lang="ru-RU" sz="2400" dirty="0"/>
              <a:t>); </a:t>
            </a:r>
            <a:r>
              <a:rPr lang="ru-RU" sz="2400" dirty="0" err="1"/>
              <a:t>саме</a:t>
            </a:r>
            <a:r>
              <a:rPr lang="ru-RU" sz="2400" dirty="0"/>
              <a:t> </a:t>
            </a:r>
            <a:r>
              <a:rPr lang="ru-RU" sz="2400" dirty="0" err="1"/>
              <a:t>цими</a:t>
            </a:r>
            <a:r>
              <a:rPr lang="ru-RU" sz="2400" dirty="0"/>
              <a:t> </a:t>
            </a:r>
            <a:r>
              <a:rPr lang="ru-RU" sz="2400" dirty="0" err="1"/>
              <a:t>властивостями</a:t>
            </a:r>
            <a:r>
              <a:rPr lang="ru-RU" sz="2400" dirty="0"/>
              <a:t> і </a:t>
            </a:r>
            <a:r>
              <a:rPr lang="ru-RU" sz="2400" dirty="0" err="1"/>
              <a:t>пояснюється</a:t>
            </a:r>
            <a:r>
              <a:rPr lang="ru-RU" sz="2400" dirty="0"/>
              <a:t> </a:t>
            </a:r>
            <a:r>
              <a:rPr lang="ru-RU" sz="2400" dirty="0" err="1"/>
              <a:t>виняткова</a:t>
            </a:r>
            <a:r>
              <a:rPr lang="ru-RU" sz="2400" dirty="0"/>
              <a:t> роль </a:t>
            </a:r>
            <a:r>
              <a:rPr lang="ru-RU" sz="2400" dirty="0" err="1"/>
              <a:t>вуглецю</a:t>
            </a:r>
            <a:r>
              <a:rPr lang="ru-RU" sz="2400" dirty="0"/>
              <a:t> в </a:t>
            </a:r>
            <a:r>
              <a:rPr lang="ru-RU" sz="2400" dirty="0" err="1"/>
              <a:t>будові</a:t>
            </a:r>
            <a:r>
              <a:rPr lang="ru-RU" sz="2400" dirty="0"/>
              <a:t> </a:t>
            </a:r>
            <a:r>
              <a:rPr lang="ru-RU" sz="2400" dirty="0" err="1"/>
              <a:t>органічних</a:t>
            </a:r>
            <a:r>
              <a:rPr lang="ru-RU" sz="2400" dirty="0"/>
              <a:t> </a:t>
            </a:r>
            <a:r>
              <a:rPr lang="ru-RU" sz="2400" dirty="0" err="1"/>
              <a:t>сполук</a:t>
            </a:r>
            <a:r>
              <a:rPr lang="ru-RU" sz="2400" dirty="0"/>
              <a:t> і, </a:t>
            </a:r>
            <a:r>
              <a:rPr lang="ru-RU" sz="2400" dirty="0" err="1"/>
              <a:t>зокрема</a:t>
            </a:r>
            <a:r>
              <a:rPr lang="ru-RU" sz="2400" dirty="0"/>
              <a:t>, </a:t>
            </a:r>
            <a:r>
              <a:rPr lang="ru-RU" sz="2400" dirty="0" err="1"/>
              <a:t>всіх</a:t>
            </a:r>
            <a:r>
              <a:rPr lang="ru-RU" sz="2400" dirty="0"/>
              <a:t> </a:t>
            </a:r>
            <a:r>
              <a:rPr lang="ru-RU" sz="2400" dirty="0" err="1"/>
              <a:t>живих</a:t>
            </a:r>
            <a:r>
              <a:rPr lang="ru-RU" sz="2400" dirty="0"/>
              <a:t> </a:t>
            </a:r>
            <a:r>
              <a:rPr lang="ru-RU" sz="2400" dirty="0" err="1"/>
              <a:t>організмів</a:t>
            </a:r>
            <a:r>
              <a:rPr lang="ru-RU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9390444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16632"/>
            <a:ext cx="7315200" cy="1037465"/>
          </a:xfrm>
        </p:spPr>
        <p:txBody>
          <a:bodyPr/>
          <a:lstStyle/>
          <a:p>
            <a:r>
              <a:rPr lang="ru-RU" dirty="0" err="1"/>
              <a:t>Розповсюдження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899592" y="1268760"/>
                <a:ext cx="7315200" cy="3539527"/>
              </a:xfrm>
            </p:spPr>
            <p:txBody>
              <a:bodyPr>
                <a:noAutofit/>
              </a:bodyPr>
              <a:lstStyle/>
              <a:p>
                <a:pPr marL="45720" indent="0" algn="just">
                  <a:buNone/>
                </a:pPr>
                <a:r>
                  <a:rPr lang="ru-RU" dirty="0" smtClean="0"/>
                  <a:t>Вуглець</a:t>
                </a:r>
                <a:r>
                  <a:rPr lang="ru-RU" dirty="0"/>
                  <a:t> у </a:t>
                </a:r>
                <a:r>
                  <a:rPr lang="ru-RU" dirty="0" err="1"/>
                  <a:t>природі</a:t>
                </a:r>
                <a:r>
                  <a:rPr lang="ru-RU" dirty="0"/>
                  <a:t> </a:t>
                </a:r>
                <a:r>
                  <a:rPr lang="ru-RU" dirty="0" err="1"/>
                  <a:t>зустрічається</a:t>
                </a:r>
                <a:r>
                  <a:rPr lang="ru-RU" dirty="0"/>
                  <a:t> як у </a:t>
                </a:r>
                <a:r>
                  <a:rPr lang="ru-RU" dirty="0" err="1"/>
                  <a:t>вільному</a:t>
                </a:r>
                <a:r>
                  <a:rPr lang="ru-RU" dirty="0"/>
                  <a:t> </a:t>
                </a:r>
                <a:r>
                  <a:rPr lang="ru-RU" dirty="0" err="1"/>
                  <a:t>стані</a:t>
                </a:r>
                <a:r>
                  <a:rPr lang="ru-RU" dirty="0"/>
                  <a:t> (алмаз, </a:t>
                </a:r>
                <a:r>
                  <a:rPr lang="ru-RU" dirty="0" err="1"/>
                  <a:t>графіт</a:t>
                </a:r>
                <a:r>
                  <a:rPr lang="ru-RU" dirty="0"/>
                  <a:t>, </a:t>
                </a:r>
                <a:r>
                  <a:rPr lang="ru-RU" dirty="0" err="1"/>
                  <a:t>карбін</a:t>
                </a:r>
                <a:r>
                  <a:rPr lang="ru-RU" dirty="0"/>
                  <a:t> і </a:t>
                </a:r>
                <a:r>
                  <a:rPr lang="ru-RU" dirty="0" err="1"/>
                  <a:t>лонсдейліт</a:t>
                </a:r>
                <a:r>
                  <a:rPr lang="ru-RU" dirty="0"/>
                  <a:t>, </a:t>
                </a:r>
                <a:r>
                  <a:rPr lang="ru-RU" dirty="0" err="1"/>
                  <a:t>фулерен</a:t>
                </a:r>
                <a:r>
                  <a:rPr lang="ru-RU" dirty="0"/>
                  <a:t>, </a:t>
                </a:r>
                <a:r>
                  <a:rPr lang="ru-RU" dirty="0" err="1"/>
                  <a:t>вуглецеві</a:t>
                </a:r>
                <a:r>
                  <a:rPr lang="ru-RU" dirty="0"/>
                  <a:t> </a:t>
                </a:r>
                <a:r>
                  <a:rPr lang="ru-RU" dirty="0" err="1"/>
                  <a:t>нанотрубки</a:t>
                </a:r>
                <a:r>
                  <a:rPr lang="ru-RU" dirty="0"/>
                  <a:t>), так і у </a:t>
                </a:r>
                <a:r>
                  <a:rPr lang="ru-RU" dirty="0" err="1"/>
                  <a:t>вигляді</a:t>
                </a:r>
                <a:r>
                  <a:rPr lang="ru-RU" dirty="0"/>
                  <a:t> </a:t>
                </a:r>
                <a:r>
                  <a:rPr lang="ru-RU" dirty="0" err="1"/>
                  <a:t>різноманітних</a:t>
                </a:r>
                <a:r>
                  <a:rPr lang="ru-RU" dirty="0"/>
                  <a:t> </a:t>
                </a:r>
                <a:r>
                  <a:rPr lang="ru-RU" dirty="0" err="1"/>
                  <a:t>сполук</a:t>
                </a:r>
                <a:r>
                  <a:rPr lang="ru-RU" dirty="0"/>
                  <a:t>. </a:t>
                </a:r>
                <a:r>
                  <a:rPr lang="ru-RU" dirty="0" err="1"/>
                  <a:t>Середній</a:t>
                </a:r>
                <a:r>
                  <a:rPr lang="ru-RU" dirty="0"/>
                  <a:t> </a:t>
                </a:r>
                <a:r>
                  <a:rPr lang="ru-RU" dirty="0" err="1"/>
                  <a:t>вміст</a:t>
                </a:r>
                <a:r>
                  <a:rPr lang="ru-RU" dirty="0"/>
                  <a:t> </a:t>
                </a:r>
                <a:r>
                  <a:rPr lang="ru-RU" dirty="0" err="1"/>
                  <a:t>вуглецю</a:t>
                </a:r>
                <a:r>
                  <a:rPr lang="ru-RU" dirty="0"/>
                  <a:t> у </a:t>
                </a:r>
                <a:r>
                  <a:rPr lang="ru-RU" dirty="0" err="1"/>
                  <a:t>земній</a:t>
                </a:r>
                <a:r>
                  <a:rPr lang="ru-RU" dirty="0"/>
                  <a:t> </a:t>
                </a:r>
                <a:r>
                  <a:rPr lang="ru-RU" dirty="0" err="1"/>
                  <a:t>корі</a:t>
                </a:r>
                <a:r>
                  <a:rPr lang="ru-RU" dirty="0"/>
                  <a:t> </a:t>
                </a:r>
                <a14:m>
                  <m:oMath xmlns:m="http://schemas.openxmlformats.org/officeDocument/2006/math">
                    <m:r>
                      <a:rPr lang="uk-UA" b="0" i="1" smtClean="0">
                        <a:latin typeface="Cambria Math"/>
                      </a:rPr>
                      <m:t>2.3 ×</m:t>
                    </m:r>
                    <m:sSup>
                      <m:sSupPr>
                        <m:ctrlPr>
                          <a:rPr lang="uk-UA" b="0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uk-UA" b="0" i="1" smtClean="0">
                            <a:latin typeface="Cambria Math"/>
                            <a:ea typeface="Cambria Math"/>
                          </a:rPr>
                          <m:t>10</m:t>
                        </m:r>
                      </m:e>
                      <m:sup>
                        <m:r>
                          <a:rPr lang="uk-UA" b="0" i="1" smtClean="0">
                            <a:latin typeface="Cambria Math"/>
                            <a:ea typeface="Cambria Math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ru-RU" dirty="0" smtClean="0"/>
                  <a:t>% </a:t>
                </a:r>
                <a:r>
                  <a:rPr lang="ru-RU" dirty="0"/>
                  <a:t>(</a:t>
                </a:r>
                <a:r>
                  <a:rPr lang="ru-RU" dirty="0" err="1"/>
                  <a:t>мас</a:t>
                </a:r>
                <a:r>
                  <a:rPr lang="ru-RU" dirty="0"/>
                  <a:t>); </a:t>
                </a:r>
                <a:r>
                  <a:rPr lang="ru-RU" dirty="0" err="1"/>
                  <a:t>основна</a:t>
                </a:r>
                <a:r>
                  <a:rPr lang="ru-RU" dirty="0"/>
                  <a:t> </a:t>
                </a:r>
                <a:r>
                  <a:rPr lang="ru-RU" dirty="0" err="1"/>
                  <a:t>маса</a:t>
                </a:r>
                <a:r>
                  <a:rPr lang="ru-RU" dirty="0"/>
                  <a:t> </a:t>
                </a:r>
                <a:r>
                  <a:rPr lang="ru-RU" dirty="0" err="1"/>
                  <a:t>вуглецю</a:t>
                </a:r>
                <a:r>
                  <a:rPr lang="ru-RU" dirty="0"/>
                  <a:t> </a:t>
                </a:r>
                <a:r>
                  <a:rPr lang="ru-RU" dirty="0" err="1"/>
                  <a:t>концентрується</a:t>
                </a:r>
                <a:r>
                  <a:rPr lang="ru-RU" dirty="0"/>
                  <a:t> в </a:t>
                </a:r>
                <a:r>
                  <a:rPr lang="ru-RU" dirty="0" err="1"/>
                  <a:t>осадових</a:t>
                </a:r>
                <a:r>
                  <a:rPr lang="ru-RU" dirty="0"/>
                  <a:t> </a:t>
                </a:r>
                <a:r>
                  <a:rPr lang="ru-RU" dirty="0" err="1"/>
                  <a:t>гірських</a:t>
                </a:r>
                <a:r>
                  <a:rPr lang="ru-RU" dirty="0"/>
                  <a:t> породах. </a:t>
                </a:r>
                <a:r>
                  <a:rPr lang="ru-RU" dirty="0" err="1"/>
                  <a:t>Вуглець</a:t>
                </a:r>
                <a:r>
                  <a:rPr lang="ru-RU" dirty="0"/>
                  <a:t> </a:t>
                </a:r>
                <a:r>
                  <a:rPr lang="ru-RU" dirty="0" err="1"/>
                  <a:t>накопичується</a:t>
                </a:r>
                <a:r>
                  <a:rPr lang="ru-RU" dirty="0"/>
                  <a:t> у </a:t>
                </a:r>
                <a:r>
                  <a:rPr lang="ru-RU" dirty="0" err="1"/>
                  <a:t>верхній</a:t>
                </a:r>
                <a:r>
                  <a:rPr lang="ru-RU" dirty="0"/>
                  <a:t> </a:t>
                </a:r>
                <a:r>
                  <a:rPr lang="ru-RU" dirty="0" err="1"/>
                  <a:t>частині</a:t>
                </a:r>
                <a:r>
                  <a:rPr lang="ru-RU" dirty="0"/>
                  <a:t> </a:t>
                </a:r>
                <a:r>
                  <a:rPr lang="ru-RU" dirty="0" err="1"/>
                  <a:t>земної</a:t>
                </a:r>
                <a:r>
                  <a:rPr lang="ru-RU" dirty="0"/>
                  <a:t> кори, де </a:t>
                </a:r>
                <a:r>
                  <a:rPr lang="ru-RU" dirty="0" err="1"/>
                  <a:t>його</a:t>
                </a:r>
                <a:r>
                  <a:rPr lang="ru-RU" dirty="0"/>
                  <a:t> </a:t>
                </a:r>
                <a:r>
                  <a:rPr lang="ru-RU" dirty="0" err="1"/>
                  <a:t>присутність</a:t>
                </a:r>
                <a:r>
                  <a:rPr lang="ru-RU" dirty="0"/>
                  <a:t> </a:t>
                </a:r>
                <a:r>
                  <a:rPr lang="ru-RU" dirty="0" err="1"/>
                  <a:t>пов'язана</a:t>
                </a:r>
                <a:r>
                  <a:rPr lang="ru-RU" dirty="0"/>
                  <a:t> в основному з живою </a:t>
                </a:r>
                <a:r>
                  <a:rPr lang="ru-RU" dirty="0" err="1"/>
                  <a:t>речовиною</a:t>
                </a:r>
                <a:r>
                  <a:rPr lang="ru-RU" dirty="0"/>
                  <a:t>, </a:t>
                </a:r>
                <a:r>
                  <a:rPr lang="ru-RU" dirty="0" err="1"/>
                  <a:t>кам'яним</a:t>
                </a:r>
                <a:r>
                  <a:rPr lang="ru-RU" dirty="0"/>
                  <a:t> </a:t>
                </a:r>
                <a:r>
                  <a:rPr lang="ru-RU" dirty="0" err="1"/>
                  <a:t>вугіллям</a:t>
                </a:r>
                <a:r>
                  <a:rPr lang="ru-RU" dirty="0"/>
                  <a:t>, </a:t>
                </a:r>
                <a:r>
                  <a:rPr lang="ru-RU" dirty="0" err="1"/>
                  <a:t>нафтою</a:t>
                </a:r>
                <a:r>
                  <a:rPr lang="ru-RU" dirty="0"/>
                  <a:t>, антрацитом, а </a:t>
                </a:r>
                <a:r>
                  <a:rPr lang="ru-RU" dirty="0" err="1"/>
                  <a:t>також</a:t>
                </a:r>
                <a:r>
                  <a:rPr lang="ru-RU" dirty="0"/>
                  <a:t> з </a:t>
                </a:r>
                <a:r>
                  <a:rPr lang="ru-RU" dirty="0" err="1"/>
                  <a:t>доломітами</a:t>
                </a:r>
                <a:r>
                  <a:rPr lang="ru-RU" dirty="0"/>
                  <a:t> і </a:t>
                </a:r>
                <a:r>
                  <a:rPr lang="ru-RU" dirty="0" err="1"/>
                  <a:t>вапняками</a:t>
                </a:r>
                <a:r>
                  <a:rPr lang="ru-RU" dirty="0"/>
                  <a:t>. </a:t>
                </a:r>
                <a:r>
                  <a:rPr lang="ru-RU" dirty="0" err="1"/>
                  <a:t>Відомо</a:t>
                </a:r>
                <a:r>
                  <a:rPr lang="ru-RU" dirty="0"/>
                  <a:t> </a:t>
                </a:r>
                <a:r>
                  <a:rPr lang="ru-RU" dirty="0" err="1"/>
                  <a:t>понад</a:t>
                </a:r>
                <a:r>
                  <a:rPr lang="ru-RU" dirty="0"/>
                  <a:t> 100 </a:t>
                </a:r>
                <a:r>
                  <a:rPr lang="ru-RU" dirty="0" err="1"/>
                  <a:t>мінералів</a:t>
                </a:r>
                <a:r>
                  <a:rPr lang="ru-RU" dirty="0"/>
                  <a:t> </a:t>
                </a:r>
                <a:r>
                  <a:rPr lang="ru-RU" dirty="0" err="1"/>
                  <a:t>вуглецю</a:t>
                </a:r>
                <a:r>
                  <a:rPr lang="ru-RU" dirty="0"/>
                  <a:t>, </a:t>
                </a:r>
                <a:r>
                  <a:rPr lang="ru-RU" dirty="0" err="1"/>
                  <a:t>серед</a:t>
                </a:r>
                <a:r>
                  <a:rPr lang="ru-RU" dirty="0"/>
                  <a:t> </a:t>
                </a:r>
                <a:r>
                  <a:rPr lang="ru-RU" dirty="0" err="1"/>
                  <a:t>яких</a:t>
                </a:r>
                <a:r>
                  <a:rPr lang="ru-RU" dirty="0"/>
                  <a:t> </a:t>
                </a:r>
                <a:r>
                  <a:rPr lang="ru-RU" dirty="0" err="1"/>
                  <a:t>найпоширеніші</a:t>
                </a:r>
                <a:r>
                  <a:rPr lang="ru-RU" dirty="0"/>
                  <a:t> </a:t>
                </a:r>
                <a:r>
                  <a:rPr lang="ru-RU" dirty="0" err="1"/>
                  <a:t>карбонати</a:t>
                </a:r>
                <a:r>
                  <a:rPr lang="ru-RU" dirty="0"/>
                  <a:t> </a:t>
                </a:r>
                <a:r>
                  <a:rPr lang="ru-RU" dirty="0" err="1"/>
                  <a:t>кальцію</a:t>
                </a:r>
                <a:r>
                  <a:rPr lang="ru-RU" dirty="0"/>
                  <a:t>, </a:t>
                </a:r>
                <a:r>
                  <a:rPr lang="ru-RU" dirty="0" err="1"/>
                  <a:t>магнію</a:t>
                </a:r>
                <a:r>
                  <a:rPr lang="ru-RU" dirty="0"/>
                  <a:t> і </a:t>
                </a:r>
                <a:r>
                  <a:rPr lang="ru-RU" dirty="0" err="1"/>
                  <a:t>заліза</a:t>
                </a:r>
                <a:r>
                  <a:rPr lang="ru-RU" dirty="0"/>
                  <a:t>. </a:t>
                </a:r>
                <a:r>
                  <a:rPr lang="ru-RU" dirty="0" err="1"/>
                  <a:t>Він</a:t>
                </a:r>
                <a:r>
                  <a:rPr lang="ru-RU" dirty="0"/>
                  <a:t> входить до складу </a:t>
                </a:r>
                <a:r>
                  <a:rPr lang="ru-RU" dirty="0" err="1"/>
                  <a:t>кам'яного</a:t>
                </a:r>
                <a:r>
                  <a:rPr lang="ru-RU" dirty="0"/>
                  <a:t> </a:t>
                </a:r>
                <a:r>
                  <a:rPr lang="ru-RU" dirty="0" err="1"/>
                  <a:t>вугілля</a:t>
                </a:r>
                <a:r>
                  <a:rPr lang="ru-RU" dirty="0"/>
                  <a:t>, </a:t>
                </a:r>
                <a:r>
                  <a:rPr lang="ru-RU" dirty="0" err="1"/>
                  <a:t>нафти</a:t>
                </a:r>
                <a:r>
                  <a:rPr lang="ru-RU" dirty="0"/>
                  <a:t> і природного газу, а </a:t>
                </a:r>
                <a:r>
                  <a:rPr lang="ru-RU" dirty="0" err="1"/>
                  <a:t>також</a:t>
                </a:r>
                <a:r>
                  <a:rPr lang="ru-RU" dirty="0"/>
                  <a:t> </a:t>
                </a:r>
                <a:r>
                  <a:rPr lang="ru-RU" dirty="0" err="1"/>
                  <a:t>різних</a:t>
                </a:r>
                <a:r>
                  <a:rPr lang="ru-RU" dirty="0"/>
                  <a:t> </a:t>
                </a:r>
                <a:r>
                  <a:rPr lang="ru-RU" dirty="0" err="1"/>
                  <a:t>мінералів</a:t>
                </a:r>
                <a:r>
                  <a:rPr lang="ru-RU" dirty="0"/>
                  <a:t>: </a:t>
                </a:r>
                <a:r>
                  <a:rPr lang="ru-RU" dirty="0" err="1"/>
                  <a:t>мармуру</a:t>
                </a:r>
                <a:r>
                  <a:rPr lang="ru-RU" dirty="0"/>
                  <a:t>, </a:t>
                </a:r>
                <a:r>
                  <a:rPr lang="ru-RU" dirty="0" err="1"/>
                  <a:t>крейди</a:t>
                </a:r>
                <a:r>
                  <a:rPr lang="ru-RU" dirty="0"/>
                  <a:t> і </a:t>
                </a:r>
                <a:r>
                  <a:rPr lang="ru-RU" dirty="0" err="1" smtClean="0"/>
                  <a:t>вапняку</a:t>
                </a:r>
                <a:r>
                  <a:rPr lang="ru-RU" dirty="0" smtClean="0"/>
                  <a:t>.</a:t>
                </a:r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99592" y="1268760"/>
                <a:ext cx="7315200" cy="3539527"/>
              </a:xfrm>
              <a:blipFill rotWithShape="1">
                <a:blip r:embed="rId2"/>
                <a:stretch>
                  <a:fillRect l="-250" t="-688" r="-833" b="-1772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9778279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16632"/>
            <a:ext cx="7315200" cy="1037465"/>
          </a:xfrm>
        </p:spPr>
        <p:txBody>
          <a:bodyPr/>
          <a:lstStyle/>
          <a:p>
            <a:r>
              <a:rPr lang="ru-RU" dirty="0" err="1"/>
              <a:t>Застосування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1268760"/>
            <a:ext cx="7315200" cy="3539527"/>
          </a:xfrm>
        </p:spPr>
        <p:txBody>
          <a:bodyPr>
            <a:noAutofit/>
          </a:bodyPr>
          <a:lstStyle/>
          <a:p>
            <a:pPr marL="45720" indent="0" algn="just">
              <a:buNone/>
            </a:pPr>
            <a:r>
              <a:rPr lang="ru-RU" sz="1800" dirty="0"/>
              <a:t>Деревне </a:t>
            </a:r>
            <a:r>
              <a:rPr lang="ru-RU" sz="1800" dirty="0" err="1"/>
              <a:t>вугілля</a:t>
            </a:r>
            <a:r>
              <a:rPr lang="ru-RU" sz="1800" dirty="0"/>
              <a:t> </a:t>
            </a:r>
            <a:r>
              <a:rPr lang="ru-RU" sz="1800" dirty="0" err="1"/>
              <a:t>має</a:t>
            </a:r>
            <a:r>
              <a:rPr lang="ru-RU" sz="1800" dirty="0"/>
              <a:t> </a:t>
            </a:r>
            <a:r>
              <a:rPr lang="ru-RU" sz="1800" dirty="0" err="1"/>
              <a:t>здатність</a:t>
            </a:r>
            <a:r>
              <a:rPr lang="ru-RU" sz="1800" dirty="0"/>
              <a:t> </a:t>
            </a:r>
            <a:r>
              <a:rPr lang="ru-RU" sz="1800" dirty="0" err="1"/>
              <a:t>адсорбувати</a:t>
            </a:r>
            <a:r>
              <a:rPr lang="ru-RU" sz="1800" dirty="0"/>
              <a:t> (</a:t>
            </a:r>
            <a:r>
              <a:rPr lang="ru-RU" sz="1800" dirty="0" err="1"/>
              <a:t>поглинати</a:t>
            </a:r>
            <a:r>
              <a:rPr lang="ru-RU" sz="1800" dirty="0"/>
              <a:t>) на </a:t>
            </a:r>
            <a:r>
              <a:rPr lang="ru-RU" sz="1800" dirty="0" err="1"/>
              <a:t>своїй</a:t>
            </a:r>
            <a:r>
              <a:rPr lang="ru-RU" sz="1800" dirty="0"/>
              <a:t> </a:t>
            </a:r>
            <a:r>
              <a:rPr lang="ru-RU" sz="1800" dirty="0" err="1"/>
              <a:t>поверхні</a:t>
            </a:r>
            <a:r>
              <a:rPr lang="ru-RU" sz="1800" dirty="0"/>
              <a:t> </a:t>
            </a:r>
            <a:r>
              <a:rPr lang="ru-RU" sz="1800" dirty="0" err="1"/>
              <a:t>різні</a:t>
            </a:r>
            <a:r>
              <a:rPr lang="ru-RU" sz="1800" dirty="0"/>
              <a:t> гази і </a:t>
            </a:r>
            <a:r>
              <a:rPr lang="ru-RU" sz="1800" dirty="0" err="1"/>
              <a:t>деякі</a:t>
            </a:r>
            <a:r>
              <a:rPr lang="ru-RU" sz="1800" dirty="0"/>
              <a:t> </a:t>
            </a:r>
            <a:r>
              <a:rPr lang="ru-RU" sz="1800" dirty="0" err="1"/>
              <a:t>речовини</a:t>
            </a:r>
            <a:r>
              <a:rPr lang="ru-RU" sz="1800" dirty="0"/>
              <a:t> з </a:t>
            </a:r>
            <a:r>
              <a:rPr lang="ru-RU" sz="1800" dirty="0" err="1"/>
              <a:t>розчинів</a:t>
            </a:r>
            <a:r>
              <a:rPr lang="ru-RU" sz="1800" dirty="0"/>
              <a:t>. </a:t>
            </a:r>
            <a:r>
              <a:rPr lang="ru-RU" sz="1800" dirty="0" err="1"/>
              <a:t>Адсорбція</a:t>
            </a:r>
            <a:r>
              <a:rPr lang="ru-RU" sz="1800" dirty="0"/>
              <a:t> </a:t>
            </a:r>
            <a:r>
              <a:rPr lang="ru-RU" sz="1800" dirty="0" err="1"/>
              <a:t>відбувається</a:t>
            </a:r>
            <a:r>
              <a:rPr lang="ru-RU" sz="1800" dirty="0"/>
              <a:t> </a:t>
            </a:r>
            <a:r>
              <a:rPr lang="ru-RU" sz="1800" dirty="0" err="1"/>
              <a:t>поверхнею</a:t>
            </a:r>
            <a:r>
              <a:rPr lang="ru-RU" sz="1800" dirty="0"/>
              <a:t> </a:t>
            </a:r>
            <a:r>
              <a:rPr lang="ru-RU" sz="1800" dirty="0" err="1"/>
              <a:t>вугілля</a:t>
            </a:r>
            <a:r>
              <a:rPr lang="ru-RU" sz="1800" dirty="0"/>
              <a:t>, тому </a:t>
            </a:r>
            <a:r>
              <a:rPr lang="ru-RU" sz="1800" dirty="0" err="1"/>
              <a:t>воно</a:t>
            </a:r>
            <a:r>
              <a:rPr lang="ru-RU" sz="1800" dirty="0"/>
              <a:t> </a:t>
            </a:r>
            <a:r>
              <a:rPr lang="ru-RU" sz="1800" dirty="0" err="1"/>
              <a:t>здатне</a:t>
            </a:r>
            <a:r>
              <a:rPr lang="ru-RU" sz="1800" dirty="0"/>
              <a:t> </a:t>
            </a:r>
            <a:r>
              <a:rPr lang="ru-RU" sz="1800" dirty="0" err="1"/>
              <a:t>поглинати</a:t>
            </a:r>
            <a:r>
              <a:rPr lang="ru-RU" sz="1800" dirty="0"/>
              <a:t> (</a:t>
            </a:r>
            <a:r>
              <a:rPr lang="ru-RU" sz="1800" dirty="0" err="1"/>
              <a:t>адсорбувати</a:t>
            </a:r>
            <a:r>
              <a:rPr lang="ru-RU" sz="1800" dirty="0"/>
              <a:t>) </a:t>
            </a:r>
            <a:r>
              <a:rPr lang="ru-RU" sz="1800" dirty="0" err="1"/>
              <a:t>тим</a:t>
            </a:r>
            <a:r>
              <a:rPr lang="ru-RU" sz="1800" dirty="0"/>
              <a:t> </a:t>
            </a:r>
            <a:r>
              <a:rPr lang="ru-RU" sz="1800" dirty="0" err="1"/>
              <a:t>більшу</a:t>
            </a:r>
            <a:r>
              <a:rPr lang="ru-RU" sz="1800" dirty="0"/>
              <a:t> </a:t>
            </a:r>
            <a:r>
              <a:rPr lang="ru-RU" sz="1800" dirty="0" err="1"/>
              <a:t>кількість</a:t>
            </a:r>
            <a:r>
              <a:rPr lang="ru-RU" sz="1800" dirty="0"/>
              <a:t> </a:t>
            </a:r>
            <a:r>
              <a:rPr lang="ru-RU" sz="1800" dirty="0" err="1"/>
              <a:t>речовин</a:t>
            </a:r>
            <a:r>
              <a:rPr lang="ru-RU" sz="1800" dirty="0"/>
              <a:t>, </a:t>
            </a:r>
            <a:r>
              <a:rPr lang="ru-RU" sz="1800" dirty="0" err="1"/>
              <a:t>чим</a:t>
            </a:r>
            <a:r>
              <a:rPr lang="ru-RU" sz="1800" dirty="0"/>
              <a:t> </a:t>
            </a:r>
            <a:r>
              <a:rPr lang="ru-RU" sz="1800" dirty="0" err="1"/>
              <a:t>більша</a:t>
            </a:r>
            <a:r>
              <a:rPr lang="ru-RU" sz="1800" dirty="0"/>
              <a:t> </a:t>
            </a:r>
            <a:r>
              <a:rPr lang="ru-RU" sz="1800" dirty="0" err="1"/>
              <a:t>його</a:t>
            </a:r>
            <a:r>
              <a:rPr lang="ru-RU" sz="1800" dirty="0"/>
              <a:t> </a:t>
            </a:r>
            <a:r>
              <a:rPr lang="ru-RU" sz="1800" dirty="0" err="1"/>
              <a:t>сумарна</a:t>
            </a:r>
            <a:r>
              <a:rPr lang="ru-RU" sz="1800" dirty="0"/>
              <a:t> </a:t>
            </a:r>
            <a:r>
              <a:rPr lang="ru-RU" sz="1800" dirty="0" err="1"/>
              <a:t>поверхня</a:t>
            </a:r>
            <a:r>
              <a:rPr lang="ru-RU" sz="1800" dirty="0"/>
              <a:t>, </a:t>
            </a:r>
            <a:r>
              <a:rPr lang="ru-RU" sz="1800" dirty="0" err="1"/>
              <a:t>тобто</a:t>
            </a:r>
            <a:r>
              <a:rPr lang="ru-RU" sz="1800" dirty="0"/>
              <a:t> </a:t>
            </a:r>
            <a:r>
              <a:rPr lang="ru-RU" sz="1800" dirty="0" err="1"/>
              <a:t>чим</a:t>
            </a:r>
            <a:r>
              <a:rPr lang="ru-RU" sz="1800" dirty="0"/>
              <a:t> </a:t>
            </a:r>
            <a:r>
              <a:rPr lang="ru-RU" sz="1800" dirty="0" err="1"/>
              <a:t>більше</a:t>
            </a:r>
            <a:r>
              <a:rPr lang="ru-RU" sz="1800" dirty="0"/>
              <a:t> </a:t>
            </a:r>
            <a:r>
              <a:rPr lang="ru-RU" sz="1800" dirty="0" err="1"/>
              <a:t>воно</a:t>
            </a:r>
            <a:r>
              <a:rPr lang="ru-RU" sz="1800" dirty="0"/>
              <a:t> </a:t>
            </a:r>
            <a:r>
              <a:rPr lang="ru-RU" sz="1800" dirty="0" err="1"/>
              <a:t>подрібнене</a:t>
            </a:r>
            <a:r>
              <a:rPr lang="ru-RU" sz="1800" dirty="0"/>
              <a:t> </a:t>
            </a:r>
            <a:r>
              <a:rPr lang="ru-RU" sz="1800" dirty="0" err="1"/>
              <a:t>або</a:t>
            </a:r>
            <a:r>
              <a:rPr lang="ru-RU" sz="1800" dirty="0"/>
              <a:t> </a:t>
            </a:r>
            <a:r>
              <a:rPr lang="ru-RU" sz="1800" dirty="0" err="1"/>
              <a:t>пористе</a:t>
            </a:r>
            <a:r>
              <a:rPr lang="ru-RU" sz="1800" dirty="0"/>
              <a:t>. </a:t>
            </a:r>
            <a:r>
              <a:rPr lang="ru-RU" sz="1800" dirty="0" err="1"/>
              <a:t>Пористість</a:t>
            </a:r>
            <a:r>
              <a:rPr lang="ru-RU" sz="1800" dirty="0"/>
              <a:t>, а разом з </a:t>
            </a:r>
            <a:r>
              <a:rPr lang="ru-RU" sz="1800" dirty="0" err="1"/>
              <a:t>тим</a:t>
            </a:r>
            <a:r>
              <a:rPr lang="ru-RU" sz="1800" dirty="0"/>
              <a:t> і </a:t>
            </a:r>
            <a:r>
              <a:rPr lang="ru-RU" sz="1800" dirty="0" err="1"/>
              <a:t>адсорбційна</a:t>
            </a:r>
            <a:r>
              <a:rPr lang="ru-RU" sz="1800" dirty="0"/>
              <a:t> </a:t>
            </a:r>
            <a:r>
              <a:rPr lang="ru-RU" sz="1800" dirty="0" err="1"/>
              <a:t>здатність</a:t>
            </a:r>
            <a:r>
              <a:rPr lang="ru-RU" sz="1800" dirty="0"/>
              <a:t> </a:t>
            </a:r>
            <a:r>
              <a:rPr lang="ru-RU" sz="1800" dirty="0" err="1"/>
              <a:t>деревного</a:t>
            </a:r>
            <a:r>
              <a:rPr lang="ru-RU" sz="1800" dirty="0"/>
              <a:t> </a:t>
            </a:r>
            <a:r>
              <a:rPr lang="ru-RU" sz="1800" dirty="0" err="1"/>
              <a:t>вугілля</a:t>
            </a:r>
            <a:r>
              <a:rPr lang="ru-RU" sz="1800" dirty="0"/>
              <a:t> </a:t>
            </a:r>
            <a:r>
              <a:rPr lang="ru-RU" sz="1800" dirty="0" err="1"/>
              <a:t>різко</a:t>
            </a:r>
            <a:r>
              <a:rPr lang="ru-RU" sz="1800" dirty="0"/>
              <a:t> </a:t>
            </a:r>
            <a:r>
              <a:rPr lang="ru-RU" sz="1800" dirty="0" err="1"/>
              <a:t>збільшується</a:t>
            </a:r>
            <a:r>
              <a:rPr lang="ru-RU" sz="1800" dirty="0"/>
              <a:t> при </a:t>
            </a:r>
            <a:r>
              <a:rPr lang="ru-RU" sz="1800" dirty="0" err="1"/>
              <a:t>попередньому</a:t>
            </a:r>
            <a:r>
              <a:rPr lang="ru-RU" sz="1800" dirty="0"/>
              <a:t> </a:t>
            </a:r>
            <a:r>
              <a:rPr lang="ru-RU" sz="1800" dirty="0" err="1"/>
              <a:t>нагріванні</a:t>
            </a:r>
            <a:r>
              <a:rPr lang="ru-RU" sz="1800" dirty="0"/>
              <a:t> в </a:t>
            </a:r>
            <a:r>
              <a:rPr lang="ru-RU" sz="1800" dirty="0" err="1"/>
              <a:t>струмені</a:t>
            </a:r>
            <a:r>
              <a:rPr lang="ru-RU" sz="1800" dirty="0"/>
              <a:t> </a:t>
            </a:r>
            <a:r>
              <a:rPr lang="ru-RU" sz="1800" dirty="0" err="1"/>
              <a:t>водяної</a:t>
            </a:r>
            <a:r>
              <a:rPr lang="ru-RU" sz="1800" dirty="0"/>
              <a:t> пари. При </a:t>
            </a:r>
            <a:r>
              <a:rPr lang="ru-RU" sz="1800" dirty="0" err="1"/>
              <a:t>цьому</a:t>
            </a:r>
            <a:r>
              <a:rPr lang="ru-RU" sz="1800" dirty="0"/>
              <a:t> пори </a:t>
            </a:r>
            <a:r>
              <a:rPr lang="ru-RU" sz="1800" dirty="0" err="1"/>
              <a:t>вугілля</a:t>
            </a:r>
            <a:r>
              <a:rPr lang="ru-RU" sz="1800" dirty="0"/>
              <a:t> </a:t>
            </a:r>
            <a:r>
              <a:rPr lang="ru-RU" sz="1800" dirty="0" err="1"/>
              <a:t>очищаються</a:t>
            </a:r>
            <a:r>
              <a:rPr lang="ru-RU" sz="1800" dirty="0"/>
              <a:t> </a:t>
            </a:r>
            <a:r>
              <a:rPr lang="ru-RU" sz="1800" dirty="0" err="1"/>
              <a:t>від</a:t>
            </a:r>
            <a:r>
              <a:rPr lang="ru-RU" sz="1800" dirty="0"/>
              <a:t> </a:t>
            </a:r>
            <a:r>
              <a:rPr lang="ru-RU" sz="1800" dirty="0" err="1"/>
              <a:t>смолистих</a:t>
            </a:r>
            <a:r>
              <a:rPr lang="ru-RU" sz="1800" dirty="0"/>
              <a:t> </a:t>
            </a:r>
            <a:r>
              <a:rPr lang="ru-RU" sz="1800" dirty="0" err="1"/>
              <a:t>речовин</a:t>
            </a:r>
            <a:r>
              <a:rPr lang="ru-RU" sz="1800" dirty="0"/>
              <a:t> і </a:t>
            </a:r>
            <a:r>
              <a:rPr lang="ru-RU" sz="1800" dirty="0" err="1"/>
              <a:t>його</a:t>
            </a:r>
            <a:r>
              <a:rPr lang="ru-RU" sz="1800" dirty="0"/>
              <a:t> </a:t>
            </a:r>
            <a:r>
              <a:rPr lang="ru-RU" sz="1800" dirty="0" err="1"/>
              <a:t>внутрішня</a:t>
            </a:r>
            <a:r>
              <a:rPr lang="ru-RU" sz="1800" dirty="0"/>
              <a:t> </a:t>
            </a:r>
            <a:r>
              <a:rPr lang="ru-RU" sz="1800" dirty="0" err="1"/>
              <a:t>поверхня</a:t>
            </a:r>
            <a:r>
              <a:rPr lang="ru-RU" sz="1800" dirty="0"/>
              <a:t> </a:t>
            </a:r>
            <a:r>
              <a:rPr lang="ru-RU" sz="1800" dirty="0" err="1"/>
              <a:t>дуже</a:t>
            </a:r>
            <a:r>
              <a:rPr lang="ru-RU" sz="1800" dirty="0"/>
              <a:t> </a:t>
            </a:r>
            <a:r>
              <a:rPr lang="ru-RU" sz="1800" dirty="0" err="1"/>
              <a:t>збільшується</a:t>
            </a:r>
            <a:r>
              <a:rPr lang="ru-RU" sz="1800" dirty="0"/>
              <a:t>. </a:t>
            </a:r>
            <a:r>
              <a:rPr lang="ru-RU" sz="1800" dirty="0" err="1"/>
              <a:t>Таке</a:t>
            </a:r>
            <a:r>
              <a:rPr lang="ru-RU" sz="1800" dirty="0"/>
              <a:t> </a:t>
            </a:r>
            <a:r>
              <a:rPr lang="ru-RU" sz="1800" dirty="0" err="1"/>
              <a:t>вугілля</a:t>
            </a:r>
            <a:r>
              <a:rPr lang="ru-RU" sz="1800" dirty="0"/>
              <a:t> </a:t>
            </a:r>
            <a:r>
              <a:rPr lang="ru-RU" sz="1800" dirty="0" err="1"/>
              <a:t>називається</a:t>
            </a:r>
            <a:r>
              <a:rPr lang="ru-RU" sz="1800" dirty="0"/>
              <a:t> </a:t>
            </a:r>
            <a:r>
              <a:rPr lang="ru-RU" sz="1800" dirty="0" err="1"/>
              <a:t>активованим</a:t>
            </a:r>
            <a:r>
              <a:rPr lang="ru-RU" sz="1800" dirty="0"/>
              <a:t>.</a:t>
            </a:r>
            <a:br>
              <a:rPr lang="ru-RU" sz="1800" dirty="0"/>
            </a:br>
            <a:r>
              <a:rPr lang="ru-RU" sz="1800" dirty="0" err="1"/>
              <a:t>Активоване</a:t>
            </a:r>
            <a:r>
              <a:rPr lang="ru-RU" sz="1800" dirty="0"/>
              <a:t> деревне </a:t>
            </a:r>
            <a:r>
              <a:rPr lang="ru-RU" sz="1800" dirty="0" err="1"/>
              <a:t>вугілля</a:t>
            </a:r>
            <a:r>
              <a:rPr lang="ru-RU" sz="1800" dirty="0"/>
              <a:t> широко </a:t>
            </a:r>
            <a:r>
              <a:rPr lang="ru-RU" sz="1800" dirty="0" err="1"/>
              <a:t>використовують</a:t>
            </a:r>
            <a:r>
              <a:rPr lang="ru-RU" sz="1800" dirty="0"/>
              <a:t> у </a:t>
            </a:r>
            <a:r>
              <a:rPr lang="ru-RU" sz="1800" dirty="0" err="1"/>
              <a:t>цукровому</a:t>
            </a:r>
            <a:r>
              <a:rPr lang="ru-RU" sz="1800" dirty="0"/>
              <a:t> </a:t>
            </a:r>
            <a:r>
              <a:rPr lang="ru-RU" sz="1800" dirty="0" err="1"/>
              <a:t>виробництві</a:t>
            </a:r>
            <a:r>
              <a:rPr lang="ru-RU" sz="1800" dirty="0"/>
              <a:t> для очистки </a:t>
            </a:r>
            <a:r>
              <a:rPr lang="ru-RU" sz="1800" dirty="0" err="1"/>
              <a:t>цукрового</a:t>
            </a:r>
            <a:r>
              <a:rPr lang="ru-RU" sz="1800" dirty="0"/>
              <a:t> сиропу </a:t>
            </a:r>
            <a:r>
              <a:rPr lang="ru-RU" sz="1800" dirty="0" err="1"/>
              <a:t>від</a:t>
            </a:r>
            <a:r>
              <a:rPr lang="ru-RU" sz="1800" dirty="0"/>
              <a:t> </a:t>
            </a:r>
            <a:r>
              <a:rPr lang="ru-RU" sz="1800" dirty="0" err="1"/>
              <a:t>домішок</a:t>
            </a:r>
            <a:r>
              <a:rPr lang="ru-RU" sz="1800" dirty="0"/>
              <a:t>, </a:t>
            </a:r>
            <a:r>
              <a:rPr lang="ru-RU" sz="1800" dirty="0" err="1"/>
              <a:t>що</a:t>
            </a:r>
            <a:r>
              <a:rPr lang="ru-RU" sz="1800" dirty="0"/>
              <a:t> </a:t>
            </a:r>
            <a:r>
              <a:rPr lang="ru-RU" sz="1800" dirty="0" err="1"/>
              <a:t>надають</a:t>
            </a:r>
            <a:r>
              <a:rPr lang="ru-RU" sz="1800" dirty="0"/>
              <a:t> </a:t>
            </a:r>
            <a:r>
              <a:rPr lang="ru-RU" sz="1800" dirty="0" err="1"/>
              <a:t>йому</a:t>
            </a:r>
            <a:r>
              <a:rPr lang="ru-RU" sz="1800" dirty="0"/>
              <a:t> </a:t>
            </a:r>
            <a:r>
              <a:rPr lang="ru-RU" sz="1800" dirty="0" err="1"/>
              <a:t>жовтого</a:t>
            </a:r>
            <a:r>
              <a:rPr lang="ru-RU" sz="1800" dirty="0"/>
              <a:t> </a:t>
            </a:r>
            <a:r>
              <a:rPr lang="ru-RU" sz="1800" dirty="0" err="1"/>
              <a:t>забарвлення</a:t>
            </a:r>
            <a:r>
              <a:rPr lang="ru-RU" sz="1800" dirty="0"/>
              <a:t>, в спиртовому </a:t>
            </a:r>
            <a:r>
              <a:rPr lang="ru-RU" sz="1800" dirty="0" err="1"/>
              <a:t>виробництві</a:t>
            </a:r>
            <a:r>
              <a:rPr lang="ru-RU" sz="1800" dirty="0"/>
              <a:t> для очистки винного спирту </a:t>
            </a:r>
            <a:r>
              <a:rPr lang="ru-RU" sz="1800" dirty="0" err="1"/>
              <a:t>від</a:t>
            </a:r>
            <a:r>
              <a:rPr lang="ru-RU" sz="1800" dirty="0"/>
              <a:t> </a:t>
            </a:r>
            <a:r>
              <a:rPr lang="ru-RU" sz="1800" dirty="0" err="1"/>
              <a:t>сивушних</a:t>
            </a:r>
            <a:r>
              <a:rPr lang="ru-RU" sz="1800" dirty="0"/>
              <a:t> </a:t>
            </a:r>
            <a:r>
              <a:rPr lang="ru-RU" sz="1800" dirty="0" err="1"/>
              <a:t>олій</a:t>
            </a:r>
            <a:r>
              <a:rPr lang="ru-RU" sz="1800" dirty="0"/>
              <a:t>, в </a:t>
            </a:r>
            <a:r>
              <a:rPr lang="ru-RU" sz="1800" dirty="0" err="1"/>
              <a:t>деяких</a:t>
            </a:r>
            <a:r>
              <a:rPr lang="ru-RU" sz="1800" dirty="0"/>
              <a:t> </a:t>
            </a:r>
            <a:r>
              <a:rPr lang="ru-RU" sz="1800" dirty="0" err="1"/>
              <a:t>виробництвах</a:t>
            </a:r>
            <a:r>
              <a:rPr lang="ru-RU" sz="1800" dirty="0"/>
              <a:t> для </a:t>
            </a:r>
            <a:r>
              <a:rPr lang="ru-RU" sz="1800" dirty="0" err="1"/>
              <a:t>вловлювання</a:t>
            </a:r>
            <a:r>
              <a:rPr lang="ru-RU" sz="1800" dirty="0"/>
              <a:t> </a:t>
            </a:r>
            <a:r>
              <a:rPr lang="ru-RU" sz="1800" dirty="0" err="1"/>
              <a:t>парів</a:t>
            </a:r>
            <a:r>
              <a:rPr lang="ru-RU" sz="1800" dirty="0"/>
              <a:t> </a:t>
            </a:r>
            <a:r>
              <a:rPr lang="ru-RU" sz="1800" dirty="0" err="1"/>
              <a:t>цінних</a:t>
            </a:r>
            <a:r>
              <a:rPr lang="ru-RU" sz="1800" dirty="0"/>
              <a:t> </a:t>
            </a:r>
            <a:r>
              <a:rPr lang="ru-RU" sz="1800" dirty="0" err="1"/>
              <a:t>летких</a:t>
            </a:r>
            <a:r>
              <a:rPr lang="ru-RU" sz="1800" dirty="0"/>
              <a:t> </a:t>
            </a:r>
            <a:r>
              <a:rPr lang="ru-RU" sz="1800" dirty="0" err="1"/>
              <a:t>речовин</a:t>
            </a:r>
            <a:r>
              <a:rPr lang="ru-RU" sz="1800" dirty="0"/>
              <a:t> — бензину, </a:t>
            </a:r>
            <a:r>
              <a:rPr lang="ru-RU" sz="1800" dirty="0" err="1"/>
              <a:t>ефіру</a:t>
            </a:r>
            <a:r>
              <a:rPr lang="ru-RU" sz="1800" dirty="0"/>
              <a:t>, </a:t>
            </a:r>
            <a:r>
              <a:rPr lang="ru-RU" sz="1800" dirty="0" err="1"/>
              <a:t>сірковуглецю</a:t>
            </a:r>
            <a:r>
              <a:rPr lang="ru-RU" sz="1800" dirty="0"/>
              <a:t>, бензолу </a:t>
            </a:r>
            <a:r>
              <a:rPr lang="ru-RU" sz="1800" dirty="0" err="1"/>
              <a:t>тощо</a:t>
            </a:r>
            <a:r>
              <a:rPr lang="ru-RU" sz="1800" dirty="0"/>
              <a:t> з </a:t>
            </a:r>
            <a:r>
              <a:rPr lang="ru-RU" sz="1800" dirty="0" err="1"/>
              <a:t>наступним</a:t>
            </a:r>
            <a:r>
              <a:rPr lang="ru-RU" sz="1800" dirty="0"/>
              <a:t> </a:t>
            </a:r>
            <a:r>
              <a:rPr lang="ru-RU" sz="1800" dirty="0" err="1"/>
              <a:t>видаленням</a:t>
            </a:r>
            <a:r>
              <a:rPr lang="ru-RU" sz="1800" dirty="0"/>
              <a:t> </a:t>
            </a:r>
            <a:r>
              <a:rPr lang="ru-RU" sz="1800" dirty="0" err="1"/>
              <a:t>їх</a:t>
            </a:r>
            <a:r>
              <a:rPr lang="ru-RU" sz="1800" dirty="0"/>
              <a:t> при </a:t>
            </a:r>
            <a:r>
              <a:rPr lang="ru-RU" sz="1800" dirty="0" err="1"/>
              <a:t>нагріванні</a:t>
            </a:r>
            <a:r>
              <a:rPr lang="ru-RU" sz="1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9392084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315200" cy="1154097"/>
          </a:xfrm>
        </p:spPr>
        <p:txBody>
          <a:bodyPr>
            <a:noAutofit/>
          </a:bodyPr>
          <a:lstStyle/>
          <a:p>
            <a:r>
              <a:rPr lang="uk-UA" sz="8000" dirty="0" smtClean="0"/>
              <a:t>Фото</a:t>
            </a:r>
            <a:endParaRPr lang="ru-RU" sz="88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33" y="2060848"/>
            <a:ext cx="3825411" cy="3744416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quarter" idx="1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2648596"/>
            <a:ext cx="4974133" cy="3744416"/>
          </a:xfr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23036" y="1196751"/>
                <a:ext cx="3672408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800" dirty="0" smtClean="0"/>
                  <a:t>Кристали</a:t>
                </a:r>
                <a:r>
                  <a:rPr lang="ru-RU" sz="440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6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latin typeface="Cambria Math"/>
                          </a:rPr>
                          <m:t>𝐶</m:t>
                        </m:r>
                      </m:e>
                      <m:sub>
                        <m:r>
                          <a:rPr lang="en-US" sz="3600" b="0" i="1" smtClean="0">
                            <a:latin typeface="Cambria Math"/>
                          </a:rPr>
                          <m:t>60</m:t>
                        </m:r>
                      </m:sub>
                    </m:sSub>
                  </m:oMath>
                </a14:m>
                <a:endParaRPr lang="ru-RU" sz="4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036" y="1196751"/>
                <a:ext cx="3672408" cy="769441"/>
              </a:xfrm>
              <a:prstGeom prst="rect">
                <a:avLst/>
              </a:prstGeom>
              <a:blipFill rotWithShape="1">
                <a:blip r:embed="rId4"/>
                <a:stretch>
                  <a:fillRect b="-1417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1702091" y="6381327"/>
            <a:ext cx="74419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Алмаз – </a:t>
            </a:r>
            <a:r>
              <a:rPr lang="ru-RU" sz="2400" dirty="0" err="1" smtClean="0"/>
              <a:t>найм</a:t>
            </a:r>
            <a:r>
              <a:rPr lang="uk-UA" sz="2400" dirty="0" err="1" smtClean="0"/>
              <a:t>іцніший</a:t>
            </a:r>
            <a:r>
              <a:rPr lang="uk-UA" sz="2400" dirty="0" smtClean="0"/>
              <a:t> природній матеріал на Землі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64755091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315200" cy="1154097"/>
          </a:xfrm>
        </p:spPr>
        <p:txBody>
          <a:bodyPr>
            <a:noAutofit/>
          </a:bodyPr>
          <a:lstStyle/>
          <a:p>
            <a:r>
              <a:rPr lang="uk-UA" sz="8000" dirty="0" smtClean="0"/>
              <a:t>Фото</a:t>
            </a:r>
            <a:endParaRPr lang="ru-RU" sz="8800" dirty="0"/>
          </a:p>
        </p:txBody>
      </p:sp>
      <p:sp>
        <p:nvSpPr>
          <p:cNvPr id="7" name="TextBox 6"/>
          <p:cNvSpPr txBox="1"/>
          <p:nvPr/>
        </p:nvSpPr>
        <p:spPr>
          <a:xfrm>
            <a:off x="251520" y="1708120"/>
            <a:ext cx="367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dirty="0" smtClean="0"/>
              <a:t>Кам’яне вугілля</a:t>
            </a:r>
            <a:endParaRPr lang="ru-RU" sz="4400" dirty="0"/>
          </a:p>
        </p:txBody>
      </p:sp>
      <p:sp>
        <p:nvSpPr>
          <p:cNvPr id="8" name="TextBox 7"/>
          <p:cNvSpPr txBox="1"/>
          <p:nvPr/>
        </p:nvSpPr>
        <p:spPr>
          <a:xfrm>
            <a:off x="5736192" y="1708120"/>
            <a:ext cx="12994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dirty="0" smtClean="0"/>
              <a:t>Графіт</a:t>
            </a:r>
            <a:endParaRPr lang="ru-RU" sz="28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474" y="2564904"/>
            <a:ext cx="3238500" cy="3076575"/>
          </a:xfrm>
        </p:spPr>
      </p:pic>
      <p:pic>
        <p:nvPicPr>
          <p:cNvPr id="10" name="Объект 9"/>
          <p:cNvPicPr>
            <a:picLocks noGrp="1" noChangeAspect="1"/>
          </p:cNvPicPr>
          <p:nvPr>
            <p:ph sz="quarter" idx="1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8" y="2348880"/>
            <a:ext cx="4885687" cy="3672408"/>
          </a:xfrm>
        </p:spPr>
      </p:pic>
    </p:spTree>
    <p:extLst>
      <p:ext uri="{BB962C8B-B14F-4D97-AF65-F5344CB8AC3E}">
        <p14:creationId xmlns:p14="http://schemas.microsoft.com/office/powerpoint/2010/main" val="349677847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ерспектива">
  <a:themeElements>
    <a:clrScheme name="Перспектива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ерспектив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24</TotalTime>
  <Words>395</Words>
  <Application>Microsoft Office PowerPoint</Application>
  <PresentationFormat>Экран (4:3)</PresentationFormat>
  <Paragraphs>21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Перспектива</vt:lpstr>
      <vt:lpstr>Вуглець</vt:lpstr>
      <vt:lpstr>Основи</vt:lpstr>
      <vt:lpstr>Історія</vt:lpstr>
      <vt:lpstr>Загальна характеристика</vt:lpstr>
      <vt:lpstr>Розповсюдження</vt:lpstr>
      <vt:lpstr>Застосування</vt:lpstr>
      <vt:lpstr>Фото</vt:lpstr>
      <vt:lpstr>Фото</vt:lpstr>
    </vt:vector>
  </TitlesOfParts>
  <Company>UPML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Вуглець</dc:title>
  <dc:creator>Roman</dc:creator>
  <cp:lastModifiedBy>Roman</cp:lastModifiedBy>
  <cp:revision>4</cp:revision>
  <dcterms:created xsi:type="dcterms:W3CDTF">2012-12-16T20:48:18Z</dcterms:created>
  <dcterms:modified xsi:type="dcterms:W3CDTF">2012-12-16T21:34:30Z</dcterms:modified>
</cp:coreProperties>
</file>