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EC21D-E8FD-419B-A5EA-EC75566358D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E6FD8-A21F-48CB-B909-1B8BC0D41BA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/>
            <a:t>Скло</a:t>
          </a:r>
          <a:endParaRPr lang="ru-RU" dirty="0"/>
        </a:p>
      </dgm:t>
    </dgm:pt>
    <dgm:pt modelId="{38F12D51-00EB-48C0-AE0A-E43C38CB9771}" type="parTrans" cxnId="{A449ECE2-7B63-4C76-966E-4B0E91217C3B}">
      <dgm:prSet/>
      <dgm:spPr/>
      <dgm:t>
        <a:bodyPr/>
        <a:lstStyle/>
        <a:p>
          <a:endParaRPr lang="ru-RU"/>
        </a:p>
      </dgm:t>
    </dgm:pt>
    <dgm:pt modelId="{5DA1054F-0A69-4FF6-993F-261CA9EB2387}" type="sibTrans" cxnId="{A449ECE2-7B63-4C76-966E-4B0E91217C3B}">
      <dgm:prSet/>
      <dgm:spPr/>
      <dgm:t>
        <a:bodyPr/>
        <a:lstStyle/>
        <a:p>
          <a:endParaRPr lang="ru-RU"/>
        </a:p>
      </dgm:t>
    </dgm:pt>
    <dgm:pt modelId="{4CE6C9CC-9689-4E43-8125-2DB9F33320CE}">
      <dgm:prSet phldrT="[Текст]"/>
      <dgm:spPr>
        <a:solidFill>
          <a:srgbClr val="00FF00"/>
        </a:solidFill>
      </dgm:spPr>
      <dgm:t>
        <a:bodyPr/>
        <a:lstStyle/>
        <a:p>
          <a:r>
            <a:rPr lang="uk-UA" dirty="0" smtClean="0"/>
            <a:t>Кераміка </a:t>
          </a:r>
          <a:endParaRPr lang="ru-RU" dirty="0"/>
        </a:p>
      </dgm:t>
    </dgm:pt>
    <dgm:pt modelId="{C6AF7787-F4AD-438C-9278-642943ED0AF8}" type="parTrans" cxnId="{DCD54DDA-AF10-45C3-85B6-68FDE911ADFC}">
      <dgm:prSet/>
      <dgm:spPr/>
      <dgm:t>
        <a:bodyPr/>
        <a:lstStyle/>
        <a:p>
          <a:endParaRPr lang="ru-RU"/>
        </a:p>
      </dgm:t>
    </dgm:pt>
    <dgm:pt modelId="{E947F41B-972E-40E2-906D-28653454B684}" type="sibTrans" cxnId="{DCD54DDA-AF10-45C3-85B6-68FDE911ADFC}">
      <dgm:prSet/>
      <dgm:spPr/>
      <dgm:t>
        <a:bodyPr/>
        <a:lstStyle/>
        <a:p>
          <a:endParaRPr lang="ru-RU"/>
        </a:p>
      </dgm:t>
    </dgm:pt>
    <dgm:pt modelId="{D03114A6-7BAD-461E-8F75-99B6E38A12FB}">
      <dgm:prSet phldrT="[Текст]"/>
      <dgm:spPr>
        <a:solidFill>
          <a:srgbClr val="D60093"/>
        </a:solidFill>
      </dgm:spPr>
      <dgm:t>
        <a:bodyPr/>
        <a:lstStyle/>
        <a:p>
          <a:r>
            <a:rPr lang="uk-UA" dirty="0" smtClean="0"/>
            <a:t>Порцеляна </a:t>
          </a:r>
          <a:endParaRPr lang="ru-RU" dirty="0"/>
        </a:p>
      </dgm:t>
    </dgm:pt>
    <dgm:pt modelId="{33C6F4ED-9E34-41F7-B840-C206F435B037}" type="parTrans" cxnId="{9280C817-7C39-4ED7-8143-64B0FF79A75F}">
      <dgm:prSet/>
      <dgm:spPr/>
      <dgm:t>
        <a:bodyPr/>
        <a:lstStyle/>
        <a:p>
          <a:endParaRPr lang="ru-RU"/>
        </a:p>
      </dgm:t>
    </dgm:pt>
    <dgm:pt modelId="{07DB8647-9FDE-4FBC-95BF-9CE8189D0B23}" type="sibTrans" cxnId="{9280C817-7C39-4ED7-8143-64B0FF79A75F}">
      <dgm:prSet/>
      <dgm:spPr/>
      <dgm:t>
        <a:bodyPr/>
        <a:lstStyle/>
        <a:p>
          <a:endParaRPr lang="ru-RU"/>
        </a:p>
      </dgm:t>
    </dgm:pt>
    <dgm:pt modelId="{62BAB067-84F3-4B66-8F9C-E98843DFCDEA}">
      <dgm:prSet phldrT="[Текст]"/>
      <dgm:spPr>
        <a:solidFill>
          <a:srgbClr val="0070C0"/>
        </a:solidFill>
      </dgm:spPr>
      <dgm:t>
        <a:bodyPr/>
        <a:lstStyle/>
        <a:p>
          <a:r>
            <a:rPr lang="uk-UA" dirty="0" smtClean="0"/>
            <a:t>Фаянс </a:t>
          </a:r>
          <a:endParaRPr lang="ru-RU" dirty="0"/>
        </a:p>
      </dgm:t>
    </dgm:pt>
    <dgm:pt modelId="{7B54DBE1-5EC9-494A-B586-76D174EDC011}" type="parTrans" cxnId="{146AAC90-7BC2-4BC1-8F19-7F45D83D3081}">
      <dgm:prSet/>
      <dgm:spPr/>
      <dgm:t>
        <a:bodyPr/>
        <a:lstStyle/>
        <a:p>
          <a:endParaRPr lang="ru-RU"/>
        </a:p>
      </dgm:t>
    </dgm:pt>
    <dgm:pt modelId="{13CAAA2A-9853-47A7-94E6-B763DBCC631D}" type="sibTrans" cxnId="{146AAC90-7BC2-4BC1-8F19-7F45D83D3081}">
      <dgm:prSet/>
      <dgm:spPr/>
      <dgm:t>
        <a:bodyPr/>
        <a:lstStyle/>
        <a:p>
          <a:endParaRPr lang="ru-RU"/>
        </a:p>
      </dgm:t>
    </dgm:pt>
    <dgm:pt modelId="{37AEF4C8-2CB4-4581-AA75-6A26CDEC928D}">
      <dgm:prSet phldrT="[Текст]"/>
      <dgm:spPr>
        <a:solidFill>
          <a:srgbClr val="7030A0"/>
        </a:solidFill>
      </dgm:spPr>
      <dgm:t>
        <a:bodyPr/>
        <a:lstStyle/>
        <a:p>
          <a:r>
            <a:rPr lang="uk-UA" dirty="0" smtClean="0"/>
            <a:t>Цемент </a:t>
          </a:r>
          <a:endParaRPr lang="ru-RU" dirty="0"/>
        </a:p>
      </dgm:t>
    </dgm:pt>
    <dgm:pt modelId="{8C5C421C-53FF-4530-B6E5-4E516900514F}" type="parTrans" cxnId="{DDEA9D11-EE9D-4370-8A00-DFCC21907FB0}">
      <dgm:prSet/>
      <dgm:spPr/>
      <dgm:t>
        <a:bodyPr/>
        <a:lstStyle/>
        <a:p>
          <a:endParaRPr lang="ru-RU"/>
        </a:p>
      </dgm:t>
    </dgm:pt>
    <dgm:pt modelId="{ACC33D02-A2A4-4D1D-B4FF-CB5F5C159DAF}" type="sibTrans" cxnId="{DDEA9D11-EE9D-4370-8A00-DFCC21907FB0}">
      <dgm:prSet/>
      <dgm:spPr/>
      <dgm:t>
        <a:bodyPr/>
        <a:lstStyle/>
        <a:p>
          <a:endParaRPr lang="ru-RU"/>
        </a:p>
      </dgm:t>
    </dgm:pt>
    <dgm:pt modelId="{6C99AE20-B823-430C-BDBE-FAB33BE03F60}" type="pres">
      <dgm:prSet presAssocID="{7EDEC21D-E8FD-419B-A5EA-EC75566358D3}" presName="cycle" presStyleCnt="0">
        <dgm:presLayoutVars>
          <dgm:dir/>
          <dgm:resizeHandles val="exact"/>
        </dgm:presLayoutVars>
      </dgm:prSet>
      <dgm:spPr/>
    </dgm:pt>
    <dgm:pt modelId="{9F6D736E-001C-4ADF-9476-C71E0F461D55}" type="pres">
      <dgm:prSet presAssocID="{003E6FD8-A21F-48CB-B909-1B8BC0D41B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5542C-CB1D-46A8-8F06-A7B793837E8E}" type="pres">
      <dgm:prSet presAssocID="{003E6FD8-A21F-48CB-B909-1B8BC0D41BA2}" presName="spNode" presStyleCnt="0"/>
      <dgm:spPr/>
    </dgm:pt>
    <dgm:pt modelId="{41634321-8C99-49F0-A23A-06987B64B08B}" type="pres">
      <dgm:prSet presAssocID="{5DA1054F-0A69-4FF6-993F-261CA9EB2387}" presName="sibTrans" presStyleLbl="sibTrans1D1" presStyleIdx="0" presStyleCnt="5"/>
      <dgm:spPr/>
    </dgm:pt>
    <dgm:pt modelId="{B735B982-45FE-4B02-9BF7-2A5F008433B4}" type="pres">
      <dgm:prSet presAssocID="{4CE6C9CC-9689-4E43-8125-2DB9F33320CE}" presName="node" presStyleLbl="node1" presStyleIdx="1" presStyleCnt="5">
        <dgm:presLayoutVars>
          <dgm:bulletEnabled val="1"/>
        </dgm:presLayoutVars>
      </dgm:prSet>
      <dgm:spPr/>
    </dgm:pt>
    <dgm:pt modelId="{0E29434A-9BED-4724-AC0F-C1971A047162}" type="pres">
      <dgm:prSet presAssocID="{4CE6C9CC-9689-4E43-8125-2DB9F33320CE}" presName="spNode" presStyleCnt="0"/>
      <dgm:spPr/>
    </dgm:pt>
    <dgm:pt modelId="{9B70BB64-D12B-4951-BDF9-80693EA3A346}" type="pres">
      <dgm:prSet presAssocID="{E947F41B-972E-40E2-906D-28653454B684}" presName="sibTrans" presStyleLbl="sibTrans1D1" presStyleIdx="1" presStyleCnt="5"/>
      <dgm:spPr/>
    </dgm:pt>
    <dgm:pt modelId="{54DC7D8A-0DB1-4737-BF1A-D562FC65CA26}" type="pres">
      <dgm:prSet presAssocID="{D03114A6-7BAD-461E-8F75-99B6E38A12FB}" presName="node" presStyleLbl="node1" presStyleIdx="2" presStyleCnt="5">
        <dgm:presLayoutVars>
          <dgm:bulletEnabled val="1"/>
        </dgm:presLayoutVars>
      </dgm:prSet>
      <dgm:spPr/>
    </dgm:pt>
    <dgm:pt modelId="{EE5464D4-DA0B-4763-954A-F176DDE2986D}" type="pres">
      <dgm:prSet presAssocID="{D03114A6-7BAD-461E-8F75-99B6E38A12FB}" presName="spNode" presStyleCnt="0"/>
      <dgm:spPr/>
    </dgm:pt>
    <dgm:pt modelId="{0634DEAC-7D70-47F0-97E5-0EB3463CFB17}" type="pres">
      <dgm:prSet presAssocID="{07DB8647-9FDE-4FBC-95BF-9CE8189D0B23}" presName="sibTrans" presStyleLbl="sibTrans1D1" presStyleIdx="2" presStyleCnt="5"/>
      <dgm:spPr/>
    </dgm:pt>
    <dgm:pt modelId="{93721EFD-B39E-4A1C-B1E0-08C3021146F7}" type="pres">
      <dgm:prSet presAssocID="{62BAB067-84F3-4B66-8F9C-E98843DFCDEA}" presName="node" presStyleLbl="node1" presStyleIdx="3" presStyleCnt="5">
        <dgm:presLayoutVars>
          <dgm:bulletEnabled val="1"/>
        </dgm:presLayoutVars>
      </dgm:prSet>
      <dgm:spPr/>
    </dgm:pt>
    <dgm:pt modelId="{2E603EE8-D90F-44A1-82BE-72A2954A4442}" type="pres">
      <dgm:prSet presAssocID="{62BAB067-84F3-4B66-8F9C-E98843DFCDEA}" presName="spNode" presStyleCnt="0"/>
      <dgm:spPr/>
    </dgm:pt>
    <dgm:pt modelId="{580760BB-DD87-438A-A71B-9786BC59A7F6}" type="pres">
      <dgm:prSet presAssocID="{13CAAA2A-9853-47A7-94E6-B763DBCC631D}" presName="sibTrans" presStyleLbl="sibTrans1D1" presStyleIdx="3" presStyleCnt="5"/>
      <dgm:spPr/>
    </dgm:pt>
    <dgm:pt modelId="{89D5A5AA-B574-4F9D-9940-4E5049AFE3BD}" type="pres">
      <dgm:prSet presAssocID="{37AEF4C8-2CB4-4581-AA75-6A26CDEC928D}" presName="node" presStyleLbl="node1" presStyleIdx="4" presStyleCnt="5" custRadScaleRad="104405" custRadScaleInc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FACA2-8C39-4009-8163-8CBEDDF0FDC6}" type="pres">
      <dgm:prSet presAssocID="{37AEF4C8-2CB4-4581-AA75-6A26CDEC928D}" presName="spNode" presStyleCnt="0"/>
      <dgm:spPr/>
    </dgm:pt>
    <dgm:pt modelId="{D965266E-3759-468C-8AA9-B64373A48C71}" type="pres">
      <dgm:prSet presAssocID="{ACC33D02-A2A4-4D1D-B4FF-CB5F5C159DAF}" presName="sibTrans" presStyleLbl="sibTrans1D1" presStyleIdx="4" presStyleCnt="5"/>
      <dgm:spPr/>
    </dgm:pt>
  </dgm:ptLst>
  <dgm:cxnLst>
    <dgm:cxn modelId="{C4D1D1CC-236D-443D-999F-97D52F3FB1AE}" type="presOf" srcId="{5DA1054F-0A69-4FF6-993F-261CA9EB2387}" destId="{41634321-8C99-49F0-A23A-06987B64B08B}" srcOrd="0" destOrd="0" presId="urn:microsoft.com/office/officeart/2005/8/layout/cycle6"/>
    <dgm:cxn modelId="{A450D556-8A8F-4534-A930-E512CEE99FC1}" type="presOf" srcId="{4CE6C9CC-9689-4E43-8125-2DB9F33320CE}" destId="{B735B982-45FE-4B02-9BF7-2A5F008433B4}" srcOrd="0" destOrd="0" presId="urn:microsoft.com/office/officeart/2005/8/layout/cycle6"/>
    <dgm:cxn modelId="{BE610C5B-C718-417F-A06C-B3B1E0AF7D32}" type="presOf" srcId="{003E6FD8-A21F-48CB-B909-1B8BC0D41BA2}" destId="{9F6D736E-001C-4ADF-9476-C71E0F461D55}" srcOrd="0" destOrd="0" presId="urn:microsoft.com/office/officeart/2005/8/layout/cycle6"/>
    <dgm:cxn modelId="{0F7E2CBE-2AF2-4774-BEF9-2EB6AF2997C7}" type="presOf" srcId="{E947F41B-972E-40E2-906D-28653454B684}" destId="{9B70BB64-D12B-4951-BDF9-80693EA3A346}" srcOrd="0" destOrd="0" presId="urn:microsoft.com/office/officeart/2005/8/layout/cycle6"/>
    <dgm:cxn modelId="{BB24E842-94A4-4980-BBEB-DE5E449C83F5}" type="presOf" srcId="{7EDEC21D-E8FD-419B-A5EA-EC75566358D3}" destId="{6C99AE20-B823-430C-BDBE-FAB33BE03F60}" srcOrd="0" destOrd="0" presId="urn:microsoft.com/office/officeart/2005/8/layout/cycle6"/>
    <dgm:cxn modelId="{797C0DD4-1643-4C1E-9B92-9D8B80D82A70}" type="presOf" srcId="{37AEF4C8-2CB4-4581-AA75-6A26CDEC928D}" destId="{89D5A5AA-B574-4F9D-9940-4E5049AFE3BD}" srcOrd="0" destOrd="0" presId="urn:microsoft.com/office/officeart/2005/8/layout/cycle6"/>
    <dgm:cxn modelId="{DCD54DDA-AF10-45C3-85B6-68FDE911ADFC}" srcId="{7EDEC21D-E8FD-419B-A5EA-EC75566358D3}" destId="{4CE6C9CC-9689-4E43-8125-2DB9F33320CE}" srcOrd="1" destOrd="0" parTransId="{C6AF7787-F4AD-438C-9278-642943ED0AF8}" sibTransId="{E947F41B-972E-40E2-906D-28653454B684}"/>
    <dgm:cxn modelId="{146AAC90-7BC2-4BC1-8F19-7F45D83D3081}" srcId="{7EDEC21D-E8FD-419B-A5EA-EC75566358D3}" destId="{62BAB067-84F3-4B66-8F9C-E98843DFCDEA}" srcOrd="3" destOrd="0" parTransId="{7B54DBE1-5EC9-494A-B586-76D174EDC011}" sibTransId="{13CAAA2A-9853-47A7-94E6-B763DBCC631D}"/>
    <dgm:cxn modelId="{A449ECE2-7B63-4C76-966E-4B0E91217C3B}" srcId="{7EDEC21D-E8FD-419B-A5EA-EC75566358D3}" destId="{003E6FD8-A21F-48CB-B909-1B8BC0D41BA2}" srcOrd="0" destOrd="0" parTransId="{38F12D51-00EB-48C0-AE0A-E43C38CB9771}" sibTransId="{5DA1054F-0A69-4FF6-993F-261CA9EB2387}"/>
    <dgm:cxn modelId="{2F1FAC17-85F3-47D0-BFA2-BC78E5ECDA4C}" type="presOf" srcId="{13CAAA2A-9853-47A7-94E6-B763DBCC631D}" destId="{580760BB-DD87-438A-A71B-9786BC59A7F6}" srcOrd="0" destOrd="0" presId="urn:microsoft.com/office/officeart/2005/8/layout/cycle6"/>
    <dgm:cxn modelId="{DDEA9D11-EE9D-4370-8A00-DFCC21907FB0}" srcId="{7EDEC21D-E8FD-419B-A5EA-EC75566358D3}" destId="{37AEF4C8-2CB4-4581-AA75-6A26CDEC928D}" srcOrd="4" destOrd="0" parTransId="{8C5C421C-53FF-4530-B6E5-4E516900514F}" sibTransId="{ACC33D02-A2A4-4D1D-B4FF-CB5F5C159DAF}"/>
    <dgm:cxn modelId="{D6A6B3C1-657B-4ABA-BCEC-62ABB85991C5}" type="presOf" srcId="{07DB8647-9FDE-4FBC-95BF-9CE8189D0B23}" destId="{0634DEAC-7D70-47F0-97E5-0EB3463CFB17}" srcOrd="0" destOrd="0" presId="urn:microsoft.com/office/officeart/2005/8/layout/cycle6"/>
    <dgm:cxn modelId="{1AB4F766-CCED-4C6C-8B67-22E29B8A3F70}" type="presOf" srcId="{62BAB067-84F3-4B66-8F9C-E98843DFCDEA}" destId="{93721EFD-B39E-4A1C-B1E0-08C3021146F7}" srcOrd="0" destOrd="0" presId="urn:microsoft.com/office/officeart/2005/8/layout/cycle6"/>
    <dgm:cxn modelId="{173BA3DF-F462-4D7B-B961-559DE0C22375}" type="presOf" srcId="{D03114A6-7BAD-461E-8F75-99B6E38A12FB}" destId="{54DC7D8A-0DB1-4737-BF1A-D562FC65CA26}" srcOrd="0" destOrd="0" presId="urn:microsoft.com/office/officeart/2005/8/layout/cycle6"/>
    <dgm:cxn modelId="{7BE60D2C-F1F2-4C90-8DF4-1108AE7CB0D0}" type="presOf" srcId="{ACC33D02-A2A4-4D1D-B4FF-CB5F5C159DAF}" destId="{D965266E-3759-468C-8AA9-B64373A48C71}" srcOrd="0" destOrd="0" presId="urn:microsoft.com/office/officeart/2005/8/layout/cycle6"/>
    <dgm:cxn modelId="{9280C817-7C39-4ED7-8143-64B0FF79A75F}" srcId="{7EDEC21D-E8FD-419B-A5EA-EC75566358D3}" destId="{D03114A6-7BAD-461E-8F75-99B6E38A12FB}" srcOrd="2" destOrd="0" parTransId="{33C6F4ED-9E34-41F7-B840-C206F435B037}" sibTransId="{07DB8647-9FDE-4FBC-95BF-9CE8189D0B23}"/>
    <dgm:cxn modelId="{C8459FA5-52E0-4B56-A794-D77FB58E3740}" type="presParOf" srcId="{6C99AE20-B823-430C-BDBE-FAB33BE03F60}" destId="{9F6D736E-001C-4ADF-9476-C71E0F461D55}" srcOrd="0" destOrd="0" presId="urn:microsoft.com/office/officeart/2005/8/layout/cycle6"/>
    <dgm:cxn modelId="{EC798492-10F9-44C9-B9FD-C7699EC4098B}" type="presParOf" srcId="{6C99AE20-B823-430C-BDBE-FAB33BE03F60}" destId="{D795542C-CB1D-46A8-8F06-A7B793837E8E}" srcOrd="1" destOrd="0" presId="urn:microsoft.com/office/officeart/2005/8/layout/cycle6"/>
    <dgm:cxn modelId="{7F9F1EAB-E461-4B10-8AAB-FE2433DE9AF0}" type="presParOf" srcId="{6C99AE20-B823-430C-BDBE-FAB33BE03F60}" destId="{41634321-8C99-49F0-A23A-06987B64B08B}" srcOrd="2" destOrd="0" presId="urn:microsoft.com/office/officeart/2005/8/layout/cycle6"/>
    <dgm:cxn modelId="{5A4C5046-3814-4685-B70E-6282A12D1596}" type="presParOf" srcId="{6C99AE20-B823-430C-BDBE-FAB33BE03F60}" destId="{B735B982-45FE-4B02-9BF7-2A5F008433B4}" srcOrd="3" destOrd="0" presId="urn:microsoft.com/office/officeart/2005/8/layout/cycle6"/>
    <dgm:cxn modelId="{886AC488-D465-41BA-B5CC-F8F84C0D3721}" type="presParOf" srcId="{6C99AE20-B823-430C-BDBE-FAB33BE03F60}" destId="{0E29434A-9BED-4724-AC0F-C1971A047162}" srcOrd="4" destOrd="0" presId="urn:microsoft.com/office/officeart/2005/8/layout/cycle6"/>
    <dgm:cxn modelId="{9B77CF44-C728-4AB3-A260-0D6210071456}" type="presParOf" srcId="{6C99AE20-B823-430C-BDBE-FAB33BE03F60}" destId="{9B70BB64-D12B-4951-BDF9-80693EA3A346}" srcOrd="5" destOrd="0" presId="urn:microsoft.com/office/officeart/2005/8/layout/cycle6"/>
    <dgm:cxn modelId="{7ABD8AD5-3F60-4358-BF34-F63D8F8CEE32}" type="presParOf" srcId="{6C99AE20-B823-430C-BDBE-FAB33BE03F60}" destId="{54DC7D8A-0DB1-4737-BF1A-D562FC65CA26}" srcOrd="6" destOrd="0" presId="urn:microsoft.com/office/officeart/2005/8/layout/cycle6"/>
    <dgm:cxn modelId="{335868A2-66BB-4991-8885-56A84D0A136D}" type="presParOf" srcId="{6C99AE20-B823-430C-BDBE-FAB33BE03F60}" destId="{EE5464D4-DA0B-4763-954A-F176DDE2986D}" srcOrd="7" destOrd="0" presId="urn:microsoft.com/office/officeart/2005/8/layout/cycle6"/>
    <dgm:cxn modelId="{5D11B05E-9557-497F-8FB6-3178902EC32A}" type="presParOf" srcId="{6C99AE20-B823-430C-BDBE-FAB33BE03F60}" destId="{0634DEAC-7D70-47F0-97E5-0EB3463CFB17}" srcOrd="8" destOrd="0" presId="urn:microsoft.com/office/officeart/2005/8/layout/cycle6"/>
    <dgm:cxn modelId="{6B8E070D-2910-4F29-A053-B1230CFAFF68}" type="presParOf" srcId="{6C99AE20-B823-430C-BDBE-FAB33BE03F60}" destId="{93721EFD-B39E-4A1C-B1E0-08C3021146F7}" srcOrd="9" destOrd="0" presId="urn:microsoft.com/office/officeart/2005/8/layout/cycle6"/>
    <dgm:cxn modelId="{03F908CD-8A47-4176-AA63-3233421A8F43}" type="presParOf" srcId="{6C99AE20-B823-430C-BDBE-FAB33BE03F60}" destId="{2E603EE8-D90F-44A1-82BE-72A2954A4442}" srcOrd="10" destOrd="0" presId="urn:microsoft.com/office/officeart/2005/8/layout/cycle6"/>
    <dgm:cxn modelId="{3FD499BE-4768-48AC-819B-D28557D0A64B}" type="presParOf" srcId="{6C99AE20-B823-430C-BDBE-FAB33BE03F60}" destId="{580760BB-DD87-438A-A71B-9786BC59A7F6}" srcOrd="11" destOrd="0" presId="urn:microsoft.com/office/officeart/2005/8/layout/cycle6"/>
    <dgm:cxn modelId="{7CB76C72-BB3C-457A-B6B4-24C12FF2207F}" type="presParOf" srcId="{6C99AE20-B823-430C-BDBE-FAB33BE03F60}" destId="{89D5A5AA-B574-4F9D-9940-4E5049AFE3BD}" srcOrd="12" destOrd="0" presId="urn:microsoft.com/office/officeart/2005/8/layout/cycle6"/>
    <dgm:cxn modelId="{2384DCB9-1CDD-45F4-BDF7-1F942C64DA63}" type="presParOf" srcId="{6C99AE20-B823-430C-BDBE-FAB33BE03F60}" destId="{734FACA2-8C39-4009-8163-8CBEDDF0FDC6}" srcOrd="13" destOrd="0" presId="urn:microsoft.com/office/officeart/2005/8/layout/cycle6"/>
    <dgm:cxn modelId="{1D52F301-535A-4E23-A66B-A64848192925}" type="presParOf" srcId="{6C99AE20-B823-430C-BDBE-FAB33BE03F60}" destId="{D965266E-3759-468C-8AA9-B64373A48C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D736E-001C-4ADF-9476-C71E0F461D55}">
      <dsp:nvSpPr>
        <dsp:cNvPr id="0" name=""/>
        <dsp:cNvSpPr/>
      </dsp:nvSpPr>
      <dsp:spPr>
        <a:xfrm>
          <a:off x="3186607" y="1964"/>
          <a:ext cx="1484909" cy="96519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Скло</a:t>
          </a:r>
          <a:endParaRPr lang="ru-RU" sz="2000" kern="1200" dirty="0"/>
        </a:p>
      </dsp:txBody>
      <dsp:txXfrm>
        <a:off x="3233724" y="49081"/>
        <a:ext cx="1390675" cy="870957"/>
      </dsp:txXfrm>
    </dsp:sp>
    <dsp:sp modelId="{41634321-8C99-49F0-A23A-06987B64B08B}">
      <dsp:nvSpPr>
        <dsp:cNvPr id="0" name=""/>
        <dsp:cNvSpPr/>
      </dsp:nvSpPr>
      <dsp:spPr>
        <a:xfrm>
          <a:off x="1998437" y="484559"/>
          <a:ext cx="3861250" cy="3861250"/>
        </a:xfrm>
        <a:custGeom>
          <a:avLst/>
          <a:gdLst/>
          <a:ahLst/>
          <a:cxnLst/>
          <a:rect l="0" t="0" r="0" b="0"/>
          <a:pathLst>
            <a:path>
              <a:moveTo>
                <a:pt x="2683309" y="152766"/>
              </a:moveTo>
              <a:arcTo wR="1930625" hR="1930625" stAng="17576768" swAng="1964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5B982-45FE-4B02-9BF7-2A5F008433B4}">
      <dsp:nvSpPr>
        <dsp:cNvPr id="0" name=""/>
        <dsp:cNvSpPr/>
      </dsp:nvSpPr>
      <dsp:spPr>
        <a:xfrm>
          <a:off x="5022741" y="1335993"/>
          <a:ext cx="1484909" cy="965191"/>
        </a:xfrm>
        <a:prstGeom prst="roundRect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Кераміка </a:t>
          </a:r>
          <a:endParaRPr lang="ru-RU" sz="2000" kern="1200" dirty="0"/>
        </a:p>
      </dsp:txBody>
      <dsp:txXfrm>
        <a:off x="5069858" y="1383110"/>
        <a:ext cx="1390675" cy="870957"/>
      </dsp:txXfrm>
    </dsp:sp>
    <dsp:sp modelId="{9B70BB64-D12B-4951-BDF9-80693EA3A346}">
      <dsp:nvSpPr>
        <dsp:cNvPr id="0" name=""/>
        <dsp:cNvSpPr/>
      </dsp:nvSpPr>
      <dsp:spPr>
        <a:xfrm>
          <a:off x="1998437" y="484559"/>
          <a:ext cx="3861250" cy="3861250"/>
        </a:xfrm>
        <a:custGeom>
          <a:avLst/>
          <a:gdLst/>
          <a:ahLst/>
          <a:cxnLst/>
          <a:rect l="0" t="0" r="0" b="0"/>
          <a:pathLst>
            <a:path>
              <a:moveTo>
                <a:pt x="3858572" y="1828977"/>
              </a:moveTo>
              <a:arcTo wR="1930625" hR="1930625" stAng="21418918" swAng="21984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C7D8A-0DB1-4737-BF1A-D562FC65CA26}">
      <dsp:nvSpPr>
        <dsp:cNvPr id="0" name=""/>
        <dsp:cNvSpPr/>
      </dsp:nvSpPr>
      <dsp:spPr>
        <a:xfrm>
          <a:off x="4321400" y="3494497"/>
          <a:ext cx="1484909" cy="965191"/>
        </a:xfrm>
        <a:prstGeom prst="roundRect">
          <a:avLst/>
        </a:prstGeom>
        <a:solidFill>
          <a:srgbClr val="D600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Порцеляна </a:t>
          </a:r>
          <a:endParaRPr lang="ru-RU" sz="2000" kern="1200" dirty="0"/>
        </a:p>
      </dsp:txBody>
      <dsp:txXfrm>
        <a:off x="4368517" y="3541614"/>
        <a:ext cx="1390675" cy="870957"/>
      </dsp:txXfrm>
    </dsp:sp>
    <dsp:sp modelId="{0634DEAC-7D70-47F0-97E5-0EB3463CFB17}">
      <dsp:nvSpPr>
        <dsp:cNvPr id="0" name=""/>
        <dsp:cNvSpPr/>
      </dsp:nvSpPr>
      <dsp:spPr>
        <a:xfrm>
          <a:off x="1998437" y="484559"/>
          <a:ext cx="3861250" cy="3861250"/>
        </a:xfrm>
        <a:custGeom>
          <a:avLst/>
          <a:gdLst/>
          <a:ahLst/>
          <a:cxnLst/>
          <a:rect l="0" t="0" r="0" b="0"/>
          <a:pathLst>
            <a:path>
              <a:moveTo>
                <a:pt x="2315277" y="3822543"/>
              </a:moveTo>
              <a:arcTo wR="1930625" hR="1930625" stAng="4710459" swAng="13790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21EFD-B39E-4A1C-B1E0-08C3021146F7}">
      <dsp:nvSpPr>
        <dsp:cNvPr id="0" name=""/>
        <dsp:cNvSpPr/>
      </dsp:nvSpPr>
      <dsp:spPr>
        <a:xfrm>
          <a:off x="2051814" y="3494497"/>
          <a:ext cx="1484909" cy="96519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Фаянс </a:t>
          </a:r>
          <a:endParaRPr lang="ru-RU" sz="2000" kern="1200" dirty="0"/>
        </a:p>
      </dsp:txBody>
      <dsp:txXfrm>
        <a:off x="2098931" y="3541614"/>
        <a:ext cx="1390675" cy="870957"/>
      </dsp:txXfrm>
    </dsp:sp>
    <dsp:sp modelId="{580760BB-DD87-438A-A71B-9786BC59A7F6}">
      <dsp:nvSpPr>
        <dsp:cNvPr id="0" name=""/>
        <dsp:cNvSpPr/>
      </dsp:nvSpPr>
      <dsp:spPr>
        <a:xfrm>
          <a:off x="1917240" y="372958"/>
          <a:ext cx="3861250" cy="3861250"/>
        </a:xfrm>
        <a:custGeom>
          <a:avLst/>
          <a:gdLst/>
          <a:ahLst/>
          <a:cxnLst/>
          <a:rect l="0" t="0" r="0" b="0"/>
          <a:pathLst>
            <a:path>
              <a:moveTo>
                <a:pt x="403255" y="3111495"/>
              </a:moveTo>
              <a:arcTo wR="1930625" hR="1930625" stAng="8537457" swAng="22641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5A5AA-B574-4F9D-9940-4E5049AFE3BD}">
      <dsp:nvSpPr>
        <dsp:cNvPr id="0" name=""/>
        <dsp:cNvSpPr/>
      </dsp:nvSpPr>
      <dsp:spPr>
        <a:xfrm>
          <a:off x="1264772" y="1324748"/>
          <a:ext cx="1484909" cy="96519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Цемент </a:t>
          </a:r>
          <a:endParaRPr lang="ru-RU" sz="2000" kern="1200" dirty="0"/>
        </a:p>
      </dsp:txBody>
      <dsp:txXfrm>
        <a:off x="1311889" y="1371865"/>
        <a:ext cx="1390675" cy="870957"/>
      </dsp:txXfrm>
    </dsp:sp>
    <dsp:sp modelId="{D965266E-3759-468C-8AA9-B64373A48C71}">
      <dsp:nvSpPr>
        <dsp:cNvPr id="0" name=""/>
        <dsp:cNvSpPr/>
      </dsp:nvSpPr>
      <dsp:spPr>
        <a:xfrm>
          <a:off x="1859794" y="536178"/>
          <a:ext cx="3861250" cy="3861250"/>
        </a:xfrm>
        <a:custGeom>
          <a:avLst/>
          <a:gdLst/>
          <a:ahLst/>
          <a:cxnLst/>
          <a:rect l="0" t="0" r="0" b="0"/>
          <a:pathLst>
            <a:path>
              <a:moveTo>
                <a:pt x="381012" y="779097"/>
              </a:moveTo>
              <a:arcTo wR="1930625" hR="1930625" stAng="12996978" swAng="20885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Хімія</a:t>
            </a:r>
            <a:r>
              <a:rPr lang="ru-RU" dirty="0" smtClean="0"/>
              <a:t> та </a:t>
            </a:r>
            <a:r>
              <a:rPr lang="ru-RU" dirty="0" err="1" smtClean="0"/>
              <a:t>виробництво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Подзаголовок слайда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295650"/>
              </p:ext>
            </p:extLst>
          </p:nvPr>
        </p:nvGraphicFramePr>
        <p:xfrm>
          <a:off x="642938" y="1600200"/>
          <a:ext cx="78581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169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6" y="11078"/>
            <a:ext cx="9150616" cy="684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9618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Скло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858180" cy="4525963"/>
          </a:xfrm>
        </p:spPr>
        <p:txBody>
          <a:bodyPr>
            <a:noAutofit/>
          </a:bodyPr>
          <a:lstStyle/>
          <a:p>
            <a:r>
              <a:rPr lang="ru-RU" sz="1200" dirty="0" err="1"/>
              <a:t>Скло</a:t>
            </a:r>
            <a:r>
              <a:rPr lang="ru-RU" sz="1200" dirty="0"/>
              <a:t>—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>
                <a:solidFill>
                  <a:schemeClr val="bg1"/>
                </a:solidFill>
              </a:rPr>
              <a:t>твердий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прозорий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матеріал</a:t>
            </a:r>
            <a:r>
              <a:rPr lang="ru-RU" sz="1200" dirty="0">
                <a:solidFill>
                  <a:schemeClr val="bg1"/>
                </a:solidFill>
              </a:rPr>
              <a:t>. </a:t>
            </a:r>
            <a:r>
              <a:rPr lang="ru-RU" sz="1200" dirty="0" err="1">
                <a:solidFill>
                  <a:schemeClr val="bg1"/>
                </a:solidFill>
              </a:rPr>
              <a:t>Найпоширені­шим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/>
              <a:t>є </a:t>
            </a:r>
            <a:r>
              <a:rPr lang="ru-RU" sz="1200" dirty="0" err="1"/>
              <a:t>силікатне</a:t>
            </a:r>
            <a:r>
              <a:rPr lang="ru-RU" sz="1200" dirty="0"/>
              <a:t> </a:t>
            </a:r>
            <a:r>
              <a:rPr lang="ru-RU" sz="1200" dirty="0" err="1"/>
              <a:t>скло</a:t>
            </a:r>
            <a:r>
              <a:rPr lang="ru-RU" sz="1200" dirty="0"/>
              <a:t>, </a:t>
            </a:r>
            <a:r>
              <a:rPr lang="ru-RU" sz="1200" dirty="0" err="1"/>
              <a:t>основний</a:t>
            </a:r>
            <a:r>
              <a:rPr lang="ru-RU" sz="1200" dirty="0"/>
              <a:t> компонент якого — оксид </a:t>
            </a:r>
            <a:r>
              <a:rPr lang="ru-RU" sz="1200" dirty="0" err="1">
                <a:solidFill>
                  <a:schemeClr val="bg1"/>
                </a:solidFill>
              </a:rPr>
              <a:t>силіцію</a:t>
            </a:r>
            <a:r>
              <a:rPr lang="ru-RU" sz="1200" dirty="0">
                <a:solidFill>
                  <a:schemeClr val="bg1"/>
                </a:solidFill>
              </a:rPr>
              <a:t>(ІУ) 8Ю2.</a:t>
            </a:r>
          </a:p>
          <a:p>
            <a:endParaRPr lang="ru-RU" sz="1200" dirty="0"/>
          </a:p>
          <a:p>
            <a:r>
              <a:rPr lang="ru-RU" sz="1200" dirty="0" err="1">
                <a:solidFill>
                  <a:schemeClr val="bg1"/>
                </a:solidFill>
              </a:rPr>
              <a:t>Сировиною</a:t>
            </a:r>
            <a:r>
              <a:rPr lang="ru-RU" sz="1200" dirty="0">
                <a:solidFill>
                  <a:schemeClr val="bg1"/>
                </a:solidFill>
              </a:rPr>
              <a:t> для </a:t>
            </a:r>
            <a:r>
              <a:rPr lang="ru-RU" sz="1200" dirty="0" err="1">
                <a:solidFill>
                  <a:schemeClr val="bg1"/>
                </a:solidFill>
              </a:rPr>
              <a:t>виробни</a:t>
            </a:r>
            <a:r>
              <a:rPr lang="ru-RU" sz="1200" dirty="0" err="1"/>
              <a:t>цтва</a:t>
            </a:r>
            <a:r>
              <a:rPr lang="ru-RU" sz="1200" dirty="0"/>
              <a:t> </a:t>
            </a:r>
            <a:r>
              <a:rPr lang="ru-RU" sz="1200" dirty="0" err="1"/>
              <a:t>звичайного</a:t>
            </a:r>
            <a:r>
              <a:rPr lang="ru-RU" sz="1200" dirty="0"/>
              <a:t> </a:t>
            </a:r>
            <a:r>
              <a:rPr lang="ru-RU" sz="1200" dirty="0" err="1"/>
              <a:t>скла</a:t>
            </a:r>
            <a:r>
              <a:rPr lang="ru-RU" sz="1200" dirty="0"/>
              <a:t> є сода </a:t>
            </a:r>
            <a:r>
              <a:rPr lang="de-DE" sz="1200" dirty="0"/>
              <a:t>Na2CO3, </a:t>
            </a:r>
            <a:r>
              <a:rPr lang="ru-RU" sz="1200" dirty="0" err="1"/>
              <a:t>вапняк</a:t>
            </a:r>
            <a:r>
              <a:rPr lang="ru-RU" sz="1200" dirty="0"/>
              <a:t> СаСО3 і </a:t>
            </a:r>
            <a:r>
              <a:rPr lang="ru-RU" sz="1200" dirty="0" err="1"/>
              <a:t>пісок</a:t>
            </a:r>
            <a:r>
              <a:rPr lang="ru-RU" sz="1200" dirty="0"/>
              <a:t> </a:t>
            </a:r>
            <a:r>
              <a:rPr lang="de-DE" sz="1200" dirty="0"/>
              <a:t>SiO2. </a:t>
            </a:r>
            <a:r>
              <a:rPr lang="ru-RU" sz="1200" dirty="0" err="1"/>
              <a:t>Усі</a:t>
            </a:r>
            <a:r>
              <a:rPr lang="ru-RU" sz="1200" dirty="0"/>
              <a:t> </a:t>
            </a:r>
            <a:r>
              <a:rPr lang="ru-RU" sz="1200" dirty="0" err="1"/>
              <a:t>складові</a:t>
            </a:r>
            <a:r>
              <a:rPr lang="ru-RU" sz="1200" dirty="0"/>
              <a:t> </a:t>
            </a:r>
            <a:r>
              <a:rPr lang="ru-RU" sz="1200" dirty="0" err="1"/>
              <a:t>частини</a:t>
            </a:r>
            <a:r>
              <a:rPr lang="ru-RU" sz="1200" dirty="0"/>
              <a:t> </a:t>
            </a:r>
            <a:r>
              <a:rPr lang="ru-RU" sz="1200" dirty="0" err="1">
                <a:solidFill>
                  <a:schemeClr val="bg1"/>
                </a:solidFill>
              </a:rPr>
              <a:t>очищають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змішують</a:t>
            </a:r>
            <a:r>
              <a:rPr lang="ru-RU" sz="1200" dirty="0">
                <a:solidFill>
                  <a:schemeClr val="bg1"/>
                </a:solidFill>
              </a:rPr>
              <a:t> і </a:t>
            </a:r>
            <a:r>
              <a:rPr lang="ru-RU" sz="1200" dirty="0" err="1">
                <a:solidFill>
                  <a:schemeClr val="bg1"/>
                </a:solidFill>
              </a:rPr>
              <a:t>сп</a:t>
            </a:r>
            <a:r>
              <a:rPr lang="ru-RU" sz="1200" dirty="0" err="1"/>
              <a:t>лавляють</a:t>
            </a:r>
            <a:r>
              <a:rPr lang="ru-RU" sz="1200" dirty="0"/>
              <a:t> за </a:t>
            </a:r>
            <a:r>
              <a:rPr lang="ru-RU" sz="1200" dirty="0" err="1"/>
              <a:t>температури</a:t>
            </a:r>
            <a:r>
              <a:rPr lang="ru-RU" sz="1200" dirty="0"/>
              <a:t> </a:t>
            </a:r>
            <a:r>
              <a:rPr lang="ru-RU" sz="1200" dirty="0" err="1"/>
              <a:t>близько</a:t>
            </a:r>
            <a:r>
              <a:rPr lang="ru-RU" sz="1200" dirty="0"/>
              <a:t> 1400 °С. </a:t>
            </a:r>
            <a:r>
              <a:rPr lang="ru-RU" sz="1200" dirty="0" err="1"/>
              <a:t>Відбуваються</a:t>
            </a:r>
            <a:r>
              <a:rPr lang="ru-RU" sz="1200" dirty="0"/>
              <a:t> такі </a:t>
            </a:r>
            <a:r>
              <a:rPr lang="ru-RU" sz="1200" dirty="0" err="1"/>
              <a:t>реакції</a:t>
            </a:r>
            <a:r>
              <a:rPr lang="ru-RU" sz="1200" dirty="0"/>
              <a:t> (</a:t>
            </a:r>
            <a:r>
              <a:rPr lang="ru-RU" sz="1200" dirty="0" err="1"/>
              <a:t>спрощено</a:t>
            </a:r>
            <a:r>
              <a:rPr lang="ru-RU" sz="1200" dirty="0"/>
              <a:t>):</a:t>
            </a:r>
          </a:p>
          <a:p>
            <a:endParaRPr lang="ru-RU" sz="1200" dirty="0"/>
          </a:p>
          <a:p>
            <a:r>
              <a:rPr lang="ru-RU" sz="1200" dirty="0" err="1">
                <a:solidFill>
                  <a:schemeClr val="bg1"/>
                </a:solidFill>
              </a:rPr>
              <a:t>Фактично</a:t>
            </a:r>
            <a:r>
              <a:rPr lang="ru-RU" sz="1200" dirty="0">
                <a:solidFill>
                  <a:schemeClr val="bg1"/>
                </a:solidFill>
              </a:rPr>
              <a:t> до складу </a:t>
            </a:r>
            <a:r>
              <a:rPr lang="ru-RU" sz="1200" dirty="0" err="1">
                <a:solidFill>
                  <a:schemeClr val="bg1"/>
                </a:solidFill>
              </a:rPr>
              <a:t>скла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в</a:t>
            </a:r>
            <a:r>
              <a:rPr lang="ru-RU" sz="1200" dirty="0" err="1"/>
              <a:t>ходять</a:t>
            </a:r>
            <a:r>
              <a:rPr lang="ru-RU" sz="1200" dirty="0"/>
              <a:t> </a:t>
            </a:r>
            <a:r>
              <a:rPr lang="ru-RU" sz="1200" dirty="0" err="1"/>
              <a:t>силікати</a:t>
            </a:r>
            <a:r>
              <a:rPr lang="ru-RU" sz="1200" dirty="0"/>
              <a:t> </a:t>
            </a:r>
            <a:r>
              <a:rPr lang="ru-RU" sz="1200" dirty="0" err="1"/>
              <a:t>натрію</a:t>
            </a:r>
            <a:r>
              <a:rPr lang="ru-RU" sz="1200" dirty="0"/>
              <a:t> і </a:t>
            </a:r>
            <a:r>
              <a:rPr lang="ru-RU" sz="1200" dirty="0" err="1"/>
              <a:t>кальцію</a:t>
            </a:r>
            <a:r>
              <a:rPr lang="ru-RU" sz="1200" dirty="0"/>
              <a:t>, а також </a:t>
            </a:r>
            <a:r>
              <a:rPr lang="ru-RU" sz="1200" dirty="0" err="1"/>
              <a:t>надлишок</a:t>
            </a:r>
            <a:r>
              <a:rPr lang="ru-RU" sz="1200" dirty="0"/>
              <a:t> </a:t>
            </a:r>
            <a:r>
              <a:rPr lang="de-DE" sz="1200" dirty="0"/>
              <a:t>SiO2. </a:t>
            </a:r>
            <a:r>
              <a:rPr lang="ru-RU" sz="1200" dirty="0"/>
              <a:t>Тому склад </a:t>
            </a:r>
            <a:r>
              <a:rPr lang="ru-RU" sz="1200" dirty="0" err="1"/>
              <a:t>звичайного</a:t>
            </a:r>
            <a:r>
              <a:rPr lang="ru-RU" sz="1200" dirty="0"/>
              <a:t> </a:t>
            </a:r>
            <a:r>
              <a:rPr lang="ru-RU" sz="1200" dirty="0" err="1">
                <a:solidFill>
                  <a:schemeClr val="bg1"/>
                </a:solidFill>
              </a:rPr>
              <a:t>віконного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скла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можна</a:t>
            </a:r>
            <a:r>
              <a:rPr lang="ru-RU" sz="1200" dirty="0">
                <a:solidFill>
                  <a:schemeClr val="bg1"/>
                </a:solidFill>
              </a:rPr>
              <a:t> подати </a:t>
            </a:r>
            <a:r>
              <a:rPr lang="ru-RU" sz="1200" dirty="0"/>
              <a:t>такою </a:t>
            </a:r>
            <a:r>
              <a:rPr lang="ru-RU" sz="1200" dirty="0" err="1"/>
              <a:t>спрощеною</a:t>
            </a:r>
            <a:r>
              <a:rPr lang="ru-RU" sz="1200" dirty="0"/>
              <a:t> формулою: </a:t>
            </a:r>
            <a:r>
              <a:rPr lang="de-DE" sz="1200" dirty="0" err="1"/>
              <a:t>NajO</a:t>
            </a:r>
            <a:r>
              <a:rPr lang="de-DE" sz="1200" dirty="0"/>
              <a:t> • </a:t>
            </a:r>
            <a:r>
              <a:rPr lang="ru-RU" sz="1200" dirty="0" err="1"/>
              <a:t>СаО</a:t>
            </a:r>
            <a:r>
              <a:rPr lang="ru-RU" sz="1200" dirty="0"/>
              <a:t> • 6</a:t>
            </a:r>
            <a:r>
              <a:rPr lang="de-DE" sz="1200" dirty="0"/>
              <a:t>SiO2.</a:t>
            </a:r>
          </a:p>
          <a:p>
            <a:endParaRPr lang="de-DE" sz="1200" dirty="0"/>
          </a:p>
          <a:p>
            <a:r>
              <a:rPr lang="ru-RU" sz="1200" dirty="0" err="1"/>
              <a:t>Змін</a:t>
            </a:r>
            <a:r>
              <a:rPr lang="ru-RU" sz="1200" dirty="0" err="1">
                <a:solidFill>
                  <a:schemeClr val="bg1"/>
                </a:solidFill>
              </a:rPr>
              <a:t>юючи</a:t>
            </a:r>
            <a:r>
              <a:rPr lang="ru-RU" sz="1200" dirty="0">
                <a:solidFill>
                  <a:schemeClr val="bg1"/>
                </a:solidFill>
              </a:rPr>
              <a:t> склад </a:t>
            </a:r>
            <a:r>
              <a:rPr lang="ru-RU" sz="1200" dirty="0" err="1">
                <a:solidFill>
                  <a:schemeClr val="bg1"/>
                </a:solidFill>
              </a:rPr>
              <a:t>шихти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додаючи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/>
              <a:t>різні</a:t>
            </a:r>
            <a:r>
              <a:rPr lang="ru-RU" sz="1200" dirty="0"/>
              <a:t> добавки, </a:t>
            </a:r>
            <a:r>
              <a:rPr lang="ru-RU" sz="1200" dirty="0" err="1"/>
              <a:t>одер­жують</a:t>
            </a:r>
            <a:r>
              <a:rPr lang="ru-RU" sz="1200" dirty="0"/>
              <a:t> </a:t>
            </a:r>
            <a:r>
              <a:rPr lang="ru-RU" sz="1200" dirty="0" err="1"/>
              <a:t>скло</a:t>
            </a:r>
            <a:r>
              <a:rPr lang="ru-RU" sz="1200" dirty="0"/>
              <a:t> з наперед </a:t>
            </a:r>
            <a:r>
              <a:rPr lang="ru-RU" sz="1200" dirty="0" err="1"/>
              <a:t>заданими</a:t>
            </a:r>
            <a:r>
              <a:rPr lang="ru-RU" sz="1200" dirty="0"/>
              <a:t> </a:t>
            </a:r>
            <a:r>
              <a:rPr lang="ru-RU" sz="1200" dirty="0" err="1"/>
              <a:t>властивостями</a:t>
            </a:r>
            <a:r>
              <a:rPr lang="ru-RU" sz="1200" dirty="0"/>
              <a:t>. Так, </a:t>
            </a:r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замість</a:t>
            </a:r>
            <a:r>
              <a:rPr lang="ru-RU" sz="1200" dirty="0"/>
              <a:t> </a:t>
            </a:r>
            <a:r>
              <a:rPr lang="ru-RU" sz="1200" dirty="0" err="1">
                <a:solidFill>
                  <a:schemeClr val="bg1"/>
                </a:solidFill>
              </a:rPr>
              <a:t>соди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NajCOj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взяти</a:t>
            </a:r>
            <a:r>
              <a:rPr lang="ru-RU" sz="1200" dirty="0">
                <a:solidFill>
                  <a:schemeClr val="bg1"/>
                </a:solidFill>
              </a:rPr>
              <a:t> поташ </a:t>
            </a:r>
            <a:r>
              <a:rPr lang="ru-RU" sz="1200" dirty="0"/>
              <a:t>К2СО3, то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добути</a:t>
            </a:r>
            <a:r>
              <a:rPr lang="ru-RU" sz="1200" dirty="0"/>
              <a:t> </a:t>
            </a:r>
            <a:r>
              <a:rPr lang="ru-RU" sz="1200" dirty="0" err="1"/>
              <a:t>високоякісне</a:t>
            </a:r>
            <a:r>
              <a:rPr lang="ru-RU" sz="1200" dirty="0"/>
              <a:t> </a:t>
            </a:r>
            <a:r>
              <a:rPr lang="ru-RU" sz="1200" dirty="0" err="1"/>
              <a:t>тугоплавке</a:t>
            </a:r>
            <a:r>
              <a:rPr lang="ru-RU" sz="1200" dirty="0"/>
              <a:t> </a:t>
            </a:r>
            <a:r>
              <a:rPr lang="ru-RU" sz="1200" dirty="0" err="1"/>
              <a:t>скло</a:t>
            </a:r>
            <a:r>
              <a:rPr lang="ru-RU" sz="1200" dirty="0"/>
              <a:t>, з якого </a:t>
            </a:r>
            <a:r>
              <a:rPr lang="ru-RU" sz="1200" dirty="0" err="1"/>
              <a:t>виготовляють</a:t>
            </a:r>
            <a:r>
              <a:rPr lang="ru-RU" sz="1200" dirty="0"/>
              <a:t> </a:t>
            </a:r>
            <a:r>
              <a:rPr lang="ru-RU" sz="1200" dirty="0" err="1"/>
              <a:t>хіміч</a:t>
            </a:r>
            <a:r>
              <a:rPr lang="ru-RU" sz="1200" dirty="0" err="1">
                <a:solidFill>
                  <a:schemeClr val="bg1"/>
                </a:solidFill>
              </a:rPr>
              <a:t>­ний</a:t>
            </a:r>
            <a:r>
              <a:rPr lang="ru-RU" sz="1200" dirty="0">
                <a:solidFill>
                  <a:schemeClr val="bg1"/>
                </a:solidFill>
              </a:rPr>
              <a:t> посуд. А </a:t>
            </a:r>
            <a:r>
              <a:rPr lang="ru-RU" sz="1200" dirty="0" err="1">
                <a:solidFill>
                  <a:schemeClr val="bg1"/>
                </a:solidFill>
              </a:rPr>
              <a:t>якщо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взяти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/>
              <a:t>поташ К2СО3, кремнезем </a:t>
            </a:r>
            <a:r>
              <a:rPr lang="de-DE" sz="1200" dirty="0"/>
              <a:t>SiO2 </a:t>
            </a:r>
            <a:r>
              <a:rPr lang="ru-RU" sz="1200" dirty="0"/>
              <a:t>і оксид </a:t>
            </a:r>
            <a:r>
              <a:rPr lang="ru-RU" sz="1200" dirty="0" err="1"/>
              <a:t>плюмбуму</a:t>
            </a:r>
            <a:r>
              <a:rPr lang="ru-RU" sz="1200" dirty="0"/>
              <a:t>(П) РЬО, то </a:t>
            </a:r>
            <a:r>
              <a:rPr lang="ru-RU" sz="1200" dirty="0" err="1"/>
              <a:t>утвориться</a:t>
            </a:r>
            <a:r>
              <a:rPr lang="ru-RU" sz="1200" dirty="0"/>
              <a:t> </a:t>
            </a:r>
            <a:r>
              <a:rPr lang="ru-RU" sz="1200" dirty="0" err="1"/>
              <a:t>кришталь</a:t>
            </a:r>
            <a:r>
              <a:rPr lang="ru-RU" sz="1200" dirty="0"/>
              <a:t>.</a:t>
            </a:r>
          </a:p>
          <a:p>
            <a:endParaRPr lang="ru-RU" sz="1200" dirty="0"/>
          </a:p>
          <a:p>
            <a:r>
              <a:rPr lang="ru-RU" sz="1200" dirty="0" err="1"/>
              <a:t>Особливий</a:t>
            </a:r>
            <a:r>
              <a:rPr lang="ru-RU" sz="1200" dirty="0"/>
              <a:t> </a:t>
            </a:r>
            <a:r>
              <a:rPr lang="ru-RU" sz="1200" dirty="0">
                <a:solidFill>
                  <a:schemeClr val="bg1"/>
                </a:solidFill>
              </a:rPr>
              <a:t>вид </a:t>
            </a:r>
            <a:r>
              <a:rPr lang="ru-RU" sz="1200" dirty="0" err="1">
                <a:solidFill>
                  <a:schemeClr val="bg1"/>
                </a:solidFill>
              </a:rPr>
              <a:t>скла</a:t>
            </a:r>
            <a:r>
              <a:rPr lang="ru-RU" sz="1200" dirty="0">
                <a:solidFill>
                  <a:schemeClr val="bg1"/>
                </a:solidFill>
              </a:rPr>
              <a:t> —</a:t>
            </a:r>
            <a:r>
              <a:rPr lang="ru-RU" sz="1200" dirty="0" err="1">
                <a:solidFill>
                  <a:schemeClr val="bg1"/>
                </a:solidFill>
              </a:rPr>
              <a:t>кварцове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/>
              <a:t>скло</a:t>
            </a:r>
            <a:r>
              <a:rPr lang="ru-RU" sz="1200" dirty="0"/>
              <a:t>. </a:t>
            </a:r>
            <a:r>
              <a:rPr lang="ru-RU" sz="1200" dirty="0" err="1"/>
              <a:t>Воно</a:t>
            </a:r>
            <a:r>
              <a:rPr lang="ru-RU" sz="1200" dirty="0"/>
              <a:t> </a:t>
            </a:r>
            <a:r>
              <a:rPr lang="ru-RU" sz="1200" dirty="0" err="1"/>
              <a:t>являє</a:t>
            </a:r>
            <a:r>
              <a:rPr lang="ru-RU" sz="1200" dirty="0"/>
              <a:t> собою </a:t>
            </a:r>
            <a:r>
              <a:rPr lang="ru-RU" sz="1200" dirty="0" err="1"/>
              <a:t>склоподібну</a:t>
            </a:r>
            <a:r>
              <a:rPr lang="ru-RU" sz="1200" dirty="0"/>
              <a:t> форму чистого кремнезему </a:t>
            </a:r>
            <a:r>
              <a:rPr lang="de-DE" sz="1200" dirty="0"/>
              <a:t>SiO2. </a:t>
            </a:r>
            <a:r>
              <a:rPr lang="ru-RU" sz="1200" dirty="0" err="1"/>
              <a:t>Таке</a:t>
            </a:r>
            <a:r>
              <a:rPr lang="ru-RU" sz="1200" dirty="0"/>
              <a:t> </a:t>
            </a:r>
            <a:r>
              <a:rPr lang="ru-RU" sz="1200" dirty="0" err="1"/>
              <a:t>скло</a:t>
            </a:r>
            <a:r>
              <a:rPr lang="ru-RU" sz="1200" dirty="0"/>
              <a:t> </a:t>
            </a:r>
            <a:r>
              <a:rPr lang="ru-RU" sz="1200" dirty="0" err="1">
                <a:solidFill>
                  <a:schemeClr val="bg1"/>
                </a:solidFill>
              </a:rPr>
              <a:t>зовсім</a:t>
            </a:r>
            <a:r>
              <a:rPr lang="ru-RU" sz="1200" dirty="0">
                <a:solidFill>
                  <a:schemeClr val="bg1"/>
                </a:solidFill>
              </a:rPr>
              <a:t> не </a:t>
            </a:r>
            <a:r>
              <a:rPr lang="ru-RU" sz="1200" dirty="0" err="1">
                <a:solidFill>
                  <a:schemeClr val="bg1"/>
                </a:solidFill>
              </a:rPr>
              <a:t>чутливе</a:t>
            </a:r>
            <a:r>
              <a:rPr lang="ru-RU" sz="1200" dirty="0">
                <a:solidFill>
                  <a:schemeClr val="bg1"/>
                </a:solidFill>
              </a:rPr>
              <a:t> до </a:t>
            </a:r>
            <a:r>
              <a:rPr lang="ru-RU" sz="1200" dirty="0" err="1">
                <a:solidFill>
                  <a:schemeClr val="bg1"/>
                </a:solidFill>
              </a:rPr>
              <a:t>різких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/>
              <a:t>коливань</a:t>
            </a:r>
            <a:r>
              <a:rPr lang="ru-RU" sz="1200" dirty="0"/>
              <a:t> </a:t>
            </a:r>
            <a:r>
              <a:rPr lang="ru-RU" sz="1200" dirty="0" err="1"/>
              <a:t>температури</a:t>
            </a:r>
            <a:r>
              <a:rPr lang="ru-RU" sz="1200" dirty="0"/>
              <a:t>, </a:t>
            </a:r>
            <a:r>
              <a:rPr lang="ru-RU" sz="1200" dirty="0" err="1"/>
              <a:t>воно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</a:t>
            </a:r>
            <a:r>
              <a:rPr lang="ru-RU" sz="1200" dirty="0" err="1"/>
              <a:t>цінні</a:t>
            </a:r>
            <a:r>
              <a:rPr lang="ru-RU" sz="1200" dirty="0"/>
              <a:t> </a:t>
            </a:r>
            <a:r>
              <a:rPr lang="ru-RU" sz="1200" dirty="0" err="1"/>
              <a:t>оптичні</a:t>
            </a:r>
            <a:r>
              <a:rPr lang="ru-RU" sz="1200" dirty="0"/>
              <a:t> </a:t>
            </a:r>
            <a:r>
              <a:rPr lang="ru-RU" sz="1200" dirty="0" err="1"/>
              <a:t>властивості</a:t>
            </a:r>
            <a:r>
              <a:rPr lang="ru-RU" sz="1200" dirty="0"/>
              <a:t> (</a:t>
            </a:r>
            <a:r>
              <a:rPr lang="ru-RU" sz="1200" dirty="0" err="1"/>
              <a:t>пропускає</a:t>
            </a:r>
            <a:r>
              <a:rPr lang="ru-RU" sz="1200" dirty="0"/>
              <a:t> </a:t>
            </a:r>
            <a:r>
              <a:rPr lang="ru-RU" sz="1200" dirty="0" err="1"/>
              <a:t>ультраф</a:t>
            </a:r>
            <a:r>
              <a:rPr lang="ru-RU" sz="1200" dirty="0" err="1">
                <a:solidFill>
                  <a:schemeClr val="bg1"/>
                </a:solidFill>
              </a:rPr>
              <a:t>іолетові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про­мені</a:t>
            </a:r>
            <a:r>
              <a:rPr lang="ru-RU" sz="1200" dirty="0">
                <a:solidFill>
                  <a:schemeClr val="bg1"/>
                </a:solidFill>
              </a:rPr>
              <a:t>).</a:t>
            </a:r>
          </a:p>
          <a:p>
            <a:endParaRPr lang="ru-RU" sz="1200" dirty="0"/>
          </a:p>
          <a:p>
            <a:r>
              <a:rPr lang="ru-RU" sz="1200" dirty="0" err="1"/>
              <a:t>Скло</a:t>
            </a:r>
            <a:r>
              <a:rPr lang="ru-RU" sz="1200" dirty="0"/>
              <a:t> широко </a:t>
            </a:r>
            <a:r>
              <a:rPr lang="ru-RU" sz="1200" dirty="0" err="1">
                <a:solidFill>
                  <a:schemeClr val="bg1"/>
                </a:solidFill>
              </a:rPr>
              <a:t>використовують</a:t>
            </a:r>
            <a:r>
              <a:rPr lang="ru-RU" sz="1200" dirty="0">
                <a:solidFill>
                  <a:schemeClr val="bg1"/>
                </a:solidFill>
              </a:rPr>
              <a:t> майже </a:t>
            </a:r>
            <a:r>
              <a:rPr lang="ru-RU" sz="1200" dirty="0"/>
              <a:t>у </a:t>
            </a:r>
            <a:r>
              <a:rPr lang="ru-RU" sz="1200" dirty="0" err="1"/>
              <a:t>всіх</a:t>
            </a:r>
            <a:r>
              <a:rPr lang="ru-RU" sz="1200" dirty="0"/>
              <a:t> </a:t>
            </a:r>
            <a:r>
              <a:rPr lang="ru-RU" sz="1200" dirty="0" err="1"/>
              <a:t>галузях</a:t>
            </a:r>
            <a:r>
              <a:rPr lang="ru-RU" sz="1200" dirty="0"/>
              <a:t> </a:t>
            </a:r>
            <a:r>
              <a:rPr lang="ru-RU" sz="1200" dirty="0" err="1"/>
              <a:t>промисловості</a:t>
            </a:r>
            <a:r>
              <a:rPr lang="ru-RU" sz="1200" dirty="0"/>
              <a:t> та в </a:t>
            </a:r>
            <a:r>
              <a:rPr lang="ru-RU" sz="1200" dirty="0" err="1"/>
              <a:t>побуті</a:t>
            </a:r>
            <a:r>
              <a:rPr lang="ru-RU" sz="1200" dirty="0"/>
              <a:t>. З нього </a:t>
            </a:r>
            <a:r>
              <a:rPr lang="ru-RU" sz="1200" dirty="0" err="1"/>
              <a:t>виготовляють</a:t>
            </a:r>
            <a:r>
              <a:rPr lang="ru-RU" sz="1200" dirty="0"/>
              <a:t> труби, тару, </a:t>
            </a:r>
            <a:r>
              <a:rPr lang="ru-RU" sz="1200" dirty="0" err="1"/>
              <a:t>лабораторний</a:t>
            </a:r>
            <a:r>
              <a:rPr lang="ru-RU" sz="1200" dirty="0"/>
              <a:t> </a:t>
            </a:r>
            <a:r>
              <a:rPr lang="ru-RU" sz="1200" dirty="0">
                <a:solidFill>
                  <a:schemeClr val="bg1"/>
                </a:solidFill>
              </a:rPr>
              <a:t>посуд, деталі </a:t>
            </a:r>
            <a:r>
              <a:rPr lang="ru-RU" sz="1200" dirty="0" err="1">
                <a:solidFill>
                  <a:schemeClr val="bg1"/>
                </a:solidFill>
              </a:rPr>
              <a:t>оптичних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/>
              <a:t>приладів</a:t>
            </a:r>
            <a:r>
              <a:rPr lang="ru-RU" sz="1200" dirty="0"/>
              <a:t>, </a:t>
            </a:r>
            <a:r>
              <a:rPr lang="ru-RU" sz="1200" dirty="0" err="1"/>
              <a:t>худож­ні</a:t>
            </a:r>
            <a:r>
              <a:rPr lang="ru-RU" sz="1200" dirty="0"/>
              <a:t> </a:t>
            </a:r>
            <a:r>
              <a:rPr lang="ru-RU" sz="1200" dirty="0" err="1"/>
              <a:t>вироби</a:t>
            </a:r>
            <a:r>
              <a:rPr lang="ru-RU" sz="1200" dirty="0"/>
              <a:t>, </a:t>
            </a:r>
            <a:r>
              <a:rPr lang="ru-RU" sz="1200" dirty="0" err="1"/>
              <a:t>побутовий</a:t>
            </a:r>
            <a:r>
              <a:rPr lang="ru-RU" sz="1200" dirty="0"/>
              <a:t> посуд. На </a:t>
            </a:r>
            <a:r>
              <a:rPr lang="ru-RU" sz="1200" dirty="0" err="1"/>
              <a:t>основі</a:t>
            </a:r>
            <a:r>
              <a:rPr lang="ru-RU" sz="1200" dirty="0"/>
              <a:t> </a:t>
            </a:r>
            <a:r>
              <a:rPr lang="ru-RU" sz="1200" dirty="0" err="1"/>
              <a:t>скла</a:t>
            </a:r>
            <a:r>
              <a:rPr lang="ru-RU" sz="1200" dirty="0"/>
              <a:t> </a:t>
            </a:r>
            <a:r>
              <a:rPr lang="ru-RU" sz="1200" dirty="0" err="1"/>
              <a:t>виготовляють</a:t>
            </a:r>
            <a:r>
              <a:rPr lang="ru-RU" sz="1200" dirty="0"/>
              <a:t> </a:t>
            </a:r>
            <a:r>
              <a:rPr lang="ru-RU" sz="1200" dirty="0" err="1"/>
              <a:t>скловолокно</a:t>
            </a:r>
            <a:r>
              <a:rPr lang="ru-RU" sz="1200" dirty="0"/>
              <a:t>, </a:t>
            </a:r>
            <a:r>
              <a:rPr lang="ru-RU" sz="1200" dirty="0">
                <a:solidFill>
                  <a:schemeClr val="bg1"/>
                </a:solidFill>
              </a:rPr>
              <a:t>яке </a:t>
            </a:r>
            <a:r>
              <a:rPr lang="ru-RU" sz="1200" dirty="0" err="1">
                <a:solidFill>
                  <a:schemeClr val="bg1"/>
                </a:solidFill>
              </a:rPr>
              <a:t>застосовують</a:t>
            </a:r>
            <a:r>
              <a:rPr lang="ru-RU" sz="1200" dirty="0">
                <a:solidFill>
                  <a:schemeClr val="bg1"/>
                </a:solidFill>
              </a:rPr>
              <a:t> для </a:t>
            </a:r>
            <a:r>
              <a:rPr lang="ru-RU" sz="1200" dirty="0" err="1"/>
              <a:t>пошиття</a:t>
            </a:r>
            <a:r>
              <a:rPr lang="ru-RU" sz="1200" dirty="0"/>
              <a:t> </a:t>
            </a:r>
            <a:r>
              <a:rPr lang="ru-RU" sz="1200" dirty="0" err="1"/>
              <a:t>спецодягу</a:t>
            </a:r>
            <a:r>
              <a:rPr lang="ru-RU" sz="1200" dirty="0"/>
              <a:t>, а також </a:t>
            </a:r>
            <a:r>
              <a:rPr lang="ru-RU" sz="1200" dirty="0" err="1"/>
              <a:t>склопластики</a:t>
            </a:r>
            <a:r>
              <a:rPr lang="ru-RU" sz="1200" dirty="0"/>
              <a:t>, </a:t>
            </a:r>
            <a:r>
              <a:rPr lang="ru-RU" sz="1200" dirty="0" err="1"/>
              <a:t>зокрема</a:t>
            </a:r>
            <a:r>
              <a:rPr lang="ru-RU" sz="1200" dirty="0"/>
              <a:t> </a:t>
            </a:r>
            <a:r>
              <a:rPr lang="ru-RU" sz="1200" dirty="0" err="1"/>
              <a:t>склотекстоліт</a:t>
            </a:r>
            <a:r>
              <a:rPr lang="ru-RU" sz="1200" dirty="0"/>
              <a:t>. Цей </a:t>
            </a:r>
            <a:r>
              <a:rPr lang="ru-RU" sz="1200" dirty="0" err="1"/>
              <a:t>склопластик</a:t>
            </a:r>
            <a:r>
              <a:rPr lang="ru-RU" sz="1200" dirty="0"/>
              <a:t> — </a:t>
            </a:r>
            <a:r>
              <a:rPr lang="ru-RU" sz="1200" dirty="0" err="1"/>
              <a:t>чудовий</a:t>
            </a:r>
            <a:r>
              <a:rPr lang="ru-RU" sz="1200" dirty="0"/>
              <a:t> </a:t>
            </a:r>
            <a:r>
              <a:rPr lang="ru-RU" sz="1200" dirty="0" err="1"/>
              <a:t>будівельний</a:t>
            </a:r>
            <a:r>
              <a:rPr lang="ru-RU" sz="1200" dirty="0"/>
              <a:t> </a:t>
            </a:r>
            <a:r>
              <a:rPr lang="ru-RU" sz="1200" dirty="0" err="1"/>
              <a:t>матеріал</a:t>
            </a:r>
            <a:r>
              <a:rPr lang="ru-RU" sz="1200" dirty="0"/>
              <a:t> (</a:t>
            </a:r>
            <a:r>
              <a:rPr lang="ru-RU" sz="1200" dirty="0" err="1"/>
              <a:t>міцний</a:t>
            </a:r>
            <a:r>
              <a:rPr lang="ru-RU" sz="1200" dirty="0"/>
              <a:t>, не </a:t>
            </a:r>
            <a:r>
              <a:rPr lang="ru-RU" sz="1200" dirty="0" err="1"/>
              <a:t>гниє</a:t>
            </a:r>
            <a:r>
              <a:rPr lang="ru-RU" sz="1200" dirty="0"/>
              <a:t>, легко </a:t>
            </a:r>
            <a:r>
              <a:rPr lang="ru-RU" sz="1200" dirty="0" err="1"/>
              <a:t>обробляється</a:t>
            </a:r>
            <a:r>
              <a:rPr lang="ru-RU" sz="1200" dirty="0"/>
              <a:t>). </a:t>
            </a:r>
            <a:r>
              <a:rPr lang="ru-RU" sz="1200" dirty="0" err="1"/>
              <a:t>Склотекстоліт</a:t>
            </a:r>
            <a:r>
              <a:rPr lang="ru-RU" sz="1200" dirty="0"/>
              <a:t> </a:t>
            </a:r>
            <a:r>
              <a:rPr lang="ru-RU" sz="1200" dirty="0" err="1" smtClean="0"/>
              <a:t>використовують</a:t>
            </a:r>
            <a:r>
              <a:rPr lang="ru-RU" sz="1200" dirty="0" err="1"/>
              <a:t>як</a:t>
            </a:r>
            <a:r>
              <a:rPr lang="ru-RU" sz="1200" dirty="0"/>
              <a:t> </a:t>
            </a:r>
            <a:r>
              <a:rPr lang="ru-RU" sz="1200" dirty="0" err="1"/>
              <a:t>конструкційний</a:t>
            </a:r>
            <a:r>
              <a:rPr lang="ru-RU" sz="1200" dirty="0"/>
              <a:t> 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</a:t>
            </a:r>
            <a:r>
              <a:rPr lang="ru-RU" sz="1200" dirty="0" smtClean="0"/>
              <a:t> </a:t>
            </a:r>
            <a:r>
              <a:rPr lang="ru-RU" sz="1200" dirty="0"/>
              <a:t>у </a:t>
            </a:r>
            <a:r>
              <a:rPr lang="ru-RU" sz="1200" dirty="0" err="1"/>
              <a:t>машинобудуванні</a:t>
            </a:r>
            <a:r>
              <a:rPr lang="ru-RU" sz="1200" dirty="0"/>
              <a:t>, а в </a:t>
            </a:r>
            <a:r>
              <a:rPr lang="ru-RU" sz="1200" dirty="0" err="1"/>
              <a:t>елек­троніці</a:t>
            </a:r>
            <a:r>
              <a:rPr lang="ru-RU" sz="1200" dirty="0"/>
              <a:t> — як </a:t>
            </a:r>
            <a:r>
              <a:rPr lang="ru-RU" sz="1200" dirty="0" err="1"/>
              <a:t>ізолятор</a:t>
            </a:r>
            <a:r>
              <a:rPr lang="ru-RU" sz="1200" dirty="0"/>
              <a:t>. На </a:t>
            </a:r>
            <a:r>
              <a:rPr lang="ru-RU" sz="1200" dirty="0" err="1"/>
              <a:t>основі</a:t>
            </a:r>
            <a:r>
              <a:rPr lang="ru-RU" sz="1200" dirty="0"/>
              <a:t> </a:t>
            </a:r>
            <a:r>
              <a:rPr lang="ru-RU" sz="1200" dirty="0" err="1"/>
              <a:t>скла</a:t>
            </a:r>
            <a:r>
              <a:rPr lang="ru-RU" sz="1200" dirty="0"/>
              <a:t> </a:t>
            </a:r>
            <a:r>
              <a:rPr lang="ru-RU" sz="1200" dirty="0" err="1"/>
              <a:t>створюють</a:t>
            </a:r>
            <a:r>
              <a:rPr lang="ru-RU" sz="1200" dirty="0"/>
              <a:t> </a:t>
            </a:r>
            <a:r>
              <a:rPr lang="ru-RU" sz="1200" dirty="0" err="1"/>
              <a:t>мікрок­ристалічні</a:t>
            </a:r>
            <a:r>
              <a:rPr lang="ru-RU" sz="1200" dirty="0"/>
              <a:t> </a:t>
            </a:r>
            <a:r>
              <a:rPr lang="ru-RU" sz="1200" dirty="0" err="1"/>
              <a:t>матеріали</a:t>
            </a:r>
            <a:r>
              <a:rPr lang="ru-RU" sz="1200" dirty="0"/>
              <a:t>—</a:t>
            </a:r>
            <a:r>
              <a:rPr lang="ru-RU" sz="1200" dirty="0" err="1"/>
              <a:t>ситали</a:t>
            </a:r>
            <a:r>
              <a:rPr lang="ru-RU" sz="1200" dirty="0"/>
              <a:t>. Вони </a:t>
            </a:r>
            <a:r>
              <a:rPr lang="ru-RU" sz="1200" dirty="0" err="1"/>
              <a:t>дуже</a:t>
            </a:r>
            <a:r>
              <a:rPr lang="ru-RU" sz="1200" dirty="0"/>
              <a:t> </a:t>
            </a:r>
            <a:r>
              <a:rPr lang="ru-RU" sz="1200" dirty="0" err="1"/>
              <a:t>міцні</a:t>
            </a:r>
            <a:r>
              <a:rPr lang="ru-RU" sz="1200" dirty="0"/>
              <a:t>, </a:t>
            </a:r>
            <a:r>
              <a:rPr lang="ru-RU" sz="1200" dirty="0" err="1"/>
              <a:t>хімічно</a:t>
            </a:r>
            <a:r>
              <a:rPr lang="ru-RU" sz="1200" dirty="0"/>
              <a:t> й </a:t>
            </a:r>
            <a:r>
              <a:rPr lang="ru-RU" sz="1200" dirty="0" err="1"/>
              <a:t>термічне</a:t>
            </a:r>
            <a:r>
              <a:rPr lang="ru-RU" sz="1200" dirty="0"/>
              <a:t> </a:t>
            </a:r>
            <a:r>
              <a:rPr lang="ru-RU" sz="1200" dirty="0" err="1"/>
              <a:t>стійкі</a:t>
            </a:r>
            <a:r>
              <a:rPr lang="ru-RU" sz="1200" dirty="0"/>
              <a:t>, а тому </a:t>
            </a:r>
            <a:r>
              <a:rPr lang="ru-RU" sz="1200" dirty="0" err="1"/>
              <a:t>використовуються</a:t>
            </a:r>
            <a:r>
              <a:rPr lang="ru-RU" sz="1200" dirty="0"/>
              <a:t> для </a:t>
            </a:r>
            <a:r>
              <a:rPr lang="ru-RU" sz="1200" dirty="0" err="1"/>
              <a:t>виготовлення</a:t>
            </a:r>
            <a:r>
              <a:rPr lang="ru-RU" sz="1200" dirty="0"/>
              <a:t> </a:t>
            </a:r>
            <a:r>
              <a:rPr lang="ru-RU" sz="1200" dirty="0" err="1"/>
              <a:t>апаратури</a:t>
            </a:r>
            <a:r>
              <a:rPr lang="ru-RU" sz="1200" dirty="0"/>
              <a:t> для </a:t>
            </a:r>
            <a:r>
              <a:rPr lang="ru-RU" sz="1200" dirty="0" err="1"/>
              <a:t>хімічних</a:t>
            </a:r>
            <a:r>
              <a:rPr lang="ru-RU" sz="1200" dirty="0"/>
              <a:t> </a:t>
            </a:r>
            <a:r>
              <a:rPr lang="ru-RU" sz="1200" dirty="0" err="1"/>
              <a:t>виробництв</a:t>
            </a:r>
            <a:r>
              <a:rPr lang="ru-RU" sz="1200" dirty="0"/>
              <a:t>, деталей машин і </a:t>
            </a:r>
            <a:r>
              <a:rPr lang="ru-RU" sz="1200" dirty="0" err="1"/>
              <a:t>механізмів</a:t>
            </a:r>
            <a:r>
              <a:rPr lang="ru-RU" sz="1200" dirty="0"/>
              <a:t>, труб, </a:t>
            </a:r>
            <a:r>
              <a:rPr lang="ru-RU" sz="1200" dirty="0" err="1"/>
              <a:t>електроізоляторів</a:t>
            </a:r>
            <a:r>
              <a:rPr lang="ru-RU" sz="1200" dirty="0"/>
              <a:t> </a:t>
            </a:r>
            <a:r>
              <a:rPr lang="ru-RU" sz="1200" dirty="0" err="1"/>
              <a:t>тощо</a:t>
            </a:r>
            <a:r>
              <a:rPr lang="ru-RU" sz="1200" dirty="0"/>
              <a:t>. </a:t>
            </a:r>
            <a:r>
              <a:rPr lang="ru-RU" sz="1200" dirty="0" err="1"/>
              <a:t>Сучасна</a:t>
            </a:r>
            <a:r>
              <a:rPr lang="ru-RU" sz="1200" dirty="0"/>
              <a:t> </a:t>
            </a:r>
            <a:r>
              <a:rPr lang="ru-RU" sz="1200" dirty="0" err="1"/>
              <a:t>промис­ловість</a:t>
            </a:r>
            <a:r>
              <a:rPr lang="ru-RU" sz="1200" dirty="0"/>
              <a:t> </a:t>
            </a:r>
            <a:r>
              <a:rPr lang="ru-RU" sz="1200" dirty="0" err="1"/>
              <a:t>виробляє</a:t>
            </a:r>
            <a:r>
              <a:rPr lang="ru-RU" sz="1200" dirty="0"/>
              <a:t> </a:t>
            </a:r>
            <a:r>
              <a:rPr lang="ru-RU" sz="1200" dirty="0" err="1"/>
              <a:t>спеціальне</a:t>
            </a:r>
            <a:r>
              <a:rPr lang="ru-RU" sz="1200" dirty="0"/>
              <a:t> </a:t>
            </a:r>
            <a:r>
              <a:rPr lang="ru-RU" sz="1200" dirty="0" err="1"/>
              <a:t>скло</a:t>
            </a:r>
            <a:r>
              <a:rPr lang="ru-RU" sz="1200" dirty="0"/>
              <a:t>, </a:t>
            </a:r>
            <a:r>
              <a:rPr lang="ru-RU" sz="1200" dirty="0" err="1"/>
              <a:t>стійке</a:t>
            </a:r>
            <a:r>
              <a:rPr lang="ru-RU" sz="1200" dirty="0"/>
              <a:t> </a:t>
            </a:r>
            <a:r>
              <a:rPr lang="ru-RU" sz="1200" dirty="0" err="1"/>
              <a:t>проти</a:t>
            </a:r>
            <a:r>
              <a:rPr lang="ru-RU" sz="1200" dirty="0"/>
              <a:t> </a:t>
            </a:r>
            <a:r>
              <a:rPr lang="ru-RU" sz="1200" dirty="0" err="1"/>
              <a:t>дії</a:t>
            </a:r>
            <a:r>
              <a:rPr lang="ru-RU" sz="1200" dirty="0"/>
              <a:t> </a:t>
            </a:r>
            <a:r>
              <a:rPr lang="ru-RU" sz="1200" dirty="0" err="1"/>
              <a:t>радіоактивного</a:t>
            </a:r>
            <a:r>
              <a:rPr lang="ru-RU" sz="1200" dirty="0"/>
              <a:t> </a:t>
            </a:r>
            <a:r>
              <a:rPr lang="ru-RU" sz="1200" dirty="0" err="1"/>
              <a:t>випромінювання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68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FF00"/>
                </a:solidFill>
              </a:rPr>
              <a:t>Кераміка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Кераміка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Вироби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глини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керамікою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кера­мічне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виробництво</a:t>
            </a:r>
            <a:r>
              <a:rPr lang="ru-RU" dirty="0">
                <a:solidFill>
                  <a:schemeClr val="bg1"/>
                </a:solidFill>
              </a:rPr>
              <a:t> —</a:t>
            </a:r>
            <a:r>
              <a:rPr lang="ru-RU" dirty="0" err="1">
                <a:solidFill>
                  <a:schemeClr val="bg1"/>
                </a:solidFill>
              </a:rPr>
              <a:t>гончарним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Найпоширеніша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кераміка</a:t>
            </a:r>
            <a:r>
              <a:rPr lang="ru-RU" dirty="0">
                <a:solidFill>
                  <a:schemeClr val="bg1"/>
                </a:solidFill>
              </a:rPr>
              <a:t> та, що </a:t>
            </a:r>
            <a:r>
              <a:rPr lang="ru-RU" dirty="0" err="1">
                <a:solidFill>
                  <a:schemeClr val="bg1"/>
                </a:solidFill>
              </a:rPr>
              <a:t>складається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оксидів</a:t>
            </a:r>
            <a:r>
              <a:rPr lang="ru-RU" dirty="0">
                <a:solidFill>
                  <a:schemeClr val="bg1"/>
                </a:solidFill>
              </a:rPr>
              <a:t>, у тому </a:t>
            </a:r>
            <a:r>
              <a:rPr lang="ru-RU" dirty="0" err="1">
                <a:solidFill>
                  <a:schemeClr val="bg1"/>
                </a:solidFill>
              </a:rPr>
              <a:t>числі</a:t>
            </a:r>
            <a:r>
              <a:rPr lang="ru-RU" dirty="0">
                <a:solidFill>
                  <a:schemeClr val="bg1"/>
                </a:solidFill>
              </a:rPr>
              <a:t> —оксиду </a:t>
            </a:r>
            <a:r>
              <a:rPr lang="ru-RU" dirty="0" err="1">
                <a:solidFill>
                  <a:schemeClr val="bg1"/>
                </a:solidFill>
              </a:rPr>
              <a:t>силіцію</a:t>
            </a:r>
            <a:r>
              <a:rPr lang="ru-RU" dirty="0">
                <a:solidFill>
                  <a:schemeClr val="bg1"/>
                </a:solidFill>
              </a:rPr>
              <a:t>(ІУ) </a:t>
            </a:r>
            <a:r>
              <a:rPr lang="de-DE" dirty="0">
                <a:solidFill>
                  <a:schemeClr val="bg1"/>
                </a:solidFill>
              </a:rPr>
              <a:t>SiO2. </a:t>
            </a:r>
            <a:r>
              <a:rPr lang="ru-RU" dirty="0">
                <a:solidFill>
                  <a:schemeClr val="bg1"/>
                </a:solidFill>
              </a:rPr>
              <a:t>Із </a:t>
            </a:r>
            <a:r>
              <a:rPr lang="ru-RU" dirty="0" err="1">
                <a:solidFill>
                  <a:schemeClr val="bg1"/>
                </a:solidFill>
              </a:rPr>
              <a:t>керамічних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порцеляна</a:t>
            </a:r>
            <a:r>
              <a:rPr lang="ru-RU" dirty="0">
                <a:solidFill>
                  <a:schemeClr val="bg1"/>
                </a:solidFill>
              </a:rPr>
              <a:t> і фаянс.</a:t>
            </a:r>
          </a:p>
        </p:txBody>
      </p:sp>
    </p:spTree>
    <p:extLst>
      <p:ext uri="{BB962C8B-B14F-4D97-AF65-F5344CB8AC3E}">
        <p14:creationId xmlns:p14="http://schemas.microsoft.com/office/powerpoint/2010/main" val="138477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7" y="0"/>
            <a:ext cx="91761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Порцеляна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Порцеляна</a:t>
            </a:r>
            <a:r>
              <a:rPr lang="ru-RU" dirty="0"/>
              <a:t> — один із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тонкої</a:t>
            </a:r>
            <a:r>
              <a:rPr lang="ru-RU" dirty="0"/>
              <a:t> </a:t>
            </a:r>
            <a:r>
              <a:rPr lang="ru-RU" dirty="0" err="1"/>
              <a:t>кераміки</a:t>
            </a:r>
            <a:r>
              <a:rPr lang="ru-RU" dirty="0"/>
              <a:t> —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складається</a:t>
            </a:r>
            <a:r>
              <a:rPr lang="ru-RU" dirty="0"/>
              <a:t> в основному з </a:t>
            </a:r>
            <a:r>
              <a:rPr lang="de-DE" dirty="0"/>
              <a:t>SiO2, </a:t>
            </a:r>
            <a:r>
              <a:rPr lang="ru-RU" dirty="0"/>
              <a:t>А12О3 і </a:t>
            </a:r>
            <a:r>
              <a:rPr lang="de-DE" dirty="0"/>
              <a:t>K2O. </a:t>
            </a:r>
            <a:r>
              <a:rPr lang="ru-RU" dirty="0"/>
              <a:t>Як </a:t>
            </a:r>
            <a:r>
              <a:rPr lang="ru-RU" dirty="0" err="1"/>
              <a:t>сировину</a:t>
            </a:r>
            <a:r>
              <a:rPr lang="ru-RU" dirty="0"/>
              <a:t> для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 глину — </a:t>
            </a:r>
            <a:r>
              <a:rPr lang="ru-RU" dirty="0" err="1"/>
              <a:t>каолін</a:t>
            </a:r>
            <a:r>
              <a:rPr lang="ru-RU" dirty="0"/>
              <a:t>, </a:t>
            </a:r>
            <a:r>
              <a:rPr lang="ru-RU" dirty="0" err="1"/>
              <a:t>кварцовий</a:t>
            </a:r>
            <a:r>
              <a:rPr lang="ru-RU" dirty="0"/>
              <a:t> </a:t>
            </a:r>
            <a:r>
              <a:rPr lang="ru-RU" dirty="0" err="1"/>
              <a:t>пісок</a:t>
            </a:r>
            <a:r>
              <a:rPr lang="ru-RU" dirty="0"/>
              <a:t> і </a:t>
            </a:r>
            <a:r>
              <a:rPr lang="ru-RU" dirty="0" err="1"/>
              <a:t>польо­вий</a:t>
            </a:r>
            <a:r>
              <a:rPr lang="ru-RU" dirty="0"/>
              <a:t> шпат (</a:t>
            </a:r>
            <a:r>
              <a:rPr lang="de-DE" dirty="0"/>
              <a:t>K2O • Al2O3 • 6SiO2). </a:t>
            </a:r>
            <a:r>
              <a:rPr lang="ru-RU" dirty="0" err="1"/>
              <a:t>Порцеляна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пористість</a:t>
            </a:r>
            <a:r>
              <a:rPr lang="ru-RU" dirty="0"/>
              <a:t>, через що вона водо- і </a:t>
            </a:r>
            <a:r>
              <a:rPr lang="ru-RU" dirty="0" err="1"/>
              <a:t>газонепроникна</a:t>
            </a:r>
            <a:r>
              <a:rPr lang="ru-RU" dirty="0"/>
              <a:t>,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механічну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і </a:t>
            </a:r>
            <a:r>
              <a:rPr lang="ru-RU" dirty="0" err="1"/>
              <a:t>термостійкість</a:t>
            </a:r>
            <a:r>
              <a:rPr lang="ru-RU" dirty="0"/>
              <a:t>, </a:t>
            </a:r>
            <a:r>
              <a:rPr lang="ru-RU" dirty="0" err="1"/>
              <a:t>електроізоляційні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. З неї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сані­тарно-технічні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електроізолятори</a:t>
            </a:r>
            <a:r>
              <a:rPr lang="ru-RU" dirty="0"/>
              <a:t>,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побуту</a:t>
            </a:r>
            <a:r>
              <a:rPr lang="ru-RU" dirty="0"/>
              <a:t> і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ви­роби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Фаянс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Фаянс — </a:t>
            </a:r>
            <a:r>
              <a:rPr lang="ru-RU" dirty="0" err="1"/>
              <a:t>керамічний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схожий на </a:t>
            </a:r>
            <a:r>
              <a:rPr lang="ru-RU" dirty="0" err="1"/>
              <a:t>порцеляну</a:t>
            </a:r>
            <a:r>
              <a:rPr lang="ru-RU" dirty="0"/>
              <a:t>, </a:t>
            </a:r>
            <a:r>
              <a:rPr lang="ru-RU" dirty="0" err="1"/>
              <a:t>покритий</a:t>
            </a:r>
            <a:r>
              <a:rPr lang="ru-RU" dirty="0"/>
              <a:t> тонкою </a:t>
            </a:r>
            <a:r>
              <a:rPr lang="ru-RU" dirty="0" err="1"/>
              <a:t>склоподібною</a:t>
            </a:r>
            <a:r>
              <a:rPr lang="ru-RU" dirty="0"/>
              <a:t> </a:t>
            </a:r>
            <a:r>
              <a:rPr lang="ru-RU" dirty="0" err="1"/>
              <a:t>плівкою</a:t>
            </a:r>
            <a:r>
              <a:rPr lang="ru-RU" dirty="0"/>
              <a:t> — поливою.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, що й </a:t>
            </a:r>
            <a:r>
              <a:rPr lang="ru-RU" dirty="0" err="1"/>
              <a:t>порцеляна</a:t>
            </a:r>
            <a:r>
              <a:rPr lang="ru-RU" dirty="0"/>
              <a:t>, але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співвідношеннях</a:t>
            </a:r>
            <a:r>
              <a:rPr lang="ru-RU" dirty="0"/>
              <a:t>. Із фаянсу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облицювальну</a:t>
            </a:r>
            <a:r>
              <a:rPr lang="ru-RU" dirty="0"/>
              <a:t> плитку, посуд,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Велика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керамічних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у </a:t>
            </a:r>
            <a:r>
              <a:rPr lang="ru-RU" dirty="0" err="1"/>
              <a:t>будівництві</a:t>
            </a:r>
            <a:r>
              <a:rPr lang="ru-RU" dirty="0"/>
              <a:t>. З </a:t>
            </a:r>
            <a:r>
              <a:rPr lang="ru-RU" dirty="0" err="1"/>
              <a:t>кераміки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цеглу</a:t>
            </a:r>
            <a:r>
              <a:rPr lang="ru-RU" dirty="0"/>
              <a:t>, </a:t>
            </a:r>
            <a:r>
              <a:rPr lang="ru-RU" dirty="0" err="1"/>
              <a:t>панелі</a:t>
            </a:r>
            <a:r>
              <a:rPr lang="ru-RU" dirty="0"/>
              <a:t> для </a:t>
            </a:r>
            <a:r>
              <a:rPr lang="ru-RU" dirty="0" err="1"/>
              <a:t>стін</a:t>
            </a:r>
            <a:r>
              <a:rPr lang="ru-RU" dirty="0"/>
              <a:t>, плитку для </a:t>
            </a:r>
            <a:r>
              <a:rPr lang="ru-RU" dirty="0" err="1"/>
              <a:t>підлоги</a:t>
            </a:r>
            <a:r>
              <a:rPr lang="ru-RU" dirty="0"/>
              <a:t>, </a:t>
            </a:r>
            <a:r>
              <a:rPr lang="ru-RU" dirty="0" err="1"/>
              <a:t>черепицю</a:t>
            </a:r>
            <a:r>
              <a:rPr lang="ru-RU" dirty="0"/>
              <a:t>, труби, а також </a:t>
            </a:r>
            <a:r>
              <a:rPr lang="ru-RU" dirty="0" err="1"/>
              <a:t>глиняний</a:t>
            </a:r>
            <a:r>
              <a:rPr lang="ru-RU" dirty="0"/>
              <a:t> посуд, </a:t>
            </a:r>
            <a:r>
              <a:rPr lang="ru-RU" dirty="0" err="1"/>
              <a:t>горщики</a:t>
            </a:r>
            <a:r>
              <a:rPr lang="ru-RU" dirty="0"/>
              <a:t> для </a:t>
            </a:r>
            <a:r>
              <a:rPr lang="ru-RU" dirty="0" err="1"/>
              <a:t>квітів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83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38" y="35376"/>
            <a:ext cx="9172538" cy="684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Цемент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Цемент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сірий</a:t>
            </a:r>
            <a:r>
              <a:rPr lang="ru-RU" dirty="0"/>
              <a:t> порошок,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із </a:t>
            </a:r>
            <a:r>
              <a:rPr lang="ru-RU" dirty="0" err="1"/>
              <a:t>силікатів</a:t>
            </a:r>
            <a:r>
              <a:rPr lang="ru-RU" dirty="0"/>
              <a:t> та </a:t>
            </a:r>
            <a:r>
              <a:rPr lang="ru-RU" dirty="0" err="1"/>
              <a:t>алюмінатів</a:t>
            </a:r>
            <a:r>
              <a:rPr lang="ru-RU" dirty="0"/>
              <a:t> </a:t>
            </a:r>
            <a:r>
              <a:rPr lang="ru-RU" dirty="0" err="1"/>
              <a:t>кальцію</a:t>
            </a:r>
            <a:r>
              <a:rPr lang="ru-RU" dirty="0"/>
              <a:t>, що під час </a:t>
            </a:r>
            <a:r>
              <a:rPr lang="ru-RU" dirty="0" err="1"/>
              <a:t>змішування</a:t>
            </a:r>
            <a:r>
              <a:rPr lang="ru-RU" dirty="0"/>
              <a:t> з водою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висихає</a:t>
            </a:r>
            <a:r>
              <a:rPr lang="ru-RU" dirty="0"/>
              <a:t> і </a:t>
            </a:r>
            <a:r>
              <a:rPr lang="ru-RU" dirty="0" err="1"/>
              <a:t>твердне</a:t>
            </a:r>
            <a:r>
              <a:rPr lang="ru-RU" dirty="0"/>
              <a:t>, </a:t>
            </a:r>
            <a:r>
              <a:rPr lang="ru-RU" dirty="0" err="1"/>
              <a:t>перетво­рюючись</a:t>
            </a:r>
            <a:r>
              <a:rPr lang="ru-RU" dirty="0"/>
              <a:t> на </a:t>
            </a:r>
            <a:r>
              <a:rPr lang="ru-RU" dirty="0" err="1"/>
              <a:t>каменеподібну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добування</a:t>
            </a:r>
            <a:r>
              <a:rPr lang="ru-RU" dirty="0"/>
              <a:t> цементу як </a:t>
            </a:r>
            <a:r>
              <a:rPr lang="ru-RU" dirty="0" err="1"/>
              <a:t>сировину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вапняк</a:t>
            </a:r>
            <a:r>
              <a:rPr lang="ru-RU" dirty="0"/>
              <a:t>, глину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Сировина</a:t>
            </a:r>
            <a:r>
              <a:rPr lang="ru-RU" dirty="0"/>
              <a:t> </a:t>
            </a:r>
            <a:r>
              <a:rPr lang="ru-RU" dirty="0" err="1"/>
              <a:t>завантажується</a:t>
            </a:r>
            <a:r>
              <a:rPr lang="ru-RU" dirty="0"/>
              <a:t> у </a:t>
            </a:r>
            <a:r>
              <a:rPr lang="ru-RU" dirty="0" err="1"/>
              <a:t>піч</a:t>
            </a:r>
            <a:r>
              <a:rPr lang="ru-RU" dirty="0"/>
              <a:t>, </a:t>
            </a:r>
            <a:r>
              <a:rPr lang="ru-RU" dirty="0" err="1"/>
              <a:t>перемішується</a:t>
            </a:r>
            <a:r>
              <a:rPr lang="ru-RU" dirty="0"/>
              <a:t> і </a:t>
            </a:r>
            <a:r>
              <a:rPr lang="ru-RU" dirty="0" err="1"/>
              <a:t>спікається</a:t>
            </a:r>
            <a:r>
              <a:rPr lang="ru-RU" dirty="0"/>
              <a:t> за </a:t>
            </a:r>
            <a:r>
              <a:rPr lang="ru-RU" dirty="0" err="1"/>
              <a:t>температури</a:t>
            </a:r>
            <a:r>
              <a:rPr lang="ru-RU" dirty="0"/>
              <a:t> у межах 1400—1600 °С. </a:t>
            </a:r>
            <a:r>
              <a:rPr lang="ru-RU" dirty="0" err="1"/>
              <a:t>Одержану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, </a:t>
            </a:r>
            <a:r>
              <a:rPr lang="ru-RU" dirty="0" err="1"/>
              <a:t>основними</a:t>
            </a:r>
            <a:r>
              <a:rPr lang="ru-RU" dirty="0"/>
              <a:t> компонентами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de-DE" dirty="0" err="1"/>
              <a:t>CaO</a:t>
            </a:r>
            <a:r>
              <a:rPr lang="de-DE" dirty="0"/>
              <a:t>, SiO2 </a:t>
            </a:r>
            <a:r>
              <a:rPr lang="ru-RU" dirty="0"/>
              <a:t>і А12О3, </a:t>
            </a:r>
            <a:r>
              <a:rPr lang="ru-RU" dirty="0" err="1"/>
              <a:t>охолоджують</a:t>
            </a:r>
            <a:r>
              <a:rPr lang="ru-RU" dirty="0"/>
              <a:t> і </a:t>
            </a:r>
            <a:r>
              <a:rPr lang="ru-RU" dirty="0" err="1"/>
              <a:t>перемелюють</a:t>
            </a:r>
            <a:r>
              <a:rPr lang="ru-RU" dirty="0"/>
              <a:t> на порошок. </a:t>
            </a:r>
            <a:r>
              <a:rPr lang="ru-RU" dirty="0" err="1"/>
              <a:t>Добувають</a:t>
            </a:r>
            <a:r>
              <a:rPr lang="ru-RU" dirty="0"/>
              <a:t> цемент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: </a:t>
            </a:r>
            <a:r>
              <a:rPr lang="ru-RU" dirty="0" err="1"/>
              <a:t>морозовитривалий</a:t>
            </a:r>
            <a:r>
              <a:rPr lang="ru-RU" dirty="0"/>
              <a:t>, </a:t>
            </a:r>
            <a:r>
              <a:rPr lang="ru-RU" dirty="0" err="1"/>
              <a:t>такий</a:t>
            </a:r>
            <a:r>
              <a:rPr lang="ru-RU" dirty="0"/>
              <a:t>, що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твердне</a:t>
            </a:r>
            <a:r>
              <a:rPr lang="ru-RU" dirty="0"/>
              <a:t>,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Цемент —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будівельний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. Із </a:t>
            </a:r>
            <a:r>
              <a:rPr lang="ru-RU" dirty="0" err="1"/>
              <a:t>суміші</a:t>
            </a:r>
            <a:r>
              <a:rPr lang="ru-RU" dirty="0"/>
              <a:t> цементу, </a:t>
            </a:r>
            <a:r>
              <a:rPr lang="ru-RU" dirty="0" err="1"/>
              <a:t>піску</a:t>
            </a:r>
            <a:r>
              <a:rPr lang="ru-RU" dirty="0"/>
              <a:t> й води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будівельні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. Цемент, </a:t>
            </a:r>
            <a:r>
              <a:rPr lang="ru-RU" dirty="0" err="1"/>
              <a:t>змішаний</a:t>
            </a:r>
            <a:r>
              <a:rPr lang="ru-RU" dirty="0"/>
              <a:t> з водою і </a:t>
            </a:r>
            <a:r>
              <a:rPr lang="ru-RU" dirty="0" err="1"/>
              <a:t>наповнювачами</a:t>
            </a:r>
            <a:r>
              <a:rPr lang="ru-RU" dirty="0"/>
              <a:t> (</a:t>
            </a:r>
            <a:r>
              <a:rPr lang="ru-RU" dirty="0" err="1"/>
              <a:t>піском</a:t>
            </a:r>
            <a:r>
              <a:rPr lang="ru-RU" dirty="0"/>
              <a:t>, </a:t>
            </a:r>
            <a:r>
              <a:rPr lang="ru-RU" dirty="0" err="1"/>
              <a:t>щебенем</a:t>
            </a:r>
            <a:r>
              <a:rPr lang="ru-RU" dirty="0"/>
              <a:t>, </a:t>
            </a:r>
            <a:r>
              <a:rPr lang="ru-RU" dirty="0" err="1"/>
              <a:t>гравієм</a:t>
            </a:r>
            <a:r>
              <a:rPr lang="ru-RU" dirty="0"/>
              <a:t>, шлаком),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, з </a:t>
            </a:r>
            <a:r>
              <a:rPr lang="ru-RU" dirty="0" err="1"/>
              <a:t>тужавінням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утво­рюється</a:t>
            </a:r>
            <a:r>
              <a:rPr lang="ru-RU" dirty="0"/>
              <a:t> бетон. </a:t>
            </a:r>
            <a:r>
              <a:rPr lang="ru-RU" dirty="0" err="1"/>
              <a:t>Якщо</a:t>
            </a:r>
            <a:r>
              <a:rPr lang="ru-RU" dirty="0"/>
              <a:t> бетоном </a:t>
            </a:r>
            <a:r>
              <a:rPr lang="ru-RU" dirty="0" err="1"/>
              <a:t>залити</a:t>
            </a:r>
            <a:r>
              <a:rPr lang="ru-RU" dirty="0"/>
              <a:t> </a:t>
            </a:r>
            <a:r>
              <a:rPr lang="ru-RU" dirty="0" err="1"/>
              <a:t>сталевий</a:t>
            </a:r>
            <a:r>
              <a:rPr lang="ru-RU" dirty="0"/>
              <a:t> каркас, </a:t>
            </a:r>
            <a:r>
              <a:rPr lang="ru-RU" dirty="0" err="1"/>
              <a:t>дістанемо</a:t>
            </a:r>
            <a:r>
              <a:rPr lang="ru-RU" dirty="0"/>
              <a:t> </a:t>
            </a:r>
            <a:r>
              <a:rPr lang="ru-RU" dirty="0" err="1"/>
              <a:t>залізобетон</a:t>
            </a:r>
            <a:r>
              <a:rPr lang="ru-RU" dirty="0"/>
              <a:t>. Із нього </a:t>
            </a:r>
            <a:r>
              <a:rPr lang="ru-RU" dirty="0" err="1"/>
              <a:t>роблять</a:t>
            </a:r>
            <a:r>
              <a:rPr lang="ru-RU" dirty="0"/>
              <a:t> балки, </a:t>
            </a:r>
            <a:r>
              <a:rPr lang="ru-RU" dirty="0" err="1"/>
              <a:t>панелі</a:t>
            </a:r>
            <a:r>
              <a:rPr lang="ru-RU" dirty="0"/>
              <a:t>, тру­би, мости, </a:t>
            </a:r>
            <a:r>
              <a:rPr lang="ru-RU" dirty="0" err="1"/>
              <a:t>перекриття</a:t>
            </a:r>
            <a:r>
              <a:rPr lang="ru-RU" dirty="0"/>
              <a:t>, </a:t>
            </a:r>
            <a:r>
              <a:rPr lang="ru-RU" dirty="0" err="1"/>
              <a:t>шпали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423578"/>
      </p:ext>
    </p:extLst>
  </p:cSld>
  <p:clrMapOvr>
    <a:masterClrMapping/>
  </p:clrMapOvr>
</p:sld>
</file>

<file path=ppt/theme/theme1.xml><?xml version="1.0" encoding="utf-8"?>
<a:theme xmlns:a="http://schemas.openxmlformats.org/drawingml/2006/main" name="TS010389964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TS010389964 (1)</Template>
  <TotalTime>28</TotalTime>
  <Words>683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TS010389964 (1)</vt:lpstr>
      <vt:lpstr>Хімія та виробництво</vt:lpstr>
      <vt:lpstr>Зміст </vt:lpstr>
      <vt:lpstr>Скло </vt:lpstr>
      <vt:lpstr>Кераміка </vt:lpstr>
      <vt:lpstr>Порцеляна </vt:lpstr>
      <vt:lpstr>Фаянс </vt:lpstr>
      <vt:lpstr>Цемент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Хімія та виробництво</dc:title>
  <dc:subject>Шаблон оформления</dc:subject>
  <dc:creator>Пользователь</dc:creator>
  <dc:description>Корпорация Майкрософт
Шаблон оформления</dc:description>
  <cp:lastModifiedBy>Пользователь</cp:lastModifiedBy>
  <cp:revision>3</cp:revision>
  <dcterms:created xsi:type="dcterms:W3CDTF">2014-05-25T14:05:39Z</dcterms:created>
  <dcterms:modified xsi:type="dcterms:W3CDTF">2014-05-25T14:33:59Z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