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CF4"/>
    <a:srgbClr val="CADFF2"/>
    <a:srgbClr val="A91F2C"/>
    <a:srgbClr val="C9A4E4"/>
    <a:srgbClr val="C7A1E3"/>
    <a:srgbClr val="C8A5E3"/>
    <a:srgbClr val="AA72D4"/>
    <a:srgbClr val="A568D2"/>
    <a:srgbClr val="753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4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5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9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43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8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5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2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DDBF3-F5A5-4A30-AFF4-C48211B64E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D58A0-7A25-40DA-A007-CBEF03D4F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3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5" y="302359"/>
            <a:ext cx="12106275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chemeClr val="bg1"/>
                </a:solidFill>
              </a:rPr>
              <a:t>Міністерство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освіти</a:t>
            </a:r>
            <a:r>
              <a:rPr lang="ru-RU" sz="2000" b="1" i="1" dirty="0" smtClean="0">
                <a:solidFill>
                  <a:schemeClr val="bg1"/>
                </a:solidFill>
              </a:rPr>
              <a:t> і науки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України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chemeClr val="bg1"/>
                </a:solidFill>
              </a:rPr>
              <a:t>Броварська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Спеціалізована</a:t>
            </a:r>
            <a:r>
              <a:rPr lang="ru-RU" sz="2000" b="1" i="1" dirty="0" smtClean="0">
                <a:solidFill>
                  <a:schemeClr val="bg1"/>
                </a:solidFill>
              </a:rPr>
              <a:t> школа I-III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ступенів</a:t>
            </a:r>
            <a:r>
              <a:rPr lang="ru-RU" sz="2000" b="1" i="1" dirty="0" smtClean="0">
                <a:solidFill>
                  <a:schemeClr val="bg1"/>
                </a:solidFill>
              </a:rPr>
              <a:t> №5</a:t>
            </a:r>
          </a:p>
          <a:p>
            <a:pPr algn="ctr"/>
            <a:endParaRPr lang="ru-RU" sz="2000" b="1" i="1" dirty="0" smtClean="0">
              <a:solidFill>
                <a:schemeClr val="bg1"/>
              </a:solidFill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Проект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На тему:</a:t>
            </a:r>
          </a:p>
          <a:p>
            <a:pPr algn="ctr"/>
            <a:endParaRPr lang="ru-RU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i="1" u="sng" spc="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«Земля і </a:t>
            </a:r>
            <a:r>
              <a:rPr lang="ru-RU" sz="3600" b="1" i="1" u="sng" spc="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М</a:t>
            </a:r>
            <a:r>
              <a:rPr lang="ru-RU" sz="3600" b="1" i="1" u="sng" spc="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ісяць</a:t>
            </a:r>
            <a:r>
              <a:rPr lang="ru-RU" sz="3600" b="1" i="1" u="sng" spc="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»</a:t>
            </a: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pPr defTabSz="889000"/>
            <a:r>
              <a:rPr lang="ru-RU" sz="2000" b="1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Роботу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виконала</a:t>
            </a:r>
            <a:r>
              <a:rPr lang="ru-RU" sz="2000" b="1" i="1" dirty="0" smtClean="0">
                <a:solidFill>
                  <a:schemeClr val="bg1"/>
                </a:solidFill>
              </a:rPr>
              <a:t>:</a:t>
            </a:r>
          </a:p>
          <a:p>
            <a:pPr defTabSz="889000"/>
            <a:r>
              <a:rPr lang="ru-RU" sz="2000" b="1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Учениця</a:t>
            </a:r>
            <a:r>
              <a:rPr lang="ru-RU" sz="2000" b="1" i="1" dirty="0" smtClean="0">
                <a:solidFill>
                  <a:schemeClr val="bg1"/>
                </a:solidFill>
              </a:rPr>
              <a:t> 11-Б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класу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defTabSz="889000"/>
            <a:r>
              <a:rPr lang="ru-RU" sz="2000" b="1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Галєєва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Дарина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</a:p>
          <a:p>
            <a:pPr defTabSz="889000"/>
            <a:endParaRPr lang="ru-RU" sz="2000" b="1" i="1" dirty="0" smtClean="0">
              <a:solidFill>
                <a:schemeClr val="bg1"/>
              </a:solidFill>
            </a:endParaRP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chemeClr val="bg1"/>
                </a:solidFill>
              </a:rPr>
              <a:t>Бровари</a:t>
            </a:r>
            <a:r>
              <a:rPr lang="ru-RU" sz="2000" b="1" i="1" dirty="0" smtClean="0">
                <a:solidFill>
                  <a:schemeClr val="bg1"/>
                </a:solidFill>
              </a:rPr>
              <a:t> 2014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" y="0"/>
            <a:ext cx="6096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u="sng" dirty="0" err="1" smtClean="0"/>
              <a:t>Магнітне</a:t>
            </a:r>
            <a:r>
              <a:rPr lang="ru-RU" sz="2000" b="1" i="1" u="sng" dirty="0" smtClean="0"/>
              <a:t> поле </a:t>
            </a:r>
            <a:r>
              <a:rPr lang="ru-RU" sz="2000" b="1" i="1" u="sng" dirty="0" err="1" smtClean="0"/>
              <a:t>Землі</a:t>
            </a:r>
            <a:r>
              <a:rPr lang="ru-RU" sz="2000" b="1" i="1" u="sng" dirty="0" smtClean="0"/>
              <a:t> </a:t>
            </a:r>
            <a:r>
              <a:rPr lang="ru-RU" dirty="0" smtClean="0"/>
              <a:t>(рос. магнитное поле Земли (геомагнитное поле), англ. </a:t>
            </a:r>
            <a:r>
              <a:rPr lang="en-US" dirty="0" smtClean="0"/>
              <a:t>geomagnetic field, Earth’s magnetism, terrestrial magnetic field, </a:t>
            </a:r>
            <a:r>
              <a:rPr lang="ru-RU" dirty="0" err="1" smtClean="0"/>
              <a:t>нім</a:t>
            </a:r>
            <a:r>
              <a:rPr lang="ru-RU" dirty="0" smtClean="0"/>
              <a:t>. </a:t>
            </a:r>
            <a:r>
              <a:rPr lang="en-US" dirty="0" err="1" smtClean="0"/>
              <a:t>Magnetfeld</a:t>
            </a:r>
            <a:r>
              <a:rPr lang="en-US" dirty="0" smtClean="0"/>
              <a:t> n der </a:t>
            </a:r>
            <a:r>
              <a:rPr lang="en-US" dirty="0" err="1" smtClean="0"/>
              <a:t>Erde</a:t>
            </a:r>
            <a:r>
              <a:rPr lang="en-US" dirty="0" smtClean="0"/>
              <a:t> (</a:t>
            </a:r>
            <a:r>
              <a:rPr lang="en-US" dirty="0" err="1" smtClean="0"/>
              <a:t>geomagnetisches</a:t>
            </a:r>
            <a:r>
              <a:rPr lang="en-US" dirty="0" smtClean="0"/>
              <a:t> Feld n)) – </a:t>
            </a:r>
            <a:r>
              <a:rPr lang="ru-RU" dirty="0" err="1" smtClean="0"/>
              <a:t>силове</a:t>
            </a:r>
            <a:r>
              <a:rPr lang="ru-RU" dirty="0" smtClean="0"/>
              <a:t> поле, </a:t>
            </a:r>
            <a:r>
              <a:rPr lang="ru-RU" dirty="0" err="1" smtClean="0"/>
              <a:t>виникнення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зумовлене</a:t>
            </a:r>
            <a:r>
              <a:rPr lang="ru-RU" dirty="0" smtClean="0"/>
              <a:t> </a:t>
            </a:r>
            <a:r>
              <a:rPr lang="ru-RU" dirty="0" err="1" smtClean="0"/>
              <a:t>джерелами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земній</a:t>
            </a:r>
            <a:r>
              <a:rPr lang="ru-RU" dirty="0" smtClean="0"/>
              <a:t> </a:t>
            </a:r>
            <a:r>
              <a:rPr lang="ru-RU" dirty="0" err="1" smtClean="0"/>
              <a:t>кулі</a:t>
            </a:r>
            <a:r>
              <a:rPr lang="ru-RU" dirty="0" smtClean="0"/>
              <a:t> та </a:t>
            </a:r>
            <a:r>
              <a:rPr lang="ru-RU" dirty="0" err="1" smtClean="0"/>
              <a:t>навколоземному</a:t>
            </a:r>
            <a:r>
              <a:rPr lang="ru-RU" dirty="0" smtClean="0"/>
              <a:t> </a:t>
            </a:r>
            <a:r>
              <a:rPr lang="ru-RU" dirty="0" err="1" smtClean="0"/>
              <a:t>просторі</a:t>
            </a:r>
            <a:r>
              <a:rPr lang="ru-RU" dirty="0" smtClean="0"/>
              <a:t> (</a:t>
            </a:r>
            <a:r>
              <a:rPr lang="ru-RU" dirty="0" err="1" smtClean="0"/>
              <a:t>магнітосфері</a:t>
            </a:r>
            <a:r>
              <a:rPr lang="ru-RU" dirty="0" smtClean="0"/>
              <a:t> та </a:t>
            </a:r>
            <a:r>
              <a:rPr lang="ru-RU" dirty="0" err="1" smtClean="0"/>
              <a:t>іоносфері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sz="2000" i="1" u="sng" dirty="0" err="1" smtClean="0"/>
              <a:t>Розрізняють</a:t>
            </a:r>
            <a:r>
              <a:rPr lang="ru-RU" sz="2000" i="1" u="sng" dirty="0" smtClean="0"/>
              <a:t>:</a:t>
            </a:r>
          </a:p>
          <a:p>
            <a:endParaRPr lang="ru-RU" dirty="0" smtClean="0"/>
          </a:p>
          <a:p>
            <a:r>
              <a:rPr lang="ru-RU" dirty="0" smtClean="0"/>
              <a:t>головне (</a:t>
            </a:r>
            <a:r>
              <a:rPr lang="ru-RU" dirty="0" err="1" smtClean="0"/>
              <a:t>зумовлене</a:t>
            </a:r>
            <a:r>
              <a:rPr lang="ru-RU" dirty="0" smtClean="0"/>
              <a:t> </a:t>
            </a:r>
            <a:r>
              <a:rPr lang="ru-RU" dirty="0" err="1" smtClean="0"/>
              <a:t>механіко-електромагнітними</a:t>
            </a:r>
            <a:r>
              <a:rPr lang="ru-RU" dirty="0" smtClean="0"/>
              <a:t> </a:t>
            </a:r>
            <a:r>
              <a:rPr lang="ru-RU" dirty="0" err="1" smtClean="0"/>
              <a:t>процесами</a:t>
            </a:r>
            <a:r>
              <a:rPr lang="ru-RU" dirty="0" smtClean="0"/>
              <a:t> у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шарі</a:t>
            </a:r>
            <a:r>
              <a:rPr lang="ru-RU" dirty="0" smtClean="0"/>
              <a:t> ядра </a:t>
            </a:r>
            <a:r>
              <a:rPr lang="ru-RU" dirty="0" err="1" smtClean="0"/>
              <a:t>Землі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аномальне</a:t>
            </a:r>
            <a:r>
              <a:rPr lang="ru-RU" dirty="0" smtClean="0"/>
              <a:t> (</a:t>
            </a:r>
            <a:r>
              <a:rPr lang="ru-RU" dirty="0" err="1" smtClean="0"/>
              <a:t>пов’язане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з </a:t>
            </a:r>
            <a:r>
              <a:rPr lang="ru-RU" dirty="0" err="1" smtClean="0"/>
              <a:t>намагніченістю</a:t>
            </a:r>
            <a:r>
              <a:rPr lang="ru-RU" dirty="0" smtClean="0"/>
              <a:t>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кори);</a:t>
            </a:r>
          </a:p>
          <a:p>
            <a:r>
              <a:rPr lang="ru-RU" dirty="0" err="1" smtClean="0"/>
              <a:t>зовнішнє</a:t>
            </a:r>
            <a:r>
              <a:rPr lang="ru-RU" dirty="0" smtClean="0"/>
              <a:t> </a:t>
            </a:r>
            <a:r>
              <a:rPr lang="ru-RU" dirty="0" err="1" smtClean="0"/>
              <a:t>магнітне</a:t>
            </a:r>
            <a:r>
              <a:rPr lang="ru-RU" dirty="0" smtClean="0"/>
              <a:t> поле </a:t>
            </a:r>
            <a:r>
              <a:rPr lang="ru-RU" dirty="0" err="1" smtClean="0"/>
              <a:t>Землі</a:t>
            </a:r>
            <a:r>
              <a:rPr lang="ru-RU" dirty="0" smtClean="0"/>
              <a:t> (</a:t>
            </a:r>
            <a:r>
              <a:rPr lang="ru-RU" dirty="0" err="1" smtClean="0"/>
              <a:t>зумовлене</a:t>
            </a:r>
            <a:r>
              <a:rPr lang="ru-RU" dirty="0" smtClean="0"/>
              <a:t> </a:t>
            </a:r>
            <a:r>
              <a:rPr lang="ru-RU" dirty="0" err="1" smtClean="0"/>
              <a:t>електричними</a:t>
            </a:r>
            <a:r>
              <a:rPr lang="ru-RU" dirty="0" smtClean="0"/>
              <a:t> струмами,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існують</a:t>
            </a:r>
            <a:r>
              <a:rPr lang="ru-RU" dirty="0" smtClean="0"/>
              <a:t> у </a:t>
            </a:r>
            <a:r>
              <a:rPr lang="ru-RU" dirty="0" err="1" smtClean="0"/>
              <a:t>навколоземному</a:t>
            </a:r>
            <a:r>
              <a:rPr lang="ru-RU" dirty="0" smtClean="0"/>
              <a:t> </a:t>
            </a:r>
            <a:r>
              <a:rPr lang="ru-RU" dirty="0" err="1" smtClean="0"/>
              <a:t>космічному</a:t>
            </a:r>
            <a:r>
              <a:rPr lang="ru-RU" dirty="0" smtClean="0"/>
              <a:t> </a:t>
            </a:r>
            <a:r>
              <a:rPr lang="ru-RU" dirty="0" err="1" smtClean="0"/>
              <a:t>просторі</a:t>
            </a:r>
            <a:r>
              <a:rPr lang="ru-RU" dirty="0" smtClean="0"/>
              <a:t>, та </a:t>
            </a:r>
            <a:r>
              <a:rPr lang="ru-RU" dirty="0" err="1" smtClean="0"/>
              <a:t>індукованими</a:t>
            </a:r>
            <a:r>
              <a:rPr lang="ru-RU" dirty="0" smtClean="0"/>
              <a:t> у </a:t>
            </a:r>
            <a:r>
              <a:rPr lang="ru-RU" dirty="0" err="1" smtClean="0"/>
              <a:t>мантії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навколоземному</a:t>
            </a:r>
            <a:r>
              <a:rPr lang="ru-RU" dirty="0" smtClean="0"/>
              <a:t> </a:t>
            </a:r>
            <a:r>
              <a:rPr lang="ru-RU" dirty="0" err="1" smtClean="0"/>
              <a:t>космічному</a:t>
            </a:r>
            <a:r>
              <a:rPr lang="ru-RU" dirty="0" smtClean="0"/>
              <a:t> </a:t>
            </a:r>
            <a:r>
              <a:rPr lang="ru-RU" dirty="0" err="1" smtClean="0"/>
              <a:t>просторі</a:t>
            </a:r>
            <a:r>
              <a:rPr lang="ru-RU" dirty="0" smtClean="0"/>
              <a:t> </a:t>
            </a:r>
            <a:r>
              <a:rPr lang="ru-RU" dirty="0" err="1" smtClean="0"/>
              <a:t>магнітне</a:t>
            </a:r>
            <a:r>
              <a:rPr lang="ru-RU" dirty="0" smtClean="0"/>
              <a:t> поле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утворює</a:t>
            </a:r>
            <a:r>
              <a:rPr lang="ru-RU" dirty="0" smtClean="0"/>
              <a:t> </a:t>
            </a:r>
            <a:r>
              <a:rPr lang="ru-RU" dirty="0" err="1" smtClean="0"/>
              <a:t>магнітосферу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геомагнітного</a:t>
            </a:r>
            <a:r>
              <a:rPr lang="ru-RU" dirty="0" smtClean="0"/>
              <a:t> поля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 для </a:t>
            </a:r>
            <a:r>
              <a:rPr lang="ru-RU" dirty="0" err="1" smtClean="0"/>
              <a:t>орієнтування</a:t>
            </a:r>
            <a:r>
              <a:rPr lang="ru-RU" dirty="0" smtClean="0"/>
              <a:t> на </a:t>
            </a:r>
            <a:r>
              <a:rPr lang="ru-RU" dirty="0" err="1" smtClean="0"/>
              <a:t>місцевості</a:t>
            </a:r>
            <a:r>
              <a:rPr lang="ru-RU" dirty="0" smtClean="0"/>
              <a:t>,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радіозв’язку</a:t>
            </a:r>
            <a:r>
              <a:rPr lang="ru-RU" dirty="0" smtClean="0"/>
              <a:t>, </a:t>
            </a:r>
            <a:r>
              <a:rPr lang="ru-RU" dirty="0" err="1" smtClean="0"/>
              <a:t>магнітних</a:t>
            </a:r>
            <a:r>
              <a:rPr lang="ru-RU" dirty="0" smtClean="0"/>
              <a:t> </a:t>
            </a:r>
            <a:r>
              <a:rPr lang="ru-RU" dirty="0" err="1" smtClean="0"/>
              <a:t>методів</a:t>
            </a:r>
            <a:r>
              <a:rPr lang="ru-RU" dirty="0" smtClean="0"/>
              <a:t> </a:t>
            </a:r>
            <a:r>
              <a:rPr lang="ru-RU" dirty="0" err="1" smtClean="0"/>
              <a:t>розвідки</a:t>
            </a:r>
            <a:r>
              <a:rPr lang="ru-RU" dirty="0" smtClean="0"/>
              <a:t>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 smtClean="0"/>
              <a:t>копалин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Магнітне</a:t>
            </a:r>
            <a:r>
              <a:rPr lang="ru-RU" dirty="0" smtClean="0"/>
              <a:t> поле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змінюється</a:t>
            </a:r>
            <a:r>
              <a:rPr lang="ru-RU" dirty="0" smtClean="0"/>
              <a:t> в межах </a:t>
            </a:r>
            <a:r>
              <a:rPr lang="ru-RU" dirty="0" err="1" smtClean="0"/>
              <a:t>від</a:t>
            </a:r>
            <a:r>
              <a:rPr lang="ru-RU" dirty="0" smtClean="0"/>
              <a:t> 30 </a:t>
            </a:r>
            <a:r>
              <a:rPr lang="ru-RU" dirty="0" err="1" smtClean="0"/>
              <a:t>мкТ</a:t>
            </a:r>
            <a:r>
              <a:rPr lang="ru-RU" dirty="0" smtClean="0"/>
              <a:t> в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екватора</a:t>
            </a:r>
            <a:r>
              <a:rPr lang="ru-RU" dirty="0" smtClean="0"/>
              <a:t> до 60 </a:t>
            </a:r>
            <a:r>
              <a:rPr lang="ru-RU" dirty="0" err="1" smtClean="0"/>
              <a:t>мкТ</a:t>
            </a:r>
            <a:r>
              <a:rPr lang="ru-RU" dirty="0" smtClean="0"/>
              <a:t> в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полюсів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92" y="1431307"/>
            <a:ext cx="5437632" cy="41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1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112" y="126135"/>
            <a:ext cx="119481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Магнітні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полюси</a:t>
            </a:r>
            <a:endParaRPr lang="ru-RU" sz="2400" b="1" i="1" dirty="0"/>
          </a:p>
          <a:p>
            <a:r>
              <a:rPr lang="ru-RU" dirty="0" err="1" smtClean="0"/>
              <a:t>Спрощено</a:t>
            </a:r>
            <a:r>
              <a:rPr lang="ru-RU" dirty="0" smtClean="0"/>
              <a:t> </a:t>
            </a:r>
            <a:r>
              <a:rPr lang="ru-RU" dirty="0" err="1" smtClean="0"/>
              <a:t>магнітне</a:t>
            </a:r>
            <a:r>
              <a:rPr lang="ru-RU" dirty="0" smtClean="0"/>
              <a:t> поле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уявити</a:t>
            </a:r>
            <a:r>
              <a:rPr lang="ru-RU" dirty="0" smtClean="0"/>
              <a:t> </a:t>
            </a:r>
            <a:r>
              <a:rPr lang="ru-RU" dirty="0" err="1" smtClean="0"/>
              <a:t>собі</a:t>
            </a:r>
            <a:r>
              <a:rPr lang="ru-RU" dirty="0" smtClean="0"/>
              <a:t> як поле </a:t>
            </a:r>
            <a:r>
              <a:rPr lang="ru-RU" dirty="0" err="1" smtClean="0"/>
              <a:t>магнітного</a:t>
            </a:r>
            <a:r>
              <a:rPr lang="ru-RU" dirty="0" smtClean="0"/>
              <a:t> диполя, </a:t>
            </a:r>
            <a:r>
              <a:rPr lang="ru-RU" dirty="0" err="1" smtClean="0"/>
              <a:t>нахиленого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кутом 11° </a:t>
            </a:r>
            <a:r>
              <a:rPr lang="ru-RU" dirty="0" err="1" smtClean="0"/>
              <a:t>відносно</a:t>
            </a:r>
            <a:r>
              <a:rPr lang="ru-RU" dirty="0" smtClean="0"/>
              <a:t> </a:t>
            </a:r>
            <a:r>
              <a:rPr lang="ru-RU" dirty="0" err="1" smtClean="0"/>
              <a:t>осі</a:t>
            </a:r>
            <a:r>
              <a:rPr lang="ru-RU" dirty="0" smtClean="0"/>
              <a:t> </a:t>
            </a:r>
            <a:r>
              <a:rPr lang="ru-RU" dirty="0" err="1" smtClean="0"/>
              <a:t>обертання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  <a:r>
              <a:rPr lang="ru-RU" dirty="0" err="1" smtClean="0"/>
              <a:t>Місця</a:t>
            </a:r>
            <a:r>
              <a:rPr lang="ru-RU" dirty="0" smtClean="0"/>
              <a:t>, де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уявний</a:t>
            </a:r>
            <a:r>
              <a:rPr lang="ru-RU" dirty="0" smtClean="0"/>
              <a:t> диполь </a:t>
            </a:r>
            <a:r>
              <a:rPr lang="ru-RU" dirty="0" err="1" smtClean="0"/>
              <a:t>перетинає</a:t>
            </a:r>
            <a:r>
              <a:rPr lang="ru-RU" dirty="0" smtClean="0"/>
              <a:t> </a:t>
            </a:r>
            <a:r>
              <a:rPr lang="ru-RU" dirty="0" err="1" smtClean="0"/>
              <a:t>поверхню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геомагнітними</a:t>
            </a:r>
            <a:r>
              <a:rPr lang="ru-RU" dirty="0" smtClean="0"/>
              <a:t> полюсами. </a:t>
            </a:r>
            <a:r>
              <a:rPr lang="ru-RU" dirty="0" err="1" smtClean="0"/>
              <a:t>Геомагнітні</a:t>
            </a:r>
            <a:r>
              <a:rPr lang="ru-RU" dirty="0" smtClean="0"/>
              <a:t> </a:t>
            </a:r>
            <a:r>
              <a:rPr lang="ru-RU" dirty="0" err="1" smtClean="0"/>
              <a:t>полюси</a:t>
            </a:r>
            <a:r>
              <a:rPr lang="ru-RU" dirty="0" smtClean="0"/>
              <a:t>, </a:t>
            </a:r>
            <a:r>
              <a:rPr lang="ru-RU" dirty="0" err="1" smtClean="0"/>
              <a:t>північний</a:t>
            </a:r>
            <a:r>
              <a:rPr lang="ru-RU" dirty="0" smtClean="0"/>
              <a:t> та </a:t>
            </a:r>
            <a:r>
              <a:rPr lang="ru-RU" dirty="0" err="1" smtClean="0"/>
              <a:t>південний</a:t>
            </a:r>
            <a:r>
              <a:rPr lang="ru-RU" dirty="0" smtClean="0"/>
              <a:t>, </a:t>
            </a:r>
            <a:r>
              <a:rPr lang="ru-RU" dirty="0" err="1" smtClean="0"/>
              <a:t>близькі</a:t>
            </a:r>
            <a:r>
              <a:rPr lang="ru-RU" dirty="0" smtClean="0"/>
              <a:t> до </a:t>
            </a:r>
            <a:r>
              <a:rPr lang="ru-RU" dirty="0" err="1" smtClean="0"/>
              <a:t>справжніх</a:t>
            </a:r>
            <a:r>
              <a:rPr lang="ru-RU" dirty="0" smtClean="0"/>
              <a:t> </a:t>
            </a:r>
            <a:r>
              <a:rPr lang="ru-RU" dirty="0" err="1" smtClean="0"/>
              <a:t>північного</a:t>
            </a:r>
            <a:r>
              <a:rPr lang="ru-RU" dirty="0" smtClean="0"/>
              <a:t> та </a:t>
            </a:r>
            <a:r>
              <a:rPr lang="ru-RU" dirty="0" err="1" smtClean="0"/>
              <a:t>південного</a:t>
            </a:r>
            <a:r>
              <a:rPr lang="ru-RU" dirty="0" smtClean="0"/>
              <a:t> </a:t>
            </a:r>
            <a:r>
              <a:rPr lang="ru-RU" dirty="0" err="1" smtClean="0"/>
              <a:t>полюсів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</a:t>
            </a:r>
            <a:r>
              <a:rPr lang="ru-RU" dirty="0" err="1" smtClean="0"/>
              <a:t>однак</a:t>
            </a:r>
            <a:r>
              <a:rPr lang="ru-RU" dirty="0" smtClean="0"/>
              <a:t> не </a:t>
            </a:r>
            <a:r>
              <a:rPr lang="ru-RU" dirty="0" err="1" smtClean="0"/>
              <a:t>збігаються</a:t>
            </a:r>
            <a:r>
              <a:rPr lang="ru-RU" dirty="0" smtClean="0"/>
              <a:t> з ними точно,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магнітне</a:t>
            </a:r>
            <a:r>
              <a:rPr lang="ru-RU" dirty="0" smtClean="0"/>
              <a:t> поле </a:t>
            </a:r>
            <a:r>
              <a:rPr lang="ru-RU" dirty="0" err="1" smtClean="0"/>
              <a:t>планети</a:t>
            </a:r>
            <a:r>
              <a:rPr lang="ru-RU" dirty="0" smtClean="0"/>
              <a:t> </a:t>
            </a:r>
            <a:r>
              <a:rPr lang="ru-RU" dirty="0" err="1" smtClean="0"/>
              <a:t>складніше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поле диполя. </a:t>
            </a:r>
            <a:r>
              <a:rPr lang="ru-RU" dirty="0" err="1" smtClean="0"/>
              <a:t>Північний</a:t>
            </a:r>
            <a:r>
              <a:rPr lang="ru-RU" dirty="0" smtClean="0"/>
              <a:t> та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магнітні</a:t>
            </a:r>
            <a:r>
              <a:rPr lang="ru-RU" dirty="0" smtClean="0"/>
              <a:t> </a:t>
            </a:r>
            <a:r>
              <a:rPr lang="ru-RU" dirty="0" err="1" smtClean="0"/>
              <a:t>полюси</a:t>
            </a:r>
            <a:r>
              <a:rPr lang="ru-RU" dirty="0" smtClean="0"/>
              <a:t> </a:t>
            </a:r>
            <a:r>
              <a:rPr lang="ru-RU" dirty="0" err="1" smtClean="0"/>
              <a:t>визначаються</a:t>
            </a:r>
            <a:r>
              <a:rPr lang="ru-RU" dirty="0" smtClean="0"/>
              <a:t> як </a:t>
            </a:r>
            <a:r>
              <a:rPr lang="ru-RU" dirty="0" err="1" smtClean="0"/>
              <a:t>місця</a:t>
            </a:r>
            <a:r>
              <a:rPr lang="ru-RU" dirty="0" smtClean="0"/>
              <a:t> на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в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стрілка</a:t>
            </a:r>
            <a:r>
              <a:rPr lang="ru-RU" dirty="0" smtClean="0"/>
              <a:t> компаса </a:t>
            </a:r>
            <a:r>
              <a:rPr lang="ru-RU" dirty="0" err="1" smtClean="0"/>
              <a:t>показує</a:t>
            </a:r>
            <a:r>
              <a:rPr lang="ru-RU" dirty="0" smtClean="0"/>
              <a:t> </a:t>
            </a:r>
            <a:r>
              <a:rPr lang="ru-RU" dirty="0" err="1" smtClean="0"/>
              <a:t>прямовисно</a:t>
            </a:r>
            <a:r>
              <a:rPr lang="ru-RU" dirty="0" smtClean="0"/>
              <a:t> вниз, до центра </a:t>
            </a:r>
            <a:r>
              <a:rPr lang="ru-RU" dirty="0" err="1" smtClean="0"/>
              <a:t>Землі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Північний</a:t>
            </a:r>
            <a:r>
              <a:rPr lang="ru-RU" dirty="0" smtClean="0"/>
              <a:t> та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плюси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як і </a:t>
            </a:r>
            <a:r>
              <a:rPr lang="ru-RU" dirty="0" err="1" smtClean="0"/>
              <a:t>геомагнітні</a:t>
            </a:r>
            <a:r>
              <a:rPr lang="ru-RU" dirty="0" smtClean="0"/>
              <a:t> </a:t>
            </a:r>
            <a:r>
              <a:rPr lang="ru-RU" dirty="0" err="1" smtClean="0"/>
              <a:t>полюси</a:t>
            </a:r>
            <a:r>
              <a:rPr lang="ru-RU" dirty="0" smtClean="0"/>
              <a:t>, не є </a:t>
            </a:r>
            <a:r>
              <a:rPr lang="ru-RU" dirty="0" err="1" smtClean="0"/>
              <a:t>фіксованими</a:t>
            </a:r>
            <a:r>
              <a:rPr lang="ru-RU" dirty="0" smtClean="0"/>
              <a:t> і з часом </a:t>
            </a:r>
            <a:r>
              <a:rPr lang="ru-RU" dirty="0" err="1" smtClean="0"/>
              <a:t>зміщуюються</a:t>
            </a:r>
            <a:r>
              <a:rPr lang="ru-RU" dirty="0" smtClean="0"/>
              <a:t>. </a:t>
            </a:r>
            <a:r>
              <a:rPr lang="ru-RU" dirty="0" err="1" smtClean="0"/>
              <a:t>Північний</a:t>
            </a:r>
            <a:r>
              <a:rPr lang="ru-RU" dirty="0" smtClean="0"/>
              <a:t> </a:t>
            </a:r>
            <a:r>
              <a:rPr lang="ru-RU" dirty="0" err="1" smtClean="0"/>
              <a:t>магнітний</a:t>
            </a:r>
            <a:r>
              <a:rPr lang="ru-RU" dirty="0" smtClean="0"/>
              <a:t> полюс </a:t>
            </a:r>
            <a:r>
              <a:rPr lang="ru-RU" dirty="0" err="1" smtClean="0"/>
              <a:t>нещодавно</a:t>
            </a:r>
            <a:r>
              <a:rPr lang="ru-RU" dirty="0" smtClean="0"/>
              <a:t> покинув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Канади</a:t>
            </a:r>
            <a:r>
              <a:rPr lang="ru-RU" dirty="0" smtClean="0"/>
              <a:t> й </a:t>
            </a:r>
            <a:r>
              <a:rPr lang="ru-RU" dirty="0" err="1" smtClean="0"/>
              <a:t>рухається</a:t>
            </a:r>
            <a:r>
              <a:rPr lang="ru-RU" dirty="0" smtClean="0"/>
              <a:t> в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6" y="3216974"/>
            <a:ext cx="5005282" cy="3384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268" y="3216974"/>
            <a:ext cx="29718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0"/>
            <a:ext cx="8948928" cy="68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15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44" y="3996356"/>
            <a:ext cx="1210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FF00"/>
                </a:solidFill>
              </a:rPr>
              <a:t>Екологічна</a:t>
            </a:r>
            <a:r>
              <a:rPr lang="ru-RU" sz="2400" b="1" i="1" dirty="0" smtClean="0">
                <a:solidFill>
                  <a:srgbClr val="FFFF00"/>
                </a:solidFill>
              </a:rPr>
              <a:t> система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Землі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перебуває</a:t>
            </a:r>
            <a:r>
              <a:rPr lang="ru-RU" sz="2000" dirty="0" smtClean="0">
                <a:solidFill>
                  <a:srgbClr val="FFFF00"/>
                </a:solidFill>
              </a:rPr>
              <a:t> у </a:t>
            </a:r>
            <a:r>
              <a:rPr lang="ru-RU" sz="2000" dirty="0" err="1" smtClean="0">
                <a:solidFill>
                  <a:srgbClr val="FFFF00"/>
                </a:solidFill>
              </a:rPr>
              <a:t>стані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своєрідної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стійкої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рівноваги</a:t>
            </a:r>
            <a:r>
              <a:rPr lang="ru-RU" sz="2000" dirty="0" smtClean="0">
                <a:solidFill>
                  <a:srgbClr val="FFFF00"/>
                </a:solidFill>
              </a:rPr>
              <a:t>, тому </a:t>
            </a:r>
            <a:r>
              <a:rPr lang="ru-RU" sz="2000" dirty="0" err="1" smtClean="0">
                <a:solidFill>
                  <a:srgbClr val="FFFF00"/>
                </a:solidFill>
              </a:rPr>
              <a:t>невеликі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збурення</a:t>
            </a:r>
            <a:r>
              <a:rPr lang="ru-RU" sz="2000" dirty="0" smtClean="0">
                <a:solidFill>
                  <a:srgbClr val="FFFF00"/>
                </a:solidFill>
              </a:rPr>
              <a:t> в </a:t>
            </a:r>
            <a:r>
              <a:rPr lang="ru-RU" sz="2000" dirty="0" err="1" smtClean="0">
                <a:solidFill>
                  <a:srgbClr val="FFFF00"/>
                </a:solidFill>
              </a:rPr>
              <a:t>атмосфері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або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зміни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сонячної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радіації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суттєво</a:t>
            </a:r>
            <a:r>
              <a:rPr lang="ru-RU" sz="2000" dirty="0" smtClean="0">
                <a:solidFill>
                  <a:srgbClr val="FFFF00"/>
                </a:solidFill>
              </a:rPr>
              <a:t> не </a:t>
            </a:r>
            <a:r>
              <a:rPr lang="ru-RU" sz="2000" dirty="0" err="1" smtClean="0">
                <a:solidFill>
                  <a:srgbClr val="FFFF00"/>
                </a:solidFill>
              </a:rPr>
              <a:t>впливають</a:t>
            </a:r>
            <a:r>
              <a:rPr lang="ru-RU" sz="2000" dirty="0" smtClean="0">
                <a:solidFill>
                  <a:srgbClr val="FFFF00"/>
                </a:solidFill>
              </a:rPr>
              <a:t> на </a:t>
            </a:r>
            <a:r>
              <a:rPr lang="ru-RU" sz="2000" dirty="0" err="1" smtClean="0">
                <a:solidFill>
                  <a:srgbClr val="FFFF00"/>
                </a:solidFill>
              </a:rPr>
              <a:t>загальний</a:t>
            </a:r>
            <a:r>
              <a:rPr lang="ru-RU" sz="2000" dirty="0" smtClean="0">
                <a:solidFill>
                  <a:srgbClr val="FFFF00"/>
                </a:solidFill>
              </a:rPr>
              <a:t> стан </a:t>
            </a:r>
            <a:r>
              <a:rPr lang="ru-RU" sz="2000" dirty="0" err="1" smtClean="0">
                <a:solidFill>
                  <a:srgbClr val="FFFF00"/>
                </a:solidFill>
              </a:rPr>
              <a:t>цієї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системи</a:t>
            </a:r>
            <a:r>
              <a:rPr lang="ru-RU" sz="2000" dirty="0" smtClean="0">
                <a:solidFill>
                  <a:srgbClr val="FFFF00"/>
                </a:solidFill>
              </a:rPr>
              <a:t>. Але </a:t>
            </a:r>
            <a:r>
              <a:rPr lang="ru-RU" sz="2000" dirty="0" err="1" smtClean="0">
                <a:solidFill>
                  <a:srgbClr val="FFFF00"/>
                </a:solidFill>
              </a:rPr>
              <a:t>геологічні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дослідження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показують</a:t>
            </a:r>
            <a:r>
              <a:rPr lang="ru-RU" sz="2000" dirty="0" smtClean="0">
                <a:solidFill>
                  <a:srgbClr val="FFFF00"/>
                </a:solidFill>
              </a:rPr>
              <a:t>, </a:t>
            </a:r>
            <a:r>
              <a:rPr lang="ru-RU" sz="2000" dirty="0" err="1" smtClean="0">
                <a:solidFill>
                  <a:srgbClr val="FFFF00"/>
                </a:solidFill>
              </a:rPr>
              <a:t>що</a:t>
            </a:r>
            <a:r>
              <a:rPr lang="ru-RU" sz="2000" dirty="0" smtClean="0">
                <a:solidFill>
                  <a:srgbClr val="FFFF00"/>
                </a:solidFill>
              </a:rPr>
              <a:t> в </a:t>
            </a:r>
            <a:r>
              <a:rPr lang="ru-RU" sz="2000" dirty="0" err="1" smtClean="0">
                <a:solidFill>
                  <a:srgbClr val="FFFF00"/>
                </a:solidFill>
              </a:rPr>
              <a:t>минулому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відбувалися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екологічні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катастрофи</a:t>
            </a:r>
            <a:r>
              <a:rPr lang="ru-RU" sz="2000" dirty="0" smtClean="0">
                <a:solidFill>
                  <a:srgbClr val="FFFF00"/>
                </a:solidFill>
              </a:rPr>
              <a:t>, </a:t>
            </a:r>
            <a:r>
              <a:rPr lang="ru-RU" sz="2000" dirty="0" err="1" smtClean="0">
                <a:solidFill>
                  <a:srgbClr val="FFFF00"/>
                </a:solidFill>
              </a:rPr>
              <a:t>внаслідок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яких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різко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знижувалася</a:t>
            </a:r>
            <a:r>
              <a:rPr lang="ru-RU" sz="2000" dirty="0" smtClean="0">
                <a:solidFill>
                  <a:srgbClr val="FFFF00"/>
                </a:solidFill>
              </a:rPr>
              <a:t> температура та наставали </a:t>
            </a:r>
            <a:r>
              <a:rPr lang="ru-RU" sz="2000" dirty="0" err="1" smtClean="0">
                <a:solidFill>
                  <a:srgbClr val="FFFF00"/>
                </a:solidFill>
              </a:rPr>
              <a:t>льодовикові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періоди</a:t>
            </a:r>
            <a:r>
              <a:rPr lang="ru-RU" sz="2000" dirty="0" smtClean="0">
                <a:solidFill>
                  <a:srgbClr val="FFFF00"/>
                </a:solidFill>
              </a:rPr>
              <a:t>. Для </a:t>
            </a:r>
            <a:r>
              <a:rPr lang="ru-RU" sz="2000" dirty="0" err="1" smtClean="0">
                <a:solidFill>
                  <a:srgbClr val="FFFF00"/>
                </a:solidFill>
              </a:rPr>
              <a:t>прогнозування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майбутнього</a:t>
            </a:r>
            <a:r>
              <a:rPr lang="ru-RU" sz="2000" dirty="0" smtClean="0">
                <a:solidFill>
                  <a:srgbClr val="FFFF00"/>
                </a:solidFill>
              </a:rPr>
              <a:t> нам </a:t>
            </a:r>
            <a:r>
              <a:rPr lang="ru-RU" sz="2000" dirty="0" err="1" smtClean="0">
                <a:solidFill>
                  <a:srgbClr val="FFFF00"/>
                </a:solidFill>
              </a:rPr>
              <a:t>необхідно</a:t>
            </a:r>
            <a:r>
              <a:rPr lang="ru-RU" sz="2000" dirty="0" smtClean="0">
                <a:solidFill>
                  <a:srgbClr val="FFFF00"/>
                </a:solidFill>
              </a:rPr>
              <a:t> знати причини, </a:t>
            </a:r>
            <a:r>
              <a:rPr lang="ru-RU" sz="2000" dirty="0" err="1" smtClean="0">
                <a:solidFill>
                  <a:srgbClr val="FFFF00"/>
                </a:solidFill>
              </a:rPr>
              <a:t>що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призводять</a:t>
            </a:r>
            <a:r>
              <a:rPr lang="ru-RU" sz="2000" dirty="0" smtClean="0">
                <a:solidFill>
                  <a:srgbClr val="FFFF00"/>
                </a:solidFill>
              </a:rPr>
              <a:t> до таких </a:t>
            </a:r>
            <a:r>
              <a:rPr lang="ru-RU" sz="2000" dirty="0" err="1" smtClean="0">
                <a:solidFill>
                  <a:srgbClr val="FFFF00"/>
                </a:solidFill>
              </a:rPr>
              <a:t>катастрофічних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процесів</a:t>
            </a:r>
            <a:r>
              <a:rPr lang="ru-RU" sz="2000" dirty="0" smtClean="0">
                <a:solidFill>
                  <a:srgbClr val="FFFF00"/>
                </a:solidFill>
              </a:rPr>
              <a:t>. Причиною </a:t>
            </a:r>
            <a:r>
              <a:rPr lang="ru-RU" sz="2000" dirty="0" err="1" smtClean="0">
                <a:solidFill>
                  <a:srgbClr val="FFFF00"/>
                </a:solidFill>
              </a:rPr>
              <a:t>раптового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зниження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температури</a:t>
            </a:r>
            <a:r>
              <a:rPr lang="ru-RU" sz="2000" dirty="0" smtClean="0">
                <a:solidFill>
                  <a:srgbClr val="FFFF00"/>
                </a:solidFill>
              </a:rPr>
              <a:t> на </a:t>
            </a:r>
            <a:r>
              <a:rPr lang="ru-RU" sz="2000" dirty="0" err="1" smtClean="0">
                <a:solidFill>
                  <a:srgbClr val="FFFF00"/>
                </a:solidFill>
              </a:rPr>
              <a:t>поверхні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Землі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можуть</a:t>
            </a:r>
            <a:r>
              <a:rPr lang="ru-RU" sz="2000" dirty="0" smtClean="0">
                <a:solidFill>
                  <a:srgbClr val="FFFF00"/>
                </a:solidFill>
              </a:rPr>
              <a:t> бути </a:t>
            </a:r>
            <a:r>
              <a:rPr lang="ru-RU" sz="2000" dirty="0" err="1" smtClean="0">
                <a:solidFill>
                  <a:srgbClr val="FFFF00"/>
                </a:solidFill>
              </a:rPr>
              <a:t>зовнішні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фактори</a:t>
            </a:r>
            <a:r>
              <a:rPr lang="ru-RU" sz="2000" dirty="0" smtClean="0">
                <a:solidFill>
                  <a:srgbClr val="FFFF00"/>
                </a:solidFill>
              </a:rPr>
              <a:t>, </a:t>
            </a:r>
            <a:r>
              <a:rPr lang="ru-RU" sz="2000" dirty="0" err="1" smtClean="0">
                <a:solidFill>
                  <a:srgbClr val="FFFF00"/>
                </a:solidFill>
              </a:rPr>
              <a:t>наприклад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падіння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астероїда</a:t>
            </a:r>
            <a:r>
              <a:rPr lang="ru-RU" sz="2000" dirty="0" smtClean="0">
                <a:solidFill>
                  <a:srgbClr val="FFFF00"/>
                </a:solidFill>
              </a:rPr>
              <a:t> (див. §11), </a:t>
            </a:r>
            <a:r>
              <a:rPr lang="ru-RU" sz="2000" dirty="0" err="1" smtClean="0">
                <a:solidFill>
                  <a:srgbClr val="FFFF00"/>
                </a:solidFill>
              </a:rPr>
              <a:t>геологічні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процеси</a:t>
            </a:r>
            <a:r>
              <a:rPr lang="ru-RU" sz="2000" dirty="0" smtClean="0">
                <a:solidFill>
                  <a:srgbClr val="FFFF00"/>
                </a:solidFill>
              </a:rPr>
              <a:t> — </a:t>
            </a:r>
            <a:r>
              <a:rPr lang="ru-RU" sz="2000" dirty="0" err="1" smtClean="0">
                <a:solidFill>
                  <a:srgbClr val="FFFF00"/>
                </a:solidFill>
              </a:rPr>
              <a:t>виверження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вулканів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або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рух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материків</a:t>
            </a:r>
            <a:r>
              <a:rPr lang="ru-RU" sz="2000" dirty="0" smtClean="0">
                <a:solidFill>
                  <a:srgbClr val="FFFF00"/>
                </a:solidFill>
              </a:rPr>
              <a:t>, та </a:t>
            </a:r>
            <a:r>
              <a:rPr lang="ru-RU" sz="2000" dirty="0" err="1" smtClean="0">
                <a:solidFill>
                  <a:srgbClr val="FFFF00"/>
                </a:solidFill>
              </a:rPr>
              <a:t>антропогенні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фактори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32" y="484632"/>
            <a:ext cx="4328160" cy="3246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02" y="688467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115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Будова </a:t>
            </a:r>
            <a:r>
              <a:rPr lang="ru-RU" sz="2400" b="1" i="1" dirty="0" err="1" smtClean="0"/>
              <a:t>Землі</a:t>
            </a:r>
            <a:r>
              <a:rPr lang="ru-RU" sz="2400" b="1" i="1" dirty="0" smtClean="0"/>
              <a:t>. </a:t>
            </a:r>
            <a:r>
              <a:rPr lang="ru-RU" sz="2000" dirty="0" err="1" smtClean="0"/>
              <a:t>Геологічні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показали,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температура </a:t>
            </a:r>
            <a:r>
              <a:rPr lang="ru-RU" sz="2000" dirty="0" err="1" smtClean="0"/>
              <a:t>всередині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кожні</a:t>
            </a:r>
            <a:r>
              <a:rPr lang="ru-RU" sz="2000" dirty="0" smtClean="0"/>
              <a:t> 34 м </a:t>
            </a:r>
            <a:r>
              <a:rPr lang="ru-RU" sz="2000" dirty="0" err="1" smtClean="0"/>
              <a:t>зростає</a:t>
            </a:r>
            <a:r>
              <a:rPr lang="ru-RU" sz="2000" dirty="0" smtClean="0"/>
              <a:t> на 1°С і у </a:t>
            </a:r>
            <a:r>
              <a:rPr lang="ru-RU" sz="2000" dirty="0" err="1" smtClean="0"/>
              <a:t>свердловинах</a:t>
            </a:r>
            <a:r>
              <a:rPr lang="ru-RU" sz="2000" dirty="0" smtClean="0"/>
              <a:t> на </a:t>
            </a:r>
            <a:r>
              <a:rPr lang="ru-RU" sz="2000" dirty="0" err="1" smtClean="0"/>
              <a:t>глибині</a:t>
            </a:r>
            <a:r>
              <a:rPr lang="ru-RU" sz="2000" dirty="0" smtClean="0"/>
              <a:t> 10 км </a:t>
            </a:r>
            <a:r>
              <a:rPr lang="ru-RU" sz="2000" dirty="0" err="1" smtClean="0"/>
              <a:t>досягає</a:t>
            </a:r>
            <a:r>
              <a:rPr lang="ru-RU" sz="2000" dirty="0" smtClean="0"/>
              <a:t> +300°С. Центральна </a:t>
            </a:r>
            <a:r>
              <a:rPr lang="ru-RU" sz="2000" dirty="0" err="1" smtClean="0"/>
              <a:t>частина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 </a:t>
            </a:r>
            <a:r>
              <a:rPr lang="ru-RU" sz="2000" dirty="0" err="1" smtClean="0"/>
              <a:t>утворює</a:t>
            </a:r>
            <a:r>
              <a:rPr lang="ru-RU" sz="2000" dirty="0" smtClean="0"/>
              <a:t> </a:t>
            </a:r>
            <a:r>
              <a:rPr lang="ru-RU" sz="2000" dirty="0" err="1" smtClean="0"/>
              <a:t>металеве</a:t>
            </a:r>
            <a:r>
              <a:rPr lang="ru-RU" sz="2000" dirty="0" smtClean="0"/>
              <a:t> ядро (рис. 7.4). </a:t>
            </a:r>
            <a:r>
              <a:rPr lang="ru-RU" sz="2000" dirty="0" err="1" smtClean="0"/>
              <a:t>Зовнішня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частина</a:t>
            </a:r>
            <a:r>
              <a:rPr lang="ru-RU" sz="2000" dirty="0" smtClean="0"/>
              <a:t> ядра </a:t>
            </a:r>
            <a:r>
              <a:rPr lang="ru-RU" sz="2000" dirty="0" err="1" smtClean="0"/>
              <a:t>перебуває</a:t>
            </a:r>
            <a:r>
              <a:rPr lang="ru-RU" sz="2000" dirty="0" smtClean="0"/>
              <a:t> в </a:t>
            </a:r>
            <a:r>
              <a:rPr lang="ru-RU" sz="2000" dirty="0" err="1" smtClean="0"/>
              <a:t>розплавленому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стані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температурі</a:t>
            </a:r>
            <a:r>
              <a:rPr lang="ru-RU" sz="2000" dirty="0" smtClean="0"/>
              <a:t> 7000 °С, а </a:t>
            </a:r>
            <a:r>
              <a:rPr lang="ru-RU" sz="2000" dirty="0" err="1" smtClean="0"/>
              <a:t>внутрішня</a:t>
            </a:r>
            <a:r>
              <a:rPr lang="ru-RU" sz="2000" dirty="0" smtClean="0"/>
              <a:t> — тверда. </a:t>
            </a:r>
            <a:r>
              <a:rPr lang="ru-RU" sz="2000" dirty="0" err="1" smtClean="0"/>
              <a:t>Вище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розташовується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силікатна</a:t>
            </a:r>
            <a:r>
              <a:rPr lang="ru-RU" sz="2000" dirty="0" smtClean="0"/>
              <a:t> </a:t>
            </a:r>
            <a:r>
              <a:rPr lang="ru-RU" sz="2000" dirty="0" err="1" smtClean="0"/>
              <a:t>оболонка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мантія</a:t>
            </a:r>
            <a:r>
              <a:rPr lang="ru-RU" sz="2000" dirty="0" smtClean="0"/>
              <a:t>. На </a:t>
            </a:r>
            <a:r>
              <a:rPr lang="ru-RU" sz="2000" dirty="0" err="1" smtClean="0"/>
              <a:t>мантії</a:t>
            </a:r>
            <a:r>
              <a:rPr lang="ru-RU" sz="2000" dirty="0" smtClean="0"/>
              <a:t> «</a:t>
            </a:r>
            <a:r>
              <a:rPr lang="ru-RU" sz="2000" dirty="0" err="1" smtClean="0"/>
              <a:t>плаває</a:t>
            </a:r>
            <a:r>
              <a:rPr lang="ru-RU" sz="2000" dirty="0" smtClean="0"/>
              <a:t>» кора, </a:t>
            </a:r>
            <a:r>
              <a:rPr lang="ru-RU" sz="2000" dirty="0" err="1" smtClean="0"/>
              <a:t>товщина</a:t>
            </a:r>
            <a:r>
              <a:rPr lang="ru-RU" sz="2000" dirty="0" smtClean="0"/>
              <a:t> </a:t>
            </a:r>
            <a:r>
              <a:rPr lang="ru-RU" sz="2000" dirty="0" err="1" smtClean="0"/>
              <a:t>якої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неоднакова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5—7 км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океанами, до </a:t>
            </a:r>
            <a:r>
              <a:rPr lang="ru-RU" sz="2000" dirty="0" err="1" smtClean="0"/>
              <a:t>кількох</a:t>
            </a:r>
            <a:r>
              <a:rPr lang="ru-RU" sz="2000" dirty="0" smtClean="0"/>
              <a:t> </a:t>
            </a:r>
            <a:r>
              <a:rPr lang="ru-RU" sz="2000" dirty="0" err="1" smtClean="0"/>
              <a:t>десятків</a:t>
            </a:r>
            <a:r>
              <a:rPr lang="ru-RU" sz="2000" dirty="0" smtClean="0"/>
              <a:t> </a:t>
            </a:r>
            <a:r>
              <a:rPr lang="ru-RU" sz="2000" dirty="0" err="1" smtClean="0"/>
              <a:t>кілометрів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 smtClean="0"/>
              <a:t>гірськими</a:t>
            </a:r>
            <a:r>
              <a:rPr lang="ru-RU" sz="2000" dirty="0" smtClean="0"/>
              <a:t> районами </a:t>
            </a:r>
            <a:r>
              <a:rPr lang="ru-RU" sz="2000" dirty="0" err="1" smtClean="0"/>
              <a:t>континентів</a:t>
            </a:r>
            <a:r>
              <a:rPr lang="ru-RU" sz="2000" dirty="0" smtClean="0"/>
              <a:t>. </a:t>
            </a:r>
            <a:r>
              <a:rPr lang="ru-RU" sz="2000" dirty="0" err="1" smtClean="0"/>
              <a:t>Унаслідок</a:t>
            </a:r>
            <a:r>
              <a:rPr lang="ru-RU" sz="2000" dirty="0" smtClean="0"/>
              <a:t> </a:t>
            </a:r>
            <a:r>
              <a:rPr lang="ru-RU" sz="2000" dirty="0" err="1" smtClean="0"/>
              <a:t>конвекції</a:t>
            </a:r>
            <a:r>
              <a:rPr lang="ru-RU" sz="2000" dirty="0" smtClean="0"/>
              <a:t> в </a:t>
            </a:r>
            <a:r>
              <a:rPr lang="ru-RU" sz="2000" dirty="0" err="1" smtClean="0"/>
              <a:t>мантії</a:t>
            </a:r>
            <a:r>
              <a:rPr lang="ru-RU" sz="2000" dirty="0" smtClean="0"/>
              <a:t> земна кора </a:t>
            </a:r>
            <a:r>
              <a:rPr lang="ru-RU" sz="2000" dirty="0" err="1" smtClean="0"/>
              <a:t>розділилася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окремі</a:t>
            </a:r>
            <a:r>
              <a:rPr lang="ru-RU" sz="2000" dirty="0" smtClean="0"/>
              <a:t> </a:t>
            </a:r>
            <a:r>
              <a:rPr lang="ru-RU" sz="2000" dirty="0" err="1" smtClean="0"/>
              <a:t>плити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повільно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зміщуються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97536" y="5534561"/>
            <a:ext cx="12106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Парниковий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ефект</a:t>
            </a:r>
            <a:r>
              <a:rPr lang="ru-RU" sz="2000" dirty="0" smtClean="0"/>
              <a:t> </a:t>
            </a:r>
            <a:r>
              <a:rPr lang="ru-RU" sz="2000" dirty="0" err="1" smtClean="0"/>
              <a:t>створює</a:t>
            </a:r>
            <a:r>
              <a:rPr lang="ru-RU" sz="2000" dirty="0" smtClean="0"/>
              <a:t> </a:t>
            </a:r>
            <a:r>
              <a:rPr lang="ru-RU" sz="2000" dirty="0" err="1" smtClean="0"/>
              <a:t>плівка</a:t>
            </a:r>
            <a:r>
              <a:rPr lang="ru-RU" sz="2000" dirty="0" smtClean="0"/>
              <a:t> в парнику, </a:t>
            </a:r>
            <a:r>
              <a:rPr lang="ru-RU" sz="2000" dirty="0" err="1" smtClean="0"/>
              <a:t>якою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накривають</a:t>
            </a:r>
            <a:r>
              <a:rPr lang="ru-RU" sz="2000" dirty="0" smtClean="0"/>
              <a:t> грядку. </a:t>
            </a:r>
            <a:r>
              <a:rPr lang="ru-RU" sz="2000" dirty="0" err="1" smtClean="0"/>
              <a:t>Удень</a:t>
            </a:r>
            <a:r>
              <a:rPr lang="ru-RU" sz="2000" dirty="0" smtClean="0"/>
              <a:t> </a:t>
            </a:r>
            <a:r>
              <a:rPr lang="ru-RU" sz="2000" dirty="0" err="1" smtClean="0"/>
              <a:t>сонячне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світло</a:t>
            </a:r>
            <a:r>
              <a:rPr lang="ru-RU" sz="2000" dirty="0" smtClean="0"/>
              <a:t> проходить </a:t>
            </a:r>
            <a:r>
              <a:rPr lang="ru-RU" sz="2000" dirty="0" err="1" smtClean="0"/>
              <a:t>крізь</a:t>
            </a:r>
            <a:r>
              <a:rPr lang="ru-RU" sz="2000" dirty="0" smtClean="0"/>
              <a:t> </a:t>
            </a:r>
            <a:r>
              <a:rPr lang="ru-RU" sz="2000" dirty="0" err="1" smtClean="0"/>
              <a:t>плівку</a:t>
            </a:r>
            <a:r>
              <a:rPr lang="ru-RU" sz="2000" dirty="0" smtClean="0"/>
              <a:t> і </a:t>
            </a:r>
            <a:r>
              <a:rPr lang="ru-RU" sz="2000" dirty="0" err="1" smtClean="0"/>
              <a:t>нагріває</a:t>
            </a:r>
            <a:r>
              <a:rPr lang="ru-RU" sz="2000" dirty="0" smtClean="0"/>
              <a:t> землю.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ґрунт</a:t>
            </a:r>
            <a:r>
              <a:rPr lang="ru-RU" sz="2000" dirty="0" smtClean="0"/>
              <a:t> темного </a:t>
            </a:r>
            <a:r>
              <a:rPr lang="ru-RU" sz="2000" dirty="0" err="1" smtClean="0"/>
              <a:t>кольору</a:t>
            </a:r>
            <a:r>
              <a:rPr lang="ru-RU" sz="2000" dirty="0" smtClean="0"/>
              <a:t>, то у </a:t>
            </a:r>
            <a:r>
              <a:rPr lang="ru-RU" sz="2000" dirty="0" err="1" smtClean="0"/>
              <a:t>зворотному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напрямку</a:t>
            </a:r>
            <a:r>
              <a:rPr lang="ru-RU" sz="2000" dirty="0" smtClean="0"/>
              <a:t> </a:t>
            </a:r>
            <a:r>
              <a:rPr lang="ru-RU" sz="2000" dirty="0" err="1" smtClean="0"/>
              <a:t>випромінюється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енергія</a:t>
            </a:r>
            <a:r>
              <a:rPr lang="ru-RU" sz="2000" dirty="0" smtClean="0"/>
              <a:t> в </a:t>
            </a:r>
            <a:r>
              <a:rPr lang="ru-RU" sz="2000" dirty="0" err="1" smtClean="0"/>
              <a:t>інфрачервоній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частині</a:t>
            </a:r>
            <a:r>
              <a:rPr lang="ru-RU" sz="2000" dirty="0" smtClean="0"/>
              <a:t> спектра, яка </a:t>
            </a:r>
            <a:r>
              <a:rPr lang="ru-RU" sz="2000" dirty="0" err="1" smtClean="0"/>
              <a:t>затримується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плівкою</a:t>
            </a:r>
            <a:r>
              <a:rPr lang="ru-RU" sz="2000" dirty="0" smtClean="0"/>
              <a:t>. В </a:t>
            </a:r>
            <a:r>
              <a:rPr lang="ru-RU" sz="2000" dirty="0" err="1" smtClean="0"/>
              <a:t>атмосфері</a:t>
            </a:r>
            <a:r>
              <a:rPr lang="ru-RU" sz="2000" dirty="0" smtClean="0"/>
              <a:t>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 </a:t>
            </a:r>
            <a:r>
              <a:rPr lang="ru-RU" sz="2000" dirty="0" err="1" smtClean="0"/>
              <a:t>парниковий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ефект</a:t>
            </a:r>
            <a:r>
              <a:rPr lang="ru-RU" sz="2000" dirty="0" smtClean="0"/>
              <a:t> </a:t>
            </a:r>
            <a:r>
              <a:rPr lang="ru-RU" sz="2000" dirty="0" err="1" smtClean="0"/>
              <a:t>створюють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вуглекислий</a:t>
            </a:r>
            <a:r>
              <a:rPr lang="ru-RU" sz="2000" dirty="0" smtClean="0"/>
              <a:t> газ і </a:t>
            </a:r>
            <a:r>
              <a:rPr lang="ru-RU" sz="2000" dirty="0" err="1" smtClean="0"/>
              <a:t>водяна</a:t>
            </a:r>
            <a:r>
              <a:rPr lang="ru-RU" sz="2000" dirty="0" smtClean="0"/>
              <a:t> пара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11" y="2295334"/>
            <a:ext cx="4286250" cy="2657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85" y="2295334"/>
            <a:ext cx="3364611" cy="29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78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kola.ua/web/uploads/book/96/images/9xjj3mm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39" y="770841"/>
            <a:ext cx="10475849" cy="525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8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8876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Радіус</a:t>
            </a:r>
            <a:r>
              <a:rPr lang="ru-RU" dirty="0" smtClean="0">
                <a:solidFill>
                  <a:schemeClr val="bg1"/>
                </a:solidFill>
              </a:rPr>
              <a:t> = 1738 км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Велика </a:t>
            </a:r>
            <a:r>
              <a:rPr lang="ru-RU" dirty="0" err="1" smtClean="0">
                <a:solidFill>
                  <a:schemeClr val="bg1"/>
                </a:solidFill>
              </a:rPr>
              <a:t>піввісь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= 384 400 км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Орбітальний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= 27,321 661 </a:t>
            </a:r>
            <a:r>
              <a:rPr lang="ru-RU" dirty="0" err="1" smtClean="0">
                <a:solidFill>
                  <a:schemeClr val="bg1"/>
                </a:solidFill>
              </a:rPr>
              <a:t>діб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Ексцентриситет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= 0,0549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Нахил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екватора</a:t>
            </a:r>
            <a:r>
              <a:rPr lang="ru-RU" dirty="0" smtClean="0">
                <a:solidFill>
                  <a:schemeClr val="bg1"/>
                </a:solidFill>
              </a:rPr>
              <a:t> = 5,16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Температура </a:t>
            </a:r>
            <a:r>
              <a:rPr lang="ru-RU" dirty="0" err="1" smtClean="0">
                <a:solidFill>
                  <a:schemeClr val="bg1"/>
                </a:solidFill>
              </a:rPr>
              <a:t>поверхні</a:t>
            </a:r>
            <a:r>
              <a:rPr lang="ru-RU" dirty="0" smtClean="0">
                <a:solidFill>
                  <a:schemeClr val="bg1"/>
                </a:solidFill>
              </a:rPr>
              <a:t> =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−160° до +120 °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Доба</a:t>
            </a:r>
            <a:r>
              <a:rPr lang="ru-RU" dirty="0" smtClean="0">
                <a:solidFill>
                  <a:schemeClr val="bg1"/>
                </a:solidFill>
              </a:rPr>
              <a:t> = 708 годин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Середня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= 384 400 км (у </a:t>
            </a:r>
            <a:r>
              <a:rPr lang="ru-RU" dirty="0" err="1" smtClean="0">
                <a:solidFill>
                  <a:schemeClr val="bg1"/>
                </a:solidFill>
              </a:rPr>
              <a:t>перигеї</a:t>
            </a:r>
            <a:r>
              <a:rPr lang="ru-RU" dirty="0" smtClean="0">
                <a:solidFill>
                  <a:schemeClr val="bg1"/>
                </a:solidFill>
              </a:rPr>
              <a:t> — 356 400 км, в </a:t>
            </a:r>
            <a:r>
              <a:rPr lang="ru-RU" dirty="0" err="1" smtClean="0">
                <a:solidFill>
                  <a:schemeClr val="bg1"/>
                </a:solidFill>
              </a:rPr>
              <a:t>апогеї</a:t>
            </a:r>
            <a:r>
              <a:rPr lang="ru-RU" dirty="0" smtClean="0">
                <a:solidFill>
                  <a:schemeClr val="bg1"/>
                </a:solidFill>
              </a:rPr>
              <a:t> — 406 800 км)[1]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привертав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увагу</a:t>
            </a:r>
            <a:r>
              <a:rPr lang="ru-RU" dirty="0" smtClean="0">
                <a:solidFill>
                  <a:schemeClr val="bg1"/>
                </a:solidFill>
              </a:rPr>
              <a:t> людей з </a:t>
            </a:r>
            <a:r>
              <a:rPr lang="ru-RU" dirty="0" err="1" smtClean="0">
                <a:solidFill>
                  <a:schemeClr val="bg1"/>
                </a:solidFill>
              </a:rPr>
              <a:t>доісторичних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другий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яскравістю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об'єкт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небосхилі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Оскільки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обертається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періодом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близько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, кут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Землею, </a:t>
            </a:r>
            <a:r>
              <a:rPr lang="ru-RU" dirty="0" err="1" smtClean="0">
                <a:solidFill>
                  <a:schemeClr val="bg1"/>
                </a:solidFill>
              </a:rPr>
              <a:t>Місяцем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Сонцем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змінюється</a:t>
            </a:r>
            <a:r>
              <a:rPr lang="ru-RU" dirty="0" smtClean="0">
                <a:solidFill>
                  <a:schemeClr val="bg1"/>
                </a:solidFill>
              </a:rPr>
              <a:t>; ми </a:t>
            </a:r>
            <a:r>
              <a:rPr lang="ru-RU" dirty="0" err="1" smtClean="0">
                <a:solidFill>
                  <a:schemeClr val="bg1"/>
                </a:solidFill>
              </a:rPr>
              <a:t>спостерігаємо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явище</a:t>
            </a:r>
            <a:r>
              <a:rPr lang="ru-RU" dirty="0" smtClean="0">
                <a:solidFill>
                  <a:schemeClr val="bg1"/>
                </a:solidFill>
              </a:rPr>
              <a:t> як цикл </a:t>
            </a:r>
            <a:r>
              <a:rPr lang="ru-RU" dirty="0" err="1" smtClean="0">
                <a:solidFill>
                  <a:schemeClr val="bg1"/>
                </a:solidFill>
              </a:rPr>
              <a:t>місячних</a:t>
            </a:r>
            <a:r>
              <a:rPr lang="ru-RU" dirty="0" smtClean="0">
                <a:solidFill>
                  <a:schemeClr val="bg1"/>
                </a:solidFill>
              </a:rPr>
              <a:t> фаз.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часу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послідовними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новими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місяцями</a:t>
            </a:r>
            <a:r>
              <a:rPr lang="ru-RU" dirty="0" smtClean="0">
                <a:solidFill>
                  <a:schemeClr val="bg1"/>
                </a:solidFill>
              </a:rPr>
              <a:t> становить 29,5 </a:t>
            </a:r>
            <a:r>
              <a:rPr lang="ru-RU" dirty="0" err="1" smtClean="0">
                <a:solidFill>
                  <a:schemeClr val="bg1"/>
                </a:solidFill>
              </a:rPr>
              <a:t>днів</a:t>
            </a:r>
            <a:r>
              <a:rPr lang="ru-RU" dirty="0" smtClean="0">
                <a:solidFill>
                  <a:schemeClr val="bg1"/>
                </a:solidFill>
              </a:rPr>
              <a:t> (709 </a:t>
            </a:r>
            <a:r>
              <a:rPr lang="ru-RU" dirty="0" smtClean="0"/>
              <a:t>годин).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6304" y="97536"/>
            <a:ext cx="648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bg1"/>
                </a:solidFill>
              </a:rPr>
              <a:t>Місяць</a:t>
            </a:r>
            <a:endParaRPr lang="ru-RU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8" y="671971"/>
            <a:ext cx="5361051" cy="5345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5" y="950975"/>
            <a:ext cx="4981385" cy="49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0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541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err="1" smtClean="0">
                <a:solidFill>
                  <a:schemeClr val="bg1"/>
                </a:solidFill>
              </a:rPr>
              <a:t>Лібрації</a:t>
            </a:r>
            <a:endParaRPr lang="ru-RU" sz="2000" b="1" i="1" dirty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обертанням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осі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обертанням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існує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відмінність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обертається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кутовою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швидкістю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внаслідок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ексцентриситету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місячної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другий</a:t>
            </a:r>
            <a:r>
              <a:rPr lang="ru-RU" dirty="0" smtClean="0">
                <a:solidFill>
                  <a:schemeClr val="bg1"/>
                </a:solidFill>
              </a:rPr>
              <a:t> закон Кеплера) — </a:t>
            </a:r>
            <a:r>
              <a:rPr lang="ru-RU" dirty="0" err="1" smtClean="0">
                <a:solidFill>
                  <a:schemeClr val="bg1"/>
                </a:solidFill>
              </a:rPr>
              <a:t>поблизу</a:t>
            </a:r>
            <a:r>
              <a:rPr lang="ru-RU" dirty="0" smtClean="0">
                <a:solidFill>
                  <a:schemeClr val="bg1"/>
                </a:solidFill>
              </a:rPr>
              <a:t> перигею </a:t>
            </a:r>
            <a:r>
              <a:rPr lang="ru-RU" dirty="0" err="1" smtClean="0">
                <a:solidFill>
                  <a:schemeClr val="bg1"/>
                </a:solidFill>
              </a:rPr>
              <a:t>рухається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швидше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поблизу</a:t>
            </a:r>
            <a:r>
              <a:rPr lang="ru-RU" dirty="0" smtClean="0">
                <a:solidFill>
                  <a:schemeClr val="bg1"/>
                </a:solidFill>
              </a:rPr>
              <a:t> апогею — </a:t>
            </a:r>
            <a:r>
              <a:rPr lang="ru-RU" dirty="0" err="1" smtClean="0">
                <a:solidFill>
                  <a:schemeClr val="bg1"/>
                </a:solidFill>
              </a:rPr>
              <a:t>повільніше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Обертання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супутника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рівномірне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дозволяє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побачити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західний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східний</a:t>
            </a:r>
            <a:r>
              <a:rPr lang="ru-RU" dirty="0" smtClean="0">
                <a:solidFill>
                  <a:schemeClr val="bg1"/>
                </a:solidFill>
              </a:rPr>
              <a:t> край </a:t>
            </a:r>
            <a:r>
              <a:rPr lang="ru-RU" dirty="0" err="1" smtClean="0">
                <a:solidFill>
                  <a:schemeClr val="bg1"/>
                </a:solidFill>
              </a:rPr>
              <a:t>зворотного</a:t>
            </a:r>
            <a:r>
              <a:rPr lang="ru-RU" dirty="0" smtClean="0">
                <a:solidFill>
                  <a:schemeClr val="bg1"/>
                </a:solidFill>
              </a:rPr>
              <a:t> боку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явище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називається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оптичною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лібрацією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довготою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У </a:t>
            </a:r>
            <a:r>
              <a:rPr lang="ru-RU" dirty="0" err="1" smtClean="0">
                <a:solidFill>
                  <a:schemeClr val="bg1"/>
                </a:solidFill>
              </a:rPr>
              <a:t>зв'язку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нахилом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обертання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площини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можна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побачити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північний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південний</a:t>
            </a:r>
            <a:r>
              <a:rPr lang="ru-RU" dirty="0" smtClean="0">
                <a:solidFill>
                  <a:schemeClr val="bg1"/>
                </a:solidFill>
              </a:rPr>
              <a:t> край </a:t>
            </a:r>
            <a:r>
              <a:rPr lang="ru-RU" dirty="0" err="1" smtClean="0">
                <a:solidFill>
                  <a:schemeClr val="bg1"/>
                </a:solidFill>
              </a:rPr>
              <a:t>зворотного</a:t>
            </a:r>
            <a:r>
              <a:rPr lang="ru-RU" dirty="0" smtClean="0">
                <a:solidFill>
                  <a:schemeClr val="bg1"/>
                </a:solidFill>
              </a:rPr>
              <a:t> боку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оптична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лібрація</a:t>
            </a:r>
            <a:r>
              <a:rPr lang="ru-RU" dirty="0" smtClean="0">
                <a:solidFill>
                  <a:schemeClr val="bg1"/>
                </a:solidFill>
              </a:rPr>
              <a:t> за широтою). Разом </a:t>
            </a:r>
            <a:r>
              <a:rPr lang="ru-RU" dirty="0" err="1" smtClean="0">
                <a:solidFill>
                  <a:schemeClr val="bg1"/>
                </a:solidFill>
              </a:rPr>
              <a:t>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дозволяють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спостерігати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близько</a:t>
            </a:r>
            <a:r>
              <a:rPr lang="ru-RU" dirty="0" smtClean="0">
                <a:solidFill>
                  <a:schemeClr val="bg1"/>
                </a:solidFill>
              </a:rPr>
              <a:t> 59% </a:t>
            </a:r>
            <a:r>
              <a:rPr lang="ru-RU" dirty="0" err="1" smtClean="0">
                <a:solidFill>
                  <a:schemeClr val="bg1"/>
                </a:solidFill>
              </a:rPr>
              <a:t>місячної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поверхні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Явище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оптичної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відкрито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Галілео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Галілеєм</a:t>
            </a:r>
            <a:r>
              <a:rPr lang="ru-RU" dirty="0" smtClean="0">
                <a:solidFill>
                  <a:schemeClr val="bg1"/>
                </a:solidFill>
              </a:rPr>
              <a:t> 1635 року.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існує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фізична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зумовлена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коливанням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супутника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навколо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положення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рівноваги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зв'язку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зміщеним</a:t>
            </a:r>
            <a:r>
              <a:rPr lang="ru-RU" dirty="0" smtClean="0">
                <a:solidFill>
                  <a:schemeClr val="bg1"/>
                </a:solidFill>
              </a:rPr>
              <a:t> центром ваги,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зв'язку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дією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припливних</a:t>
            </a:r>
            <a:r>
              <a:rPr lang="ru-RU" dirty="0" smtClean="0">
                <a:solidFill>
                  <a:schemeClr val="bg1"/>
                </a:solidFill>
              </a:rPr>
              <a:t> сил з боку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фізична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лібрація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має</a:t>
            </a:r>
            <a:r>
              <a:rPr lang="ru-RU" dirty="0" smtClean="0">
                <a:solidFill>
                  <a:schemeClr val="bg1"/>
                </a:solidFill>
              </a:rPr>
              <a:t> величину 0,02° за </a:t>
            </a:r>
            <a:r>
              <a:rPr lang="ru-RU" dirty="0" err="1" smtClean="0">
                <a:solidFill>
                  <a:schemeClr val="bg1"/>
                </a:solidFill>
              </a:rPr>
              <a:t>довготою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періодом</a:t>
            </a:r>
            <a:r>
              <a:rPr lang="ru-RU" dirty="0" smtClean="0">
                <a:solidFill>
                  <a:schemeClr val="bg1"/>
                </a:solidFill>
              </a:rPr>
              <a:t> 1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 і 0,04° за широтою з </a:t>
            </a:r>
            <a:r>
              <a:rPr lang="ru-RU" dirty="0" err="1" smtClean="0">
                <a:solidFill>
                  <a:schemeClr val="bg1"/>
                </a:solidFill>
              </a:rPr>
              <a:t>періодом</a:t>
            </a:r>
            <a:r>
              <a:rPr lang="ru-RU" dirty="0" smtClean="0">
                <a:solidFill>
                  <a:schemeClr val="bg1"/>
                </a:solidFill>
              </a:rPr>
              <a:t> 6 </a:t>
            </a:r>
            <a:r>
              <a:rPr lang="ru-RU" dirty="0" err="1" smtClean="0">
                <a:solidFill>
                  <a:schemeClr val="bg1"/>
                </a:solidFill>
              </a:rPr>
              <a:t>рокі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78171" y="1160699"/>
            <a:ext cx="7212787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26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"/>
            <a:ext cx="707136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err="1" smtClean="0">
                <a:solidFill>
                  <a:schemeClr val="bg1"/>
                </a:solidFill>
              </a:rPr>
              <a:t>Умови</a:t>
            </a:r>
            <a:r>
              <a:rPr lang="ru-RU" sz="2000" b="1" i="1" u="sng" dirty="0" smtClean="0">
                <a:solidFill>
                  <a:schemeClr val="bg1"/>
                </a:solidFill>
              </a:rPr>
              <a:t> на </a:t>
            </a:r>
            <a:r>
              <a:rPr lang="ru-RU" sz="2000" b="1" i="1" u="sng" dirty="0" err="1" smtClean="0">
                <a:solidFill>
                  <a:schemeClr val="bg1"/>
                </a:solidFill>
              </a:rPr>
              <a:t>поверхні</a:t>
            </a:r>
            <a:r>
              <a:rPr lang="ru-RU" sz="2000" b="1" i="1" u="sng" dirty="0" smtClean="0">
                <a:solidFill>
                  <a:schemeClr val="bg1"/>
                </a:solidFill>
              </a:rPr>
              <a:t> </a:t>
            </a:r>
            <a:r>
              <a:rPr lang="ru-RU" sz="2000" b="1" i="1" u="sng" dirty="0" err="1" smtClean="0">
                <a:solidFill>
                  <a:schemeClr val="bg1"/>
                </a:solidFill>
              </a:rPr>
              <a:t>Місяця</a:t>
            </a:r>
            <a:endParaRPr lang="ru-RU" sz="2000" b="1" i="1" u="sng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Атмосфера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вкрай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розріджена</a:t>
            </a:r>
            <a:r>
              <a:rPr lang="ru-RU" dirty="0" smtClean="0">
                <a:solidFill>
                  <a:schemeClr val="bg1"/>
                </a:solidFill>
              </a:rPr>
              <a:t>. Коли </a:t>
            </a:r>
            <a:r>
              <a:rPr lang="ru-RU" dirty="0" err="1" smtClean="0">
                <a:solidFill>
                  <a:schemeClr val="bg1"/>
                </a:solidFill>
              </a:rPr>
              <a:t>поверхня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освітлена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Сонцем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вміст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газів</a:t>
            </a:r>
            <a:r>
              <a:rPr lang="ru-RU" dirty="0" smtClean="0">
                <a:solidFill>
                  <a:schemeClr val="bg1"/>
                </a:solidFill>
              </a:rPr>
              <a:t> над нею не </a:t>
            </a:r>
            <a:r>
              <a:rPr lang="ru-RU" dirty="0" err="1" smtClean="0">
                <a:solidFill>
                  <a:schemeClr val="bg1"/>
                </a:solidFill>
              </a:rPr>
              <a:t>перевищує</a:t>
            </a:r>
            <a:r>
              <a:rPr lang="ru-RU" dirty="0" smtClean="0">
                <a:solidFill>
                  <a:schemeClr val="bg1"/>
                </a:solidFill>
              </a:rPr>
              <a:t> 2,0×105 </a:t>
            </a:r>
            <a:r>
              <a:rPr lang="ru-RU" dirty="0" err="1" smtClean="0">
                <a:solidFill>
                  <a:schemeClr val="bg1"/>
                </a:solidFill>
              </a:rPr>
              <a:t>частинок</a:t>
            </a:r>
            <a:r>
              <a:rPr lang="ru-RU" dirty="0" smtClean="0">
                <a:solidFill>
                  <a:schemeClr val="bg1"/>
                </a:solidFill>
              </a:rPr>
              <a:t>/см ³ (для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цей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показник</a:t>
            </a:r>
            <a:r>
              <a:rPr lang="ru-RU" dirty="0" smtClean="0">
                <a:solidFill>
                  <a:schemeClr val="bg1"/>
                </a:solidFill>
              </a:rPr>
              <a:t> становить 2,7×1019 </a:t>
            </a:r>
            <a:r>
              <a:rPr lang="ru-RU" dirty="0" err="1" smtClean="0">
                <a:solidFill>
                  <a:schemeClr val="bg1"/>
                </a:solidFill>
              </a:rPr>
              <a:t>частинок</a:t>
            </a:r>
            <a:r>
              <a:rPr lang="ru-RU" dirty="0" smtClean="0">
                <a:solidFill>
                  <a:schemeClr val="bg1"/>
                </a:solidFill>
              </a:rPr>
              <a:t>/см ³), а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сходу </a:t>
            </a:r>
            <a:r>
              <a:rPr lang="ru-RU" dirty="0" err="1" smtClean="0">
                <a:solidFill>
                  <a:schemeClr val="bg1"/>
                </a:solidFill>
              </a:rPr>
              <a:t>Сонця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збільшується</a:t>
            </a:r>
            <a:r>
              <a:rPr lang="ru-RU" dirty="0" smtClean="0">
                <a:solidFill>
                  <a:schemeClr val="bg1"/>
                </a:solidFill>
              </a:rPr>
              <a:t> на два порядки за </a:t>
            </a:r>
            <a:r>
              <a:rPr lang="ru-RU" dirty="0" err="1" smtClean="0">
                <a:solidFill>
                  <a:schemeClr val="bg1"/>
                </a:solidFill>
              </a:rPr>
              <a:t>рахунок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дегазації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ґрунту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Розрідженість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атмосфери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призводить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високого</a:t>
            </a:r>
            <a:r>
              <a:rPr lang="ru-RU" dirty="0" smtClean="0">
                <a:solidFill>
                  <a:schemeClr val="bg1"/>
                </a:solidFill>
              </a:rPr>
              <a:t> перепаду температур на </a:t>
            </a:r>
            <a:r>
              <a:rPr lang="ru-RU" dirty="0" err="1" smtClean="0">
                <a:solidFill>
                  <a:schemeClr val="bg1"/>
                </a:solidFill>
              </a:rPr>
              <a:t>поверхні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−160 °</a:t>
            </a:r>
            <a:r>
              <a:rPr lang="en-US" dirty="0" smtClean="0">
                <a:solidFill>
                  <a:schemeClr val="bg1"/>
                </a:solidFill>
              </a:rPr>
              <a:t>C </a:t>
            </a:r>
            <a:r>
              <a:rPr lang="ru-RU" dirty="0" smtClean="0">
                <a:solidFill>
                  <a:schemeClr val="bg1"/>
                </a:solidFill>
              </a:rPr>
              <a:t>до +120 °</a:t>
            </a:r>
            <a:r>
              <a:rPr lang="en-US" dirty="0" smtClean="0">
                <a:solidFill>
                  <a:schemeClr val="bg1"/>
                </a:solidFill>
              </a:rPr>
              <a:t>C), </a:t>
            </a:r>
            <a:r>
              <a:rPr lang="ru-RU" dirty="0" err="1" smtClean="0">
                <a:solidFill>
                  <a:schemeClr val="bg1"/>
                </a:solidFill>
              </a:rPr>
              <a:t>залежно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освітленості</a:t>
            </a:r>
            <a:r>
              <a:rPr lang="ru-RU" dirty="0" smtClean="0">
                <a:solidFill>
                  <a:schemeClr val="bg1"/>
                </a:solidFill>
              </a:rPr>
              <a:t>; при </a:t>
            </a:r>
            <a:r>
              <a:rPr lang="ru-RU" dirty="0" err="1" smtClean="0">
                <a:solidFill>
                  <a:schemeClr val="bg1"/>
                </a:solidFill>
              </a:rPr>
              <a:t>цьому</a:t>
            </a:r>
            <a:r>
              <a:rPr lang="ru-RU" dirty="0" smtClean="0">
                <a:solidFill>
                  <a:schemeClr val="bg1"/>
                </a:solidFill>
              </a:rPr>
              <a:t> температура </a:t>
            </a:r>
            <a:r>
              <a:rPr lang="ru-RU" dirty="0" err="1" smtClean="0">
                <a:solidFill>
                  <a:schemeClr val="bg1"/>
                </a:solidFill>
              </a:rPr>
              <a:t>порід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залягають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глибині</a:t>
            </a:r>
            <a:r>
              <a:rPr lang="ru-RU" dirty="0" smtClean="0">
                <a:solidFill>
                  <a:schemeClr val="bg1"/>
                </a:solidFill>
              </a:rPr>
              <a:t> 1 м, </a:t>
            </a:r>
            <a:r>
              <a:rPr lang="ru-RU" dirty="0" err="1" smtClean="0">
                <a:solidFill>
                  <a:schemeClr val="bg1"/>
                </a:solidFill>
              </a:rPr>
              <a:t>постійна</a:t>
            </a:r>
            <a:r>
              <a:rPr lang="ru-RU" dirty="0" smtClean="0">
                <a:solidFill>
                  <a:schemeClr val="bg1"/>
                </a:solidFill>
              </a:rPr>
              <a:t> та дорівнює-35 °</a:t>
            </a:r>
            <a:r>
              <a:rPr lang="en-US" dirty="0" smtClean="0">
                <a:solidFill>
                  <a:schemeClr val="bg1"/>
                </a:solidFill>
              </a:rPr>
              <a:t>C. </a:t>
            </a:r>
            <a:r>
              <a:rPr lang="ru-RU" dirty="0" err="1" smtClean="0">
                <a:solidFill>
                  <a:schemeClr val="bg1"/>
                </a:solidFill>
              </a:rPr>
              <a:t>Зважаючи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практичну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відсутність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атмосфери</a:t>
            </a:r>
            <a:r>
              <a:rPr lang="ru-RU" dirty="0" smtClean="0">
                <a:solidFill>
                  <a:schemeClr val="bg1"/>
                </a:solidFill>
              </a:rPr>
              <a:t>, небо на </a:t>
            </a:r>
            <a:r>
              <a:rPr lang="ru-RU" dirty="0" err="1" smtClean="0">
                <a:solidFill>
                  <a:schemeClr val="bg1"/>
                </a:solidFill>
              </a:rPr>
              <a:t>Місяці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завжди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чорне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навіть</a:t>
            </a:r>
            <a:r>
              <a:rPr lang="ru-RU" dirty="0" smtClean="0">
                <a:solidFill>
                  <a:schemeClr val="bg1"/>
                </a:solidFill>
              </a:rPr>
              <a:t> коли </a:t>
            </a:r>
            <a:r>
              <a:rPr lang="ru-RU" dirty="0" err="1" smtClean="0">
                <a:solidFill>
                  <a:schemeClr val="bg1"/>
                </a:solidFill>
              </a:rPr>
              <a:t>Сонце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перебуває</a:t>
            </a:r>
            <a:r>
              <a:rPr lang="ru-RU" dirty="0" smtClean="0">
                <a:solidFill>
                  <a:schemeClr val="bg1"/>
                </a:solidFill>
              </a:rPr>
              <a:t> над горизонтом, і на </a:t>
            </a:r>
            <a:r>
              <a:rPr lang="ru-RU" dirty="0" err="1" smtClean="0">
                <a:solidFill>
                  <a:schemeClr val="bg1"/>
                </a:solidFill>
              </a:rPr>
              <a:t>ньому</a:t>
            </a:r>
            <a:r>
              <a:rPr lang="ru-RU" dirty="0" smtClean="0">
                <a:solidFill>
                  <a:schemeClr val="bg1"/>
                </a:solidFill>
              </a:rPr>
              <a:t> видно </a:t>
            </a:r>
            <a:r>
              <a:rPr lang="ru-RU" dirty="0" err="1" smtClean="0">
                <a:solidFill>
                  <a:schemeClr val="bg1"/>
                </a:solidFill>
              </a:rPr>
              <a:t>зорі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Земний</a:t>
            </a:r>
            <a:r>
              <a:rPr lang="ru-RU" dirty="0" smtClean="0">
                <a:solidFill>
                  <a:schemeClr val="bg1"/>
                </a:solidFill>
              </a:rPr>
              <a:t> диск </a:t>
            </a:r>
            <a:r>
              <a:rPr lang="ru-RU" dirty="0" err="1" smtClean="0">
                <a:solidFill>
                  <a:schemeClr val="bg1"/>
                </a:solidFill>
              </a:rPr>
              <a:t>висить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небі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майже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нерухомо</a:t>
            </a:r>
            <a:r>
              <a:rPr lang="ru-RU" dirty="0" smtClean="0">
                <a:solidFill>
                  <a:schemeClr val="bg1"/>
                </a:solidFill>
              </a:rPr>
              <a:t>. Причини невеликих </a:t>
            </a:r>
            <a:r>
              <a:rPr lang="ru-RU" dirty="0" err="1" smtClean="0">
                <a:solidFill>
                  <a:schemeClr val="bg1"/>
                </a:solidFill>
              </a:rPr>
              <a:t>щомісячних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коливань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по </a:t>
            </a:r>
            <a:r>
              <a:rPr lang="ru-RU" dirty="0" err="1" smtClean="0">
                <a:solidFill>
                  <a:schemeClr val="bg1"/>
                </a:solidFill>
              </a:rPr>
              <a:t>висоті</a:t>
            </a:r>
            <a:r>
              <a:rPr lang="ru-RU" dirty="0" smtClean="0">
                <a:solidFill>
                  <a:schemeClr val="bg1"/>
                </a:solidFill>
              </a:rPr>
              <a:t> над </a:t>
            </a:r>
            <a:r>
              <a:rPr lang="ru-RU" dirty="0" err="1" smtClean="0">
                <a:solidFill>
                  <a:schemeClr val="bg1"/>
                </a:solidFill>
              </a:rPr>
              <a:t>місячним</a:t>
            </a:r>
            <a:r>
              <a:rPr lang="ru-RU" dirty="0" smtClean="0">
                <a:solidFill>
                  <a:schemeClr val="bg1"/>
                </a:solidFill>
              </a:rPr>
              <a:t> горизонтом і за азимутом (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по 7 °)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>
                <a:solidFill>
                  <a:schemeClr val="bg1"/>
                </a:solidFill>
              </a:rPr>
              <a:t> ж, як у </a:t>
            </a:r>
            <a:r>
              <a:rPr lang="ru-RU" dirty="0" err="1" smtClean="0">
                <a:solidFill>
                  <a:schemeClr val="bg1"/>
                </a:solidFill>
              </a:rPr>
              <a:t>лібрацій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Кутовий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розмір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при </a:t>
            </a:r>
            <a:r>
              <a:rPr lang="ru-RU" dirty="0" err="1" smtClean="0">
                <a:solidFill>
                  <a:schemeClr val="bg1"/>
                </a:solidFill>
              </a:rPr>
              <a:t>спостереженні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в 3,7 </a:t>
            </a:r>
            <a:r>
              <a:rPr lang="ru-RU" dirty="0" err="1" smtClean="0">
                <a:solidFill>
                  <a:schemeClr val="bg1"/>
                </a:solidFill>
              </a:rPr>
              <a:t>разів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більше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місячний</a:t>
            </a:r>
            <a:r>
              <a:rPr lang="ru-RU" dirty="0" smtClean="0">
                <a:solidFill>
                  <a:schemeClr val="bg1"/>
                </a:solidFill>
              </a:rPr>
              <a:t> при </a:t>
            </a:r>
            <a:r>
              <a:rPr lang="ru-RU" dirty="0" err="1" smtClean="0">
                <a:solidFill>
                  <a:schemeClr val="bg1"/>
                </a:solidFill>
              </a:rPr>
              <a:t>спостереженні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закривається</a:t>
            </a:r>
            <a:r>
              <a:rPr lang="ru-RU" dirty="0" smtClean="0">
                <a:solidFill>
                  <a:schemeClr val="bg1"/>
                </a:solidFill>
              </a:rPr>
              <a:t> Землею </a:t>
            </a:r>
            <a:r>
              <a:rPr lang="ru-RU" dirty="0" err="1" smtClean="0">
                <a:solidFill>
                  <a:schemeClr val="bg1"/>
                </a:solidFill>
              </a:rPr>
              <a:t>площа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небесної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сфери</a:t>
            </a:r>
            <a:r>
              <a:rPr lang="ru-RU" dirty="0" smtClean="0">
                <a:solidFill>
                  <a:schemeClr val="bg1"/>
                </a:solidFill>
              </a:rPr>
              <a:t> в 13,5 </a:t>
            </a:r>
            <a:r>
              <a:rPr lang="ru-RU" dirty="0" err="1" smtClean="0">
                <a:solidFill>
                  <a:schemeClr val="bg1"/>
                </a:solidFill>
              </a:rPr>
              <a:t>разів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більше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закривається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Місяцем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Ступінь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, видима з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обернена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місячними</a:t>
            </a:r>
            <a:r>
              <a:rPr lang="ru-RU" dirty="0" smtClean="0">
                <a:solidFill>
                  <a:schemeClr val="bg1"/>
                </a:solidFill>
              </a:rPr>
              <a:t> фазами, </a:t>
            </a:r>
            <a:r>
              <a:rPr lang="ru-RU" dirty="0" err="1" smtClean="0">
                <a:solidFill>
                  <a:schemeClr val="bg1"/>
                </a:solidFill>
              </a:rPr>
              <a:t>видимим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: у </a:t>
            </a:r>
            <a:r>
              <a:rPr lang="ru-RU" dirty="0" err="1" smtClean="0">
                <a:solidFill>
                  <a:schemeClr val="bg1"/>
                </a:solidFill>
              </a:rPr>
              <a:t>повню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видно </a:t>
            </a:r>
            <a:r>
              <a:rPr lang="ru-RU" dirty="0" err="1" smtClean="0">
                <a:solidFill>
                  <a:schemeClr val="bg1"/>
                </a:solidFill>
              </a:rPr>
              <a:t>неосвітлену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час молодика у </a:t>
            </a:r>
            <a:r>
              <a:rPr lang="ru-RU" dirty="0" err="1" smtClean="0">
                <a:solidFill>
                  <a:schemeClr val="bg1"/>
                </a:solidFill>
              </a:rPr>
              <a:t>місячному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небі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спостерігається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, яка </a:t>
            </a:r>
            <a:r>
              <a:rPr lang="ru-RU" dirty="0" err="1" smtClean="0">
                <a:solidFill>
                  <a:schemeClr val="bg1"/>
                </a:solidFill>
              </a:rPr>
              <a:t>створює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в 50 </a:t>
            </a:r>
            <a:r>
              <a:rPr lang="ru-RU" dirty="0" err="1" smtClean="0">
                <a:solidFill>
                  <a:schemeClr val="bg1"/>
                </a:solidFill>
              </a:rPr>
              <a:t>разів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сильніше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повню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: максимальна видима </a:t>
            </a:r>
            <a:r>
              <a:rPr lang="ru-RU" dirty="0" err="1" smtClean="0">
                <a:solidFill>
                  <a:schemeClr val="bg1"/>
                </a:solidFill>
              </a:rPr>
              <a:t>зоряна</a:t>
            </a:r>
            <a:r>
              <a:rPr lang="ru-RU" dirty="0" smtClean="0">
                <a:solidFill>
                  <a:schemeClr val="bg1"/>
                </a:solidFill>
              </a:rPr>
              <a:t> величина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Місяці</a:t>
            </a:r>
            <a:r>
              <a:rPr lang="ru-RU" dirty="0" smtClean="0">
                <a:solidFill>
                  <a:schemeClr val="bg1"/>
                </a:solidFill>
              </a:rPr>
              <a:t> становить </a:t>
            </a:r>
            <a:r>
              <a:rPr lang="ru-RU" dirty="0" smtClean="0"/>
              <a:t>приблизно-16</a:t>
            </a:r>
            <a:r>
              <a:rPr lang="en-US" dirty="0" smtClean="0"/>
              <a:t>m.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0" y="711562"/>
            <a:ext cx="4920996" cy="50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20278"/>
            <a:ext cx="123261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 smtClean="0"/>
              <a:t>Планети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земної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групи</a:t>
            </a:r>
            <a:r>
              <a:rPr lang="ru-RU" sz="2400" b="1" i="1" u="sng" dirty="0" smtClean="0"/>
              <a:t> і </a:t>
            </a:r>
            <a:r>
              <a:rPr lang="ru-RU" sz="2400" b="1" i="1" u="sng" dirty="0" err="1" smtClean="0"/>
              <a:t>планети-гіганти</a:t>
            </a:r>
            <a:r>
              <a:rPr lang="ru-RU" sz="2400" b="1" i="1" u="sng" dirty="0" smtClean="0"/>
              <a:t>.</a:t>
            </a:r>
          </a:p>
          <a:p>
            <a:endParaRPr lang="ru-RU" dirty="0" smtClean="0"/>
          </a:p>
          <a:p>
            <a:r>
              <a:rPr lang="ru-RU" b="1" i="1" u="sng" dirty="0" err="1" smtClean="0"/>
              <a:t>Всі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планети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Сонячної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системи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діляться</a:t>
            </a:r>
            <a:r>
              <a:rPr lang="ru-RU" b="1" i="1" u="sng" dirty="0" smtClean="0"/>
              <a:t> на </a:t>
            </a:r>
            <a:r>
              <a:rPr lang="ru-RU" b="1" i="1" u="sng" dirty="0" err="1" smtClean="0"/>
              <a:t>дві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групи</a:t>
            </a:r>
            <a:r>
              <a:rPr lang="ru-RU" b="1" i="1" u="sng" dirty="0" smtClean="0"/>
              <a:t>: </a:t>
            </a:r>
            <a:r>
              <a:rPr lang="ru-RU" b="1" i="1" u="sng" dirty="0" err="1" smtClean="0"/>
              <a:t>планети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земної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групи</a:t>
            </a:r>
            <a:r>
              <a:rPr lang="ru-RU" b="1" i="1" u="sng" dirty="0" smtClean="0"/>
              <a:t> і </a:t>
            </a:r>
            <a:r>
              <a:rPr lang="ru-RU" b="1" i="1" u="sng" dirty="0" err="1" smtClean="0"/>
              <a:t>планети-гіганти</a:t>
            </a:r>
            <a:r>
              <a:rPr lang="ru-RU" b="1" i="1" u="sng" dirty="0" smtClean="0"/>
              <a:t> (</a:t>
            </a:r>
            <a:r>
              <a:rPr lang="ru-RU" b="1" i="1" u="sng" dirty="0" err="1" smtClean="0"/>
              <a:t>газові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гіганти</a:t>
            </a:r>
            <a:r>
              <a:rPr lang="ru-RU" b="1" i="1" u="sng" dirty="0" smtClean="0"/>
              <a:t>), </a:t>
            </a:r>
            <a:r>
              <a:rPr lang="ru-RU" b="1" i="1" u="sng" dirty="0" err="1" smtClean="0"/>
              <a:t>які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різняться</a:t>
            </a:r>
            <a:r>
              <a:rPr lang="ru-RU" b="1" i="1" u="sng" dirty="0" smtClean="0"/>
              <a:t> за </a:t>
            </a:r>
            <a:r>
              <a:rPr lang="ru-RU" b="1" i="1" u="sng" dirty="0" err="1" smtClean="0"/>
              <a:t>своїми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фізичними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властивостями</a:t>
            </a:r>
            <a:r>
              <a:rPr lang="ru-RU" b="1" i="1" u="sng" dirty="0" smtClean="0"/>
              <a:t> через </a:t>
            </a:r>
            <a:r>
              <a:rPr lang="ru-RU" b="1" i="1" u="sng" dirty="0" err="1" smtClean="0"/>
              <a:t>різну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віддаленість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від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Сонця</a:t>
            </a:r>
            <a:r>
              <a:rPr lang="ru-RU" b="1" i="1" u="sng" dirty="0" smtClean="0"/>
              <a:t> і за </a:t>
            </a:r>
            <a:r>
              <a:rPr lang="ru-RU" b="1" i="1" u="sng" dirty="0" err="1" smtClean="0"/>
              <a:t>власною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масою</a:t>
            </a:r>
            <a:r>
              <a:rPr lang="ru-RU" b="1" i="1" u="sng" dirty="0" smtClean="0"/>
              <a:t>.</a:t>
            </a:r>
          </a:p>
          <a:p>
            <a:endParaRPr lang="ru-RU" b="1" dirty="0" smtClean="0"/>
          </a:p>
          <a:p>
            <a:r>
              <a:rPr lang="ru-RU" b="1" dirty="0" smtClean="0"/>
              <a:t>До планет </a:t>
            </a:r>
            <a:r>
              <a:rPr lang="ru-RU" b="1" dirty="0" err="1" smtClean="0"/>
              <a:t>земної</a:t>
            </a:r>
            <a:r>
              <a:rPr lang="ru-RU" b="1" dirty="0" smtClean="0"/>
              <a:t> </a:t>
            </a:r>
            <a:r>
              <a:rPr lang="ru-RU" b="1" dirty="0" err="1" smtClean="0"/>
              <a:t>групи</a:t>
            </a:r>
            <a:r>
              <a:rPr lang="ru-RU" b="1" dirty="0" smtClean="0"/>
              <a:t> належать </a:t>
            </a:r>
            <a:r>
              <a:rPr lang="ru-RU" b="1" u="sng" dirty="0" err="1" smtClean="0"/>
              <a:t>Меркурій</a:t>
            </a:r>
            <a:r>
              <a:rPr lang="ru-RU" b="1" u="sng" dirty="0" smtClean="0"/>
              <a:t>, Венера, Земля і Марс.</a:t>
            </a:r>
          </a:p>
          <a:p>
            <a:endParaRPr lang="ru-RU" b="1" dirty="0" smtClean="0"/>
          </a:p>
          <a:p>
            <a:r>
              <a:rPr lang="ru-RU" b="1" dirty="0" err="1" smtClean="0"/>
              <a:t>Властивості</a:t>
            </a:r>
            <a:r>
              <a:rPr lang="ru-RU" b="1" dirty="0" smtClean="0"/>
              <a:t> планет </a:t>
            </a:r>
            <a:r>
              <a:rPr lang="ru-RU" b="1" dirty="0" err="1" smtClean="0"/>
              <a:t>земної</a:t>
            </a:r>
            <a:r>
              <a:rPr lang="ru-RU" b="1" dirty="0" smtClean="0"/>
              <a:t> </a:t>
            </a:r>
            <a:r>
              <a:rPr lang="ru-RU" b="1" dirty="0" err="1" smtClean="0"/>
              <a:t>групи</a:t>
            </a:r>
            <a:r>
              <a:rPr lang="ru-RU" b="1" dirty="0" smtClean="0"/>
              <a:t>: </a:t>
            </a:r>
            <a:r>
              <a:rPr lang="ru-RU" b="1" dirty="0" err="1" smtClean="0"/>
              <a:t>планети</a:t>
            </a:r>
            <a:r>
              <a:rPr lang="ru-RU" b="1" dirty="0" smtClean="0"/>
              <a:t> </a:t>
            </a:r>
            <a:r>
              <a:rPr lang="ru-RU" b="1" dirty="0" err="1" smtClean="0"/>
              <a:t>земної</a:t>
            </a:r>
            <a:r>
              <a:rPr lang="ru-RU" b="1" dirty="0" smtClean="0"/>
              <a:t> </a:t>
            </a:r>
            <a:r>
              <a:rPr lang="ru-RU" b="1" dirty="0" err="1" smtClean="0"/>
              <a:t>групи</a:t>
            </a:r>
            <a:r>
              <a:rPr lang="ru-RU" b="1" dirty="0" smtClean="0"/>
              <a:t> </a:t>
            </a:r>
            <a:r>
              <a:rPr lang="ru-RU" b="1" dirty="0" err="1" smtClean="0"/>
              <a:t>перебувають</a:t>
            </a:r>
            <a:r>
              <a:rPr lang="ru-RU" b="1" dirty="0" smtClean="0"/>
              <a:t> </a:t>
            </a:r>
            <a:r>
              <a:rPr lang="ru-RU" b="1" dirty="0" err="1" smtClean="0"/>
              <a:t>близько</a:t>
            </a:r>
            <a:r>
              <a:rPr lang="ru-RU" b="1" dirty="0" smtClean="0"/>
              <a:t> до </a:t>
            </a:r>
            <a:r>
              <a:rPr lang="ru-RU" b="1" dirty="0" err="1" smtClean="0"/>
              <a:t>Сонця</a:t>
            </a:r>
            <a:r>
              <a:rPr lang="ru-RU" b="1" dirty="0" smtClean="0"/>
              <a:t>, тому </a:t>
            </a:r>
            <a:r>
              <a:rPr lang="ru-RU" b="1" dirty="0" err="1" smtClean="0"/>
              <a:t>отримують</a:t>
            </a:r>
            <a:r>
              <a:rPr lang="ru-RU" b="1" dirty="0" smtClean="0"/>
              <a:t> </a:t>
            </a:r>
            <a:r>
              <a:rPr lang="ru-RU" b="1" dirty="0" err="1" smtClean="0"/>
              <a:t>більше</a:t>
            </a:r>
            <a:r>
              <a:rPr lang="ru-RU" b="1" dirty="0" smtClean="0"/>
              <a:t> тепла, </a:t>
            </a:r>
            <a:r>
              <a:rPr lang="ru-RU" b="1" dirty="0" err="1" smtClean="0"/>
              <a:t>ніж</a:t>
            </a:r>
            <a:r>
              <a:rPr lang="ru-RU" b="1" dirty="0" smtClean="0"/>
              <a:t> </a:t>
            </a:r>
            <a:r>
              <a:rPr lang="ru-RU" b="1" dirty="0" err="1" smtClean="0"/>
              <a:t>планети-гіганти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3" y="3135439"/>
            <a:ext cx="6076950" cy="3419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6189">
            <a:off x="6622923" y="3742944"/>
            <a:ext cx="5362303" cy="1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97145"/>
            <a:ext cx="124236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самосвітне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тіло</a:t>
            </a:r>
            <a:r>
              <a:rPr lang="ru-RU" dirty="0" smtClean="0">
                <a:solidFill>
                  <a:schemeClr val="bg1"/>
                </a:solidFill>
              </a:rPr>
              <a:t>, як і </a:t>
            </a:r>
            <a:r>
              <a:rPr lang="ru-RU" dirty="0" err="1" smtClean="0">
                <a:solidFill>
                  <a:schemeClr val="bg1"/>
                </a:solidFill>
              </a:rPr>
              <a:t>всі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планети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Спостерігати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можна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тому,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відбиває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завжди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освітлюється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Сонцем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з одного боку, але </a:t>
            </a:r>
            <a:r>
              <a:rPr lang="ru-RU" dirty="0" err="1" smtClean="0">
                <a:solidFill>
                  <a:schemeClr val="bg1"/>
                </a:solidFill>
              </a:rPr>
              <a:t>земний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спостерігач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різний</a:t>
            </a:r>
            <a:r>
              <a:rPr lang="ru-RU" dirty="0" smtClean="0">
                <a:solidFill>
                  <a:schemeClr val="bg1"/>
                </a:solidFill>
              </a:rPr>
              <a:t> час </a:t>
            </a:r>
            <a:r>
              <a:rPr lang="ru-RU" dirty="0" err="1" smtClean="0">
                <a:solidFill>
                  <a:schemeClr val="bg1"/>
                </a:solidFill>
              </a:rPr>
              <a:t>бачить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освітлену</a:t>
            </a:r>
            <a:r>
              <a:rPr lang="ru-RU" dirty="0" smtClean="0">
                <a:solidFill>
                  <a:schemeClr val="bg1"/>
                </a:solidFill>
              </a:rPr>
              <a:t> половину </a:t>
            </a:r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різними</a:t>
            </a:r>
            <a:r>
              <a:rPr lang="ru-RU" dirty="0" smtClean="0">
                <a:solidFill>
                  <a:schemeClr val="bg1"/>
                </a:solidFill>
              </a:rPr>
              <a:t> кутами.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змінює</a:t>
            </a:r>
            <a:r>
              <a:rPr lang="ru-RU" dirty="0" smtClean="0">
                <a:solidFill>
                  <a:schemeClr val="bg1"/>
                </a:solidFill>
              </a:rPr>
              <a:t> свою </a:t>
            </a:r>
            <a:r>
              <a:rPr lang="ru-RU" dirty="0" err="1" smtClean="0">
                <a:solidFill>
                  <a:schemeClr val="bg1"/>
                </a:solidFill>
              </a:rPr>
              <a:t>видиму</a:t>
            </a:r>
            <a:r>
              <a:rPr lang="ru-RU" dirty="0" smtClean="0">
                <a:solidFill>
                  <a:schemeClr val="bg1"/>
                </a:solidFill>
              </a:rPr>
              <a:t> форму, і </a:t>
            </a:r>
            <a:r>
              <a:rPr lang="ru-RU" dirty="0" err="1" smtClean="0">
                <a:solidFill>
                  <a:schemeClr val="bg1"/>
                </a:solidFill>
              </a:rPr>
              <a:t>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називають</a:t>
            </a:r>
            <a:r>
              <a:rPr lang="ru-RU" dirty="0" smtClean="0">
                <a:solidFill>
                  <a:schemeClr val="bg1"/>
                </a:solidFill>
              </a:rPr>
              <a:t> фазами. </a:t>
            </a:r>
            <a:r>
              <a:rPr lang="ru-RU" dirty="0" err="1" smtClean="0">
                <a:solidFill>
                  <a:schemeClr val="bg1"/>
                </a:solidFill>
              </a:rPr>
              <a:t>Фази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залежать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відносного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розташування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й </a:t>
            </a:r>
            <a:r>
              <a:rPr lang="ru-RU" dirty="0" err="1" smtClean="0">
                <a:solidFill>
                  <a:schemeClr val="bg1"/>
                </a:solidFill>
              </a:rPr>
              <a:t>Сонця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Молодик — фаза, коли </a:t>
            </a:r>
            <a:r>
              <a:rPr lang="ru-RU" dirty="0" err="1" smtClean="0">
                <a:solidFill>
                  <a:schemeClr val="bg1"/>
                </a:solidFill>
              </a:rPr>
              <a:t>Місяць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перебуває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Землею і </a:t>
            </a:r>
            <a:r>
              <a:rPr lang="ru-RU" dirty="0" err="1" smtClean="0">
                <a:solidFill>
                  <a:schemeClr val="bg1"/>
                </a:solidFill>
              </a:rPr>
              <a:t>Сонцем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цей</a:t>
            </a:r>
            <a:r>
              <a:rPr lang="ru-RU" dirty="0" smtClean="0">
                <a:solidFill>
                  <a:schemeClr val="bg1"/>
                </a:solidFill>
              </a:rPr>
              <a:t> час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невидимий</a:t>
            </a:r>
            <a:r>
              <a:rPr lang="ru-RU" dirty="0" smtClean="0">
                <a:solidFill>
                  <a:schemeClr val="bg1"/>
                </a:solidFill>
              </a:rPr>
              <a:t> для земного </a:t>
            </a:r>
            <a:r>
              <a:rPr lang="ru-RU" dirty="0" err="1" smtClean="0">
                <a:solidFill>
                  <a:schemeClr val="bg1"/>
                </a:solidFill>
              </a:rPr>
              <a:t>спостерігача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Повня</a:t>
            </a:r>
            <a:r>
              <a:rPr lang="ru-RU" dirty="0" smtClean="0">
                <a:solidFill>
                  <a:schemeClr val="bg1"/>
                </a:solidFill>
              </a:rPr>
              <a:t> — </a:t>
            </a:r>
            <a:r>
              <a:rPr lang="ru-RU" dirty="0" err="1" smtClean="0">
                <a:solidFill>
                  <a:schemeClr val="bg1"/>
                </a:solidFill>
              </a:rPr>
              <a:t>протилежна</a:t>
            </a:r>
            <a:r>
              <a:rPr lang="ru-RU" dirty="0" smtClean="0">
                <a:solidFill>
                  <a:schemeClr val="bg1"/>
                </a:solidFill>
              </a:rPr>
              <a:t> точка </a:t>
            </a:r>
            <a:r>
              <a:rPr lang="ru-RU" dirty="0" err="1" smtClean="0">
                <a:solidFill>
                  <a:schemeClr val="bg1"/>
                </a:solidFill>
              </a:rPr>
              <a:t>орбіти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, у </a:t>
            </a:r>
            <a:r>
              <a:rPr lang="ru-RU" dirty="0" err="1" smtClean="0">
                <a:solidFill>
                  <a:schemeClr val="bg1"/>
                </a:solidFill>
              </a:rPr>
              <a:t>якій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Сонцем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півкуля</a:t>
            </a:r>
            <a:r>
              <a:rPr lang="ru-RU" dirty="0" smtClean="0">
                <a:solidFill>
                  <a:schemeClr val="bg1"/>
                </a:solidFill>
              </a:rPr>
              <a:t> видима земному </a:t>
            </a:r>
            <a:r>
              <a:rPr lang="ru-RU" dirty="0" err="1" smtClean="0">
                <a:solidFill>
                  <a:schemeClr val="bg1"/>
                </a:solidFill>
              </a:rPr>
              <a:t>спостерігачеві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повністю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Проміжні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фази</a:t>
            </a:r>
            <a:r>
              <a:rPr lang="ru-RU" dirty="0" smtClean="0">
                <a:solidFill>
                  <a:schemeClr val="bg1"/>
                </a:solidFill>
              </a:rPr>
              <a:t> — </a:t>
            </a:r>
            <a:r>
              <a:rPr lang="ru-RU" dirty="0" err="1" smtClean="0">
                <a:solidFill>
                  <a:schemeClr val="bg1"/>
                </a:solidFill>
              </a:rPr>
              <a:t>положення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молодиком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повнею</a:t>
            </a:r>
            <a:r>
              <a:rPr lang="ru-RU" dirty="0" smtClean="0">
                <a:solidFill>
                  <a:schemeClr val="bg1"/>
                </a:solidFill>
              </a:rPr>
              <a:t>, коли </a:t>
            </a:r>
            <a:r>
              <a:rPr lang="ru-RU" dirty="0" err="1" smtClean="0">
                <a:solidFill>
                  <a:schemeClr val="bg1"/>
                </a:solidFill>
              </a:rPr>
              <a:t>земний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спостерігач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бачить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більшу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або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меншу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їх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називають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чвертями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1740" y="0"/>
            <a:ext cx="3271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err="1" smtClean="0">
                <a:solidFill>
                  <a:schemeClr val="bg1"/>
                </a:solidFill>
              </a:rPr>
              <a:t>Фази</a:t>
            </a:r>
            <a:r>
              <a:rPr lang="ru-RU" sz="3200" b="1" i="1" u="sng" dirty="0" smtClean="0">
                <a:solidFill>
                  <a:schemeClr val="bg1"/>
                </a:solidFill>
              </a:rPr>
              <a:t> </a:t>
            </a:r>
            <a:r>
              <a:rPr lang="ru-RU" sz="3200" b="1" i="1" u="sng" dirty="0" err="1" smtClean="0">
                <a:solidFill>
                  <a:schemeClr val="bg1"/>
                </a:solidFill>
              </a:rPr>
              <a:t>Місяця</a:t>
            </a:r>
            <a:endParaRPr lang="ru-RU" sz="3200" b="1" i="1" u="sng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74" y="835171"/>
            <a:ext cx="6028944" cy="24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536" y="410939"/>
            <a:ext cx="119481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err="1" smtClean="0"/>
              <a:t>Гравітаційна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взаємодія</a:t>
            </a:r>
            <a:r>
              <a:rPr lang="ru-RU" sz="2400" b="1" i="1" u="sng" dirty="0" smtClean="0"/>
              <a:t>. </a:t>
            </a:r>
          </a:p>
          <a:p>
            <a:r>
              <a:rPr lang="ru-RU" dirty="0" err="1" smtClean="0"/>
              <a:t>Гравітаційні</a:t>
            </a:r>
            <a:r>
              <a:rPr lang="ru-RU" dirty="0" smtClean="0"/>
              <a:t> </a:t>
            </a:r>
            <a:r>
              <a:rPr lang="ru-RU" dirty="0" err="1" smtClean="0"/>
              <a:t>сили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Землею і </a:t>
            </a:r>
            <a:r>
              <a:rPr lang="ru-RU" dirty="0" err="1" smtClean="0"/>
              <a:t>Місяцем</a:t>
            </a:r>
            <a:r>
              <a:rPr lang="ru-RU" dirty="0" smtClean="0"/>
              <a:t> </a:t>
            </a:r>
            <a:r>
              <a:rPr lang="ru-RU" dirty="0" err="1" smtClean="0"/>
              <a:t>викликають</a:t>
            </a:r>
            <a:r>
              <a:rPr lang="ru-RU" dirty="0" smtClean="0"/>
              <a:t>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цікаві</a:t>
            </a:r>
            <a:r>
              <a:rPr lang="ru-RU" dirty="0" smtClean="0"/>
              <a:t> </a:t>
            </a:r>
            <a:r>
              <a:rPr lang="ru-RU" dirty="0" err="1" smtClean="0"/>
              <a:t>ефекти</a:t>
            </a:r>
            <a:r>
              <a:rPr lang="ru-RU" dirty="0" smtClean="0"/>
              <a:t>. </a:t>
            </a:r>
            <a:r>
              <a:rPr lang="ru-RU" dirty="0" err="1" smtClean="0"/>
              <a:t>Найвідоміший</a:t>
            </a:r>
            <a:r>
              <a:rPr lang="ru-RU" dirty="0" smtClean="0"/>
              <a:t> з них — </a:t>
            </a:r>
            <a:r>
              <a:rPr lang="ru-RU" dirty="0" err="1" smtClean="0"/>
              <a:t>морські</a:t>
            </a:r>
            <a:r>
              <a:rPr lang="ru-RU" dirty="0" smtClean="0"/>
              <a:t> </a:t>
            </a:r>
            <a:r>
              <a:rPr lang="ru-RU" dirty="0" err="1" smtClean="0"/>
              <a:t>припливи</a:t>
            </a:r>
            <a:r>
              <a:rPr lang="ru-RU" dirty="0" smtClean="0"/>
              <a:t> й </a:t>
            </a:r>
            <a:r>
              <a:rPr lang="ru-RU" dirty="0" err="1" smtClean="0"/>
              <a:t>відпливи</a:t>
            </a:r>
            <a:r>
              <a:rPr lang="ru-RU" dirty="0" smtClean="0"/>
              <a:t>. </a:t>
            </a:r>
            <a:r>
              <a:rPr lang="ru-RU" dirty="0" err="1" smtClean="0"/>
              <a:t>Гравітаційне</a:t>
            </a:r>
            <a:r>
              <a:rPr lang="ru-RU" dirty="0" smtClean="0"/>
              <a:t> </a:t>
            </a:r>
            <a:r>
              <a:rPr lang="ru-RU" dirty="0" err="1" smtClean="0"/>
              <a:t>тяжіння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</a:t>
            </a:r>
            <a:r>
              <a:rPr lang="ru-RU" dirty="0" err="1" smtClean="0"/>
              <a:t>сильніше</a:t>
            </a:r>
            <a:r>
              <a:rPr lang="ru-RU" dirty="0" smtClean="0"/>
              <a:t> на тому </a:t>
            </a:r>
            <a:r>
              <a:rPr lang="ru-RU" dirty="0" err="1" smtClean="0"/>
              <a:t>боці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звернено</a:t>
            </a:r>
            <a:r>
              <a:rPr lang="ru-RU" dirty="0" smtClean="0"/>
              <a:t> до </a:t>
            </a:r>
            <a:r>
              <a:rPr lang="ru-RU" dirty="0" err="1" smtClean="0"/>
              <a:t>Місяця</a:t>
            </a:r>
            <a:r>
              <a:rPr lang="ru-RU" dirty="0" smtClean="0"/>
              <a:t>, і </a:t>
            </a:r>
            <a:r>
              <a:rPr lang="ru-RU" dirty="0" err="1" smtClean="0"/>
              <a:t>слабше</a:t>
            </a:r>
            <a:r>
              <a:rPr lang="ru-RU" dirty="0" smtClean="0"/>
              <a:t> — на </a:t>
            </a:r>
            <a:r>
              <a:rPr lang="ru-RU" dirty="0" err="1" smtClean="0"/>
              <a:t>протилежному</a:t>
            </a:r>
            <a:r>
              <a:rPr lang="ru-RU" dirty="0" smtClean="0"/>
              <a:t> </a:t>
            </a:r>
            <a:r>
              <a:rPr lang="ru-RU" dirty="0" err="1" smtClean="0"/>
              <a:t>боці</a:t>
            </a:r>
            <a:r>
              <a:rPr lang="ru-RU" dirty="0" smtClean="0"/>
              <a:t>. Тому </a:t>
            </a:r>
            <a:r>
              <a:rPr lang="ru-RU" dirty="0" err="1" smtClean="0"/>
              <a:t>поверхня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особливо </a:t>
            </a:r>
            <a:r>
              <a:rPr lang="ru-RU" dirty="0" err="1" smtClean="0"/>
              <a:t>океани</a:t>
            </a:r>
            <a:r>
              <a:rPr lang="ru-RU" dirty="0" smtClean="0"/>
              <a:t>, </a:t>
            </a:r>
            <a:r>
              <a:rPr lang="ru-RU" dirty="0" err="1" smtClean="0"/>
              <a:t>витягнута</a:t>
            </a:r>
            <a:r>
              <a:rPr lang="ru-RU" dirty="0" smtClean="0"/>
              <a:t> в </a:t>
            </a:r>
            <a:r>
              <a:rPr lang="ru-RU" dirty="0" err="1" smtClean="0"/>
              <a:t>напрямку</a:t>
            </a:r>
            <a:r>
              <a:rPr lang="ru-RU" dirty="0" smtClean="0"/>
              <a:t> до </a:t>
            </a:r>
            <a:r>
              <a:rPr lang="ru-RU" dirty="0" err="1" smtClean="0"/>
              <a:t>Місяця</a:t>
            </a:r>
            <a:r>
              <a:rPr lang="ru-RU" dirty="0" smtClean="0"/>
              <a:t>. </a:t>
            </a:r>
            <a:r>
              <a:rPr lang="ru-RU" dirty="0" err="1" smtClean="0"/>
              <a:t>Якби</a:t>
            </a:r>
            <a:r>
              <a:rPr lang="ru-RU" dirty="0" smtClean="0"/>
              <a:t> ми </a:t>
            </a:r>
            <a:r>
              <a:rPr lang="ru-RU" dirty="0" err="1" smtClean="0"/>
              <a:t>подивилися</a:t>
            </a:r>
            <a:r>
              <a:rPr lang="ru-RU" dirty="0" smtClean="0"/>
              <a:t> на Землю </a:t>
            </a:r>
            <a:r>
              <a:rPr lang="ru-RU" dirty="0" err="1" smtClean="0"/>
              <a:t>збоку</a:t>
            </a:r>
            <a:r>
              <a:rPr lang="ru-RU" dirty="0" smtClean="0"/>
              <a:t>, ми </a:t>
            </a:r>
            <a:r>
              <a:rPr lang="ru-RU" dirty="0" err="1" smtClean="0"/>
              <a:t>побачили</a:t>
            </a:r>
            <a:r>
              <a:rPr lang="ru-RU" dirty="0" smtClean="0"/>
              <a:t> б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опуклості</a:t>
            </a:r>
            <a:r>
              <a:rPr lang="ru-RU" dirty="0" smtClean="0"/>
              <a:t>, одна з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спрямована</a:t>
            </a:r>
            <a:r>
              <a:rPr lang="ru-RU" dirty="0" smtClean="0"/>
              <a:t> у </a:t>
            </a:r>
            <a:r>
              <a:rPr lang="ru-RU" dirty="0" err="1" smtClean="0"/>
              <a:t>бік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, а </a:t>
            </a:r>
            <a:r>
              <a:rPr lang="ru-RU" dirty="0" err="1" smtClean="0"/>
              <a:t>інша</a:t>
            </a:r>
            <a:r>
              <a:rPr lang="ru-RU" dirty="0" smtClean="0"/>
              <a:t> — у </a:t>
            </a:r>
            <a:r>
              <a:rPr lang="ru-RU" dirty="0" err="1" smtClean="0"/>
              <a:t>протилежний</a:t>
            </a:r>
            <a:r>
              <a:rPr lang="ru-RU" dirty="0" smtClean="0"/>
              <a:t> </a:t>
            </a:r>
            <a:r>
              <a:rPr lang="ru-RU" dirty="0" err="1" smtClean="0"/>
              <a:t>бік</a:t>
            </a:r>
            <a:r>
              <a:rPr lang="ru-RU" dirty="0" smtClean="0"/>
              <a:t>.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 smtClean="0"/>
              <a:t>сильніший</a:t>
            </a:r>
            <a:r>
              <a:rPr lang="ru-RU" dirty="0" smtClean="0"/>
              <a:t> в </a:t>
            </a:r>
            <a:r>
              <a:rPr lang="ru-RU" dirty="0" err="1" smtClean="0"/>
              <a:t>океанській</a:t>
            </a:r>
            <a:r>
              <a:rPr lang="ru-RU" dirty="0" smtClean="0"/>
              <a:t> </a:t>
            </a:r>
            <a:r>
              <a:rPr lang="ru-RU" dirty="0" err="1" smtClean="0"/>
              <a:t>воді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у </a:t>
            </a:r>
            <a:r>
              <a:rPr lang="ru-RU" dirty="0" err="1" smtClean="0"/>
              <a:t>твердій</a:t>
            </a:r>
            <a:r>
              <a:rPr lang="ru-RU" dirty="0" smtClean="0"/>
              <a:t> </a:t>
            </a:r>
            <a:r>
              <a:rPr lang="ru-RU" dirty="0" err="1" smtClean="0"/>
              <a:t>корі</a:t>
            </a:r>
            <a:r>
              <a:rPr lang="ru-RU" dirty="0" smtClean="0"/>
              <a:t>, </a:t>
            </a:r>
            <a:r>
              <a:rPr lang="ru-RU" dirty="0" err="1" smtClean="0"/>
              <a:t>тож</a:t>
            </a:r>
            <a:r>
              <a:rPr lang="ru-RU" dirty="0" smtClean="0"/>
              <a:t> </a:t>
            </a:r>
            <a:r>
              <a:rPr lang="ru-RU" dirty="0" err="1" smtClean="0"/>
              <a:t>опуклість</a:t>
            </a:r>
            <a:r>
              <a:rPr lang="ru-RU" dirty="0" smtClean="0"/>
              <a:t> води </a:t>
            </a:r>
            <a:r>
              <a:rPr lang="ru-RU" dirty="0" err="1" smtClean="0"/>
              <a:t>більша</a:t>
            </a:r>
            <a:r>
              <a:rPr lang="ru-RU" dirty="0" smtClean="0"/>
              <a:t>. А </a:t>
            </a:r>
            <a:r>
              <a:rPr lang="ru-RU" dirty="0" err="1" smtClean="0"/>
              <a:t>оскільки</a:t>
            </a:r>
            <a:r>
              <a:rPr lang="ru-RU" dirty="0" smtClean="0"/>
              <a:t> Земля </a:t>
            </a:r>
            <a:r>
              <a:rPr lang="ru-RU" dirty="0" err="1" smtClean="0"/>
              <a:t>обертається</a:t>
            </a:r>
            <a:r>
              <a:rPr lang="ru-RU" dirty="0" smtClean="0"/>
              <a:t>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 smtClean="0"/>
              <a:t>швидше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Місяць</a:t>
            </a:r>
            <a:r>
              <a:rPr lang="ru-RU" dirty="0" smtClean="0"/>
              <a:t> </a:t>
            </a:r>
            <a:r>
              <a:rPr lang="ru-RU" dirty="0" err="1" smtClean="0"/>
              <a:t>пересувається</a:t>
            </a:r>
            <a:r>
              <a:rPr lang="ru-RU" dirty="0" smtClean="0"/>
              <a:t> </a:t>
            </a:r>
            <a:r>
              <a:rPr lang="ru-RU" dirty="0" err="1" smtClean="0"/>
              <a:t>своєю</a:t>
            </a:r>
            <a:r>
              <a:rPr lang="ru-RU" dirty="0" smtClean="0"/>
              <a:t> </a:t>
            </a:r>
            <a:r>
              <a:rPr lang="ru-RU" dirty="0" err="1" smtClean="0"/>
              <a:t>орбітою</a:t>
            </a:r>
            <a:r>
              <a:rPr lang="ru-RU" dirty="0" smtClean="0"/>
              <a:t>, </a:t>
            </a:r>
            <a:r>
              <a:rPr lang="ru-RU" dirty="0" err="1" smtClean="0"/>
              <a:t>рух</a:t>
            </a:r>
            <a:r>
              <a:rPr lang="ru-RU" dirty="0" smtClean="0"/>
              <a:t> </a:t>
            </a:r>
            <a:r>
              <a:rPr lang="ru-RU" dirty="0" err="1" smtClean="0"/>
              <a:t>опуклостей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створює</a:t>
            </a:r>
            <a:r>
              <a:rPr lang="ru-RU" dirty="0" smtClean="0"/>
              <a:t> два </a:t>
            </a:r>
            <a:r>
              <a:rPr lang="ru-RU" dirty="0" err="1" smtClean="0"/>
              <a:t>припливи</a:t>
            </a:r>
            <a:r>
              <a:rPr lang="ru-RU" dirty="0" smtClean="0"/>
              <a:t> на день.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57" y="2999232"/>
            <a:ext cx="4814859" cy="35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795" y="2999232"/>
            <a:ext cx="4300226" cy="33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25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74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" y="609601"/>
            <a:ext cx="4815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Планети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групи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містять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мало легких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газів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багато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тугоплавких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елементів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таких як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кремній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залізо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ru-RU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порівнянні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з планетами-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гігантами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у планет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групи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невелика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маса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тобто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гравітаційні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поля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набагато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менше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ніж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у планет-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гігантів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як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різниться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і склад і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наявність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атмосфери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ru-RU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 планет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групи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немає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кілець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і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супутники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мають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тільки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Земля та Марс.</a:t>
            </a:r>
          </a:p>
          <a:p>
            <a:endParaRPr lang="ru-RU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 планетах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групи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найбільш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ймовірне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виникнення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різних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форм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тому до них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прикута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пильна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увага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всієї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наукової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спільноти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687" y="768097"/>
            <a:ext cx="6388941" cy="47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8743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До планет-</a:t>
            </a:r>
            <a:r>
              <a:rPr lang="ru-RU" sz="2000" dirty="0" err="1" smtClean="0"/>
              <a:t>гігантів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 </a:t>
            </a:r>
            <a:r>
              <a:rPr lang="ru-RU" sz="2000" dirty="0" err="1" smtClean="0"/>
              <a:t>чотири</a:t>
            </a:r>
            <a:r>
              <a:rPr lang="ru-RU" sz="2000" dirty="0" smtClean="0"/>
              <a:t> </a:t>
            </a:r>
            <a:r>
              <a:rPr lang="ru-RU" sz="2000" dirty="0" err="1" smtClean="0"/>
              <a:t>планети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Сонячної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- </a:t>
            </a:r>
            <a:r>
              <a:rPr lang="ru-RU" sz="2000" dirty="0" err="1" smtClean="0"/>
              <a:t>Юпітер</a:t>
            </a:r>
            <a:r>
              <a:rPr lang="ru-RU" sz="2000" dirty="0" smtClean="0"/>
              <a:t>, Сатурн, Уран і Нептун.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Властивості</a:t>
            </a:r>
            <a:r>
              <a:rPr lang="ru-RU" sz="2000" dirty="0" smtClean="0"/>
              <a:t> планет-</a:t>
            </a:r>
            <a:r>
              <a:rPr lang="ru-RU" sz="2000" dirty="0" err="1" smtClean="0"/>
              <a:t>гігантів</a:t>
            </a:r>
            <a:r>
              <a:rPr lang="ru-RU" sz="2000" dirty="0" smtClean="0"/>
              <a:t>: вони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отримують</a:t>
            </a:r>
            <a:r>
              <a:rPr lang="ru-RU" sz="2000" dirty="0" smtClean="0"/>
              <a:t> мало </a:t>
            </a:r>
            <a:r>
              <a:rPr lang="ru-RU" sz="2000" dirty="0" err="1" smtClean="0"/>
              <a:t>сонячної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енергії</a:t>
            </a:r>
            <a:r>
              <a:rPr lang="ru-RU" sz="2000" dirty="0" smtClean="0"/>
              <a:t>,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невелику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середню</a:t>
            </a:r>
            <a:r>
              <a:rPr lang="ru-RU" sz="2000" dirty="0" smtClean="0"/>
              <a:t> </a:t>
            </a:r>
            <a:r>
              <a:rPr lang="ru-RU" sz="2000" dirty="0" err="1" smtClean="0"/>
              <a:t>щільність</a:t>
            </a:r>
            <a:r>
              <a:rPr lang="ru-RU" sz="2000" dirty="0" smtClean="0"/>
              <a:t>, так як </a:t>
            </a:r>
            <a:r>
              <a:rPr lang="ru-RU" sz="2000" dirty="0" err="1" smtClean="0"/>
              <a:t>складаються</a:t>
            </a:r>
            <a:r>
              <a:rPr lang="ru-RU" sz="2000" dirty="0" smtClean="0"/>
              <a:t> з легких </a:t>
            </a:r>
            <a:r>
              <a:rPr lang="ru-RU" sz="2000" dirty="0" err="1" smtClean="0"/>
              <a:t>хімічних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елементів</a:t>
            </a:r>
            <a:r>
              <a:rPr lang="ru-RU" sz="2000" dirty="0" smtClean="0"/>
              <a:t>, таких, як </a:t>
            </a:r>
            <a:r>
              <a:rPr lang="ru-RU" sz="2000" dirty="0" err="1" smtClean="0"/>
              <a:t>водень</a:t>
            </a:r>
            <a:r>
              <a:rPr lang="ru-RU" sz="2000" dirty="0" smtClean="0"/>
              <a:t> і </a:t>
            </a:r>
            <a:r>
              <a:rPr lang="ru-RU" sz="2000" dirty="0" err="1" smtClean="0"/>
              <a:t>гелій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У планет-</a:t>
            </a:r>
            <a:r>
              <a:rPr lang="ru-RU" sz="2000" dirty="0" err="1" smtClean="0"/>
              <a:t>гігантів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більше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обертання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навколо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своєї</a:t>
            </a:r>
            <a:r>
              <a:rPr lang="ru-RU" sz="2000" dirty="0" smtClean="0"/>
              <a:t> </a:t>
            </a:r>
            <a:r>
              <a:rPr lang="ru-RU" sz="2000" dirty="0" err="1" smtClean="0"/>
              <a:t>вісі</a:t>
            </a:r>
            <a:r>
              <a:rPr lang="ru-RU" sz="2000" dirty="0" smtClean="0"/>
              <a:t>, </a:t>
            </a:r>
            <a:r>
              <a:rPr lang="ru-RU" sz="2000" dirty="0" err="1" smtClean="0"/>
              <a:t>ніж</a:t>
            </a:r>
            <a:r>
              <a:rPr lang="ru-RU" sz="2000" dirty="0" smtClean="0"/>
              <a:t> у планет </a:t>
            </a:r>
            <a:r>
              <a:rPr lang="ru-RU" sz="2000" dirty="0" err="1" smtClean="0"/>
              <a:t>земної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групи</a:t>
            </a:r>
            <a:r>
              <a:rPr lang="ru-RU" sz="2000" dirty="0" smtClean="0"/>
              <a:t>. Через </a:t>
            </a:r>
            <a:r>
              <a:rPr lang="ru-RU" sz="2000" dirty="0" err="1" smtClean="0"/>
              <a:t>велику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обертання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навколо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своєї</a:t>
            </a:r>
            <a:r>
              <a:rPr lang="ru-RU" sz="2000" dirty="0" smtClean="0"/>
              <a:t> </a:t>
            </a:r>
            <a:r>
              <a:rPr lang="ru-RU" sz="2000" dirty="0" err="1" smtClean="0"/>
              <a:t>вісі</a:t>
            </a:r>
            <a:r>
              <a:rPr lang="ru-RU" sz="2000" dirty="0" smtClean="0"/>
              <a:t> </a:t>
            </a:r>
            <a:r>
              <a:rPr lang="ru-RU" sz="2000" dirty="0" err="1" smtClean="0"/>
              <a:t>планети-гіганти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набувають</a:t>
            </a:r>
            <a:r>
              <a:rPr lang="ru-RU" sz="2000" dirty="0" smtClean="0"/>
              <a:t> форму, не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схожу на кулю, 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</a:t>
            </a:r>
            <a:r>
              <a:rPr lang="ru-RU" sz="2000" dirty="0" err="1" smtClean="0"/>
              <a:t>Юпітер</a:t>
            </a:r>
            <a:r>
              <a:rPr lang="ru-RU" sz="2000" dirty="0" smtClean="0"/>
              <a:t> </a:t>
            </a:r>
            <a:r>
              <a:rPr lang="ru-RU" sz="2000" dirty="0" err="1" smtClean="0"/>
              <a:t>стиснутий</a:t>
            </a:r>
            <a:r>
              <a:rPr lang="ru-RU" sz="2000" dirty="0" smtClean="0"/>
              <a:t> на полюсах,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явно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побачити</a:t>
            </a:r>
            <a:r>
              <a:rPr lang="ru-RU" sz="2000" dirty="0" smtClean="0"/>
              <a:t> в телескоп. </a:t>
            </a:r>
            <a:r>
              <a:rPr lang="ru-RU" sz="2000" dirty="0" err="1" smtClean="0"/>
              <a:t>Планети-гіганти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сильні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гравітаційні</a:t>
            </a:r>
            <a:r>
              <a:rPr lang="ru-RU" sz="2000" dirty="0" smtClean="0"/>
              <a:t> поля, </a:t>
            </a:r>
            <a:r>
              <a:rPr lang="ru-RU" sz="2000" dirty="0" err="1" smtClean="0"/>
              <a:t>своїм</a:t>
            </a:r>
            <a:r>
              <a:rPr lang="ru-RU" sz="2000" dirty="0" smtClean="0"/>
              <a:t> </a:t>
            </a:r>
            <a:r>
              <a:rPr lang="ru-RU" sz="2000" dirty="0" err="1" smtClean="0"/>
              <a:t>тяжінням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змінити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траєкторію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польоту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комети</a:t>
            </a:r>
            <a:r>
              <a:rPr lang="ru-RU" sz="2000" dirty="0" smtClean="0"/>
              <a:t>, тому у них </a:t>
            </a:r>
            <a:r>
              <a:rPr lang="ru-RU" sz="2000" dirty="0" err="1" smtClean="0"/>
              <a:t>безліч</a:t>
            </a:r>
            <a:r>
              <a:rPr lang="ru-RU" sz="2000" dirty="0" smtClean="0"/>
              <a:t> </a:t>
            </a:r>
            <a:r>
              <a:rPr lang="ru-RU" sz="2000" dirty="0" err="1" smtClean="0"/>
              <a:t>супутників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кільця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складаються</a:t>
            </a:r>
            <a:r>
              <a:rPr lang="ru-RU" sz="2000" dirty="0" smtClean="0"/>
              <a:t> з </a:t>
            </a:r>
            <a:r>
              <a:rPr lang="ru-RU" sz="2000" dirty="0" err="1" smtClean="0"/>
              <a:t>каменів</a:t>
            </a:r>
            <a:r>
              <a:rPr lang="ru-RU" sz="2000" dirty="0" smtClean="0"/>
              <a:t> і пилу.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44" y="3364992"/>
            <a:ext cx="4254771" cy="3191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70" y="3942198"/>
            <a:ext cx="2923794" cy="26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92" y="658368"/>
            <a:ext cx="11009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Земля-найчарівніша планета Сонячної системи</a:t>
            </a:r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444598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Земля́ —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третя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Сонця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планета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Сонячної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системи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єдина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планета, на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якій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відоме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домівка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людства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Земля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належить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до планет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земної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групи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і є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найбільшою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з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цих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планет у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Сонячній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системі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Землю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іноді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називають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світом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латинською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назвою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Терра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грецькою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— Гея.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568" y="348038"/>
            <a:ext cx="6096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243138" algn="l"/>
              </a:tabLst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Атмосфера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Землі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її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склад та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шари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Атмосфера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—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газова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оболонка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оточує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.Землю.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Наявність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атмосфери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— одна з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найго­ловніших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умов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життя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планеті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Без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їжі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людина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обходити­ся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місяць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без води —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тиждень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без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повітря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проживе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кількох</a:t>
            </a:r>
            <a:r>
              <a:rPr 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хвилин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Атмосфера, як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елемент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глобальної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екосистеми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виконує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кілька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функцій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захищає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організми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згубного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впливу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космічних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випромінювань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ударів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метеоритів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регулює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сезонні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добові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коливання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температури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якби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існувало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то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добові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коливання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температу­ри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досягали б ± 200 °С);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•є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носієм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тепла й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вологи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•є депо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газів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беруть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участь у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фотосинтезі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забезпечують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дихання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зумовлює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низку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складних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екзогенних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процесів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вивітрювання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гірських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порід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діяльність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природних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мерзлоти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льодовиків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тощо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повітря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яка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приблизно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однакова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усіх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куточках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 мало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змінюється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день,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тиждень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навіть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назвали 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постійною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складовою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атмосфери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0" y="249174"/>
            <a:ext cx="4937760" cy="2777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80" y="3441192"/>
            <a:ext cx="5161278" cy="29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8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355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До </a:t>
            </a:r>
            <a:r>
              <a:rPr lang="ru-RU" sz="2400" dirty="0" err="1" smtClean="0"/>
              <a:t>неї</a:t>
            </a:r>
            <a:r>
              <a:rPr lang="ru-RU" sz="2400" dirty="0" smtClean="0"/>
              <a:t> </a:t>
            </a:r>
            <a:r>
              <a:rPr lang="ru-RU" sz="2400" dirty="0" err="1" smtClean="0"/>
              <a:t>входять</a:t>
            </a:r>
            <a:r>
              <a:rPr lang="ru-RU" sz="2400" dirty="0" smtClean="0"/>
              <a:t> десять </a:t>
            </a:r>
            <a:r>
              <a:rPr lang="ru-RU" sz="2400" dirty="0" err="1" smtClean="0"/>
              <a:t>газів</a:t>
            </a:r>
            <a:r>
              <a:rPr lang="ru-RU" sz="2400" dirty="0" smtClean="0"/>
              <a:t>. </a:t>
            </a:r>
            <a:r>
              <a:rPr lang="ru-RU" sz="2400" dirty="0" err="1" smtClean="0"/>
              <a:t>Домінують</a:t>
            </a:r>
            <a:r>
              <a:rPr lang="ru-RU" sz="2400" dirty="0" smtClean="0"/>
              <a:t> два з них: азот </a:t>
            </a:r>
            <a:r>
              <a:rPr lang="en-US" sz="2400" dirty="0" smtClean="0"/>
              <a:t>N2 – 78, 084% </a:t>
            </a:r>
            <a:r>
              <a:rPr lang="ru-RU" sz="2400" dirty="0" smtClean="0"/>
              <a:t>і </a:t>
            </a:r>
            <a:r>
              <a:rPr lang="ru-RU" sz="2400" dirty="0" err="1" smtClean="0"/>
              <a:t>кисень</a:t>
            </a:r>
            <a:r>
              <a:rPr lang="ru-RU" sz="2400" dirty="0" smtClean="0"/>
              <a:t> О2 – 2,946%. </a:t>
            </a:r>
            <a:r>
              <a:rPr lang="ru-RU" sz="2400" dirty="0" err="1" smtClean="0"/>
              <a:t>Частка</a:t>
            </a:r>
            <a:r>
              <a:rPr lang="ru-RU" sz="2400" dirty="0" smtClean="0"/>
              <a:t>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узятих</a:t>
            </a:r>
            <a:r>
              <a:rPr lang="ru-RU" sz="2400" dirty="0" smtClean="0"/>
              <a:t> разом не </a:t>
            </a:r>
            <a:r>
              <a:rPr lang="ru-RU" sz="2400" dirty="0" err="1" smtClean="0"/>
              <a:t>сягає</a:t>
            </a:r>
            <a:r>
              <a:rPr lang="ru-RU" sz="2400" dirty="0" smtClean="0"/>
              <a:t> й одного процента у сухому </a:t>
            </a:r>
            <a:r>
              <a:rPr lang="ru-RU" sz="2400" dirty="0" err="1" smtClean="0"/>
              <a:t>повітрі</a:t>
            </a:r>
            <a:r>
              <a:rPr lang="ru-RU" sz="2400" dirty="0" smtClean="0"/>
              <a:t>. </a:t>
            </a:r>
            <a:r>
              <a:rPr lang="ru-RU" sz="2400" dirty="0" err="1" smtClean="0"/>
              <a:t>Ці</a:t>
            </a:r>
            <a:r>
              <a:rPr lang="ru-RU" sz="2400" dirty="0" smtClean="0"/>
              <a:t> «</a:t>
            </a:r>
            <a:r>
              <a:rPr lang="ru-RU" sz="2400" dirty="0" err="1" smtClean="0"/>
              <a:t>інші</a:t>
            </a:r>
            <a:r>
              <a:rPr lang="ru-RU" sz="2400" dirty="0" smtClean="0"/>
              <a:t>» 8 </a:t>
            </a:r>
            <a:r>
              <a:rPr lang="ru-RU" sz="2400" dirty="0" err="1" smtClean="0"/>
              <a:t>газів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постійної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складової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атмосфери</a:t>
            </a:r>
            <a:r>
              <a:rPr lang="ru-RU" sz="2400" dirty="0" smtClean="0"/>
              <a:t> за </a:t>
            </a:r>
            <a:r>
              <a:rPr lang="ru-RU" sz="2400" dirty="0" err="1" smtClean="0"/>
              <a:t>концентрацією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розташовуються</a:t>
            </a:r>
            <a:r>
              <a:rPr lang="ru-RU" sz="2400" dirty="0" smtClean="0"/>
              <a:t> у такому порядку:</a:t>
            </a:r>
          </a:p>
          <a:p>
            <a:r>
              <a:rPr lang="ru-RU" sz="2400" dirty="0" smtClean="0"/>
              <a:t>2. Аргон (</a:t>
            </a:r>
            <a:r>
              <a:rPr lang="en-US" sz="2400" dirty="0" err="1" smtClean="0"/>
              <a:t>Ar</a:t>
            </a:r>
            <a:r>
              <a:rPr lang="en-US" sz="2400" dirty="0" smtClean="0"/>
              <a:t>)- 0,934%</a:t>
            </a:r>
          </a:p>
          <a:p>
            <a:r>
              <a:rPr lang="en-US" sz="2400" dirty="0" smtClean="0"/>
              <a:t>3. </a:t>
            </a:r>
            <a:r>
              <a:rPr lang="ru-RU" sz="2400" dirty="0" err="1" smtClean="0"/>
              <a:t>Вуглекислий</a:t>
            </a:r>
            <a:r>
              <a:rPr lang="ru-RU" sz="2400" dirty="0" smtClean="0"/>
              <a:t> газ (</a:t>
            </a:r>
            <a:r>
              <a:rPr lang="en-US" sz="2400" dirty="0" smtClean="0"/>
              <a:t>CO2)- 0,036%</a:t>
            </a:r>
          </a:p>
          <a:p>
            <a:r>
              <a:rPr lang="en-US" sz="2400" dirty="0" smtClean="0"/>
              <a:t>4. </a:t>
            </a:r>
            <a:r>
              <a:rPr lang="ru-RU" sz="2400" dirty="0" smtClean="0"/>
              <a:t>Неон (</a:t>
            </a:r>
            <a:r>
              <a:rPr lang="en-US" sz="2400" dirty="0" smtClean="0"/>
              <a:t>Ne)- 0,0018%</a:t>
            </a:r>
          </a:p>
          <a:p>
            <a:r>
              <a:rPr lang="en-US" sz="2400" dirty="0" smtClean="0"/>
              <a:t>5. </a:t>
            </a:r>
            <a:r>
              <a:rPr lang="ru-RU" sz="2400" dirty="0" err="1" smtClean="0"/>
              <a:t>Гелій</a:t>
            </a:r>
            <a:r>
              <a:rPr lang="ru-RU" sz="2400" dirty="0" smtClean="0"/>
              <a:t> (</a:t>
            </a:r>
            <a:r>
              <a:rPr lang="en-US" sz="2400" dirty="0" smtClean="0"/>
              <a:t>He)- 0,0000524%</a:t>
            </a:r>
          </a:p>
          <a:p>
            <a:r>
              <a:rPr lang="en-US" sz="2400" dirty="0" smtClean="0"/>
              <a:t>6. </a:t>
            </a:r>
            <a:r>
              <a:rPr lang="ru-RU" sz="2400" dirty="0" smtClean="0"/>
              <a:t>Метан (</a:t>
            </a:r>
            <a:r>
              <a:rPr lang="en-US" sz="2400" dirty="0" smtClean="0"/>
              <a:t>CH4)- 0,0002%</a:t>
            </a:r>
          </a:p>
          <a:p>
            <a:r>
              <a:rPr lang="en-US" sz="2400" dirty="0" smtClean="0"/>
              <a:t>7. </a:t>
            </a:r>
            <a:r>
              <a:rPr lang="ru-RU" sz="2400" dirty="0" smtClean="0"/>
              <a:t>Криптон (</a:t>
            </a:r>
            <a:r>
              <a:rPr lang="en-US" sz="2400" dirty="0" smtClean="0"/>
              <a:t>Kr)- 0,00014%</a:t>
            </a:r>
          </a:p>
          <a:p>
            <a:r>
              <a:rPr lang="en-US" sz="2400" dirty="0" smtClean="0"/>
              <a:t>8. </a:t>
            </a:r>
            <a:r>
              <a:rPr lang="ru-RU" sz="2400" dirty="0" err="1" smtClean="0"/>
              <a:t>Водень</a:t>
            </a:r>
            <a:r>
              <a:rPr lang="ru-RU" sz="2400" dirty="0" smtClean="0"/>
              <a:t> (</a:t>
            </a:r>
            <a:r>
              <a:rPr lang="en-US" sz="2400" dirty="0" smtClean="0"/>
              <a:t>H)- 0,00005%</a:t>
            </a:r>
          </a:p>
          <a:p>
            <a:r>
              <a:rPr lang="en-US" sz="2400" dirty="0" smtClean="0"/>
              <a:t>9. </a:t>
            </a:r>
            <a:r>
              <a:rPr lang="ru-RU" sz="2400" dirty="0" smtClean="0"/>
              <a:t>Ксенон (</a:t>
            </a:r>
            <a:r>
              <a:rPr lang="en-US" sz="2400" dirty="0" err="1" smtClean="0"/>
              <a:t>Xe</a:t>
            </a:r>
            <a:r>
              <a:rPr lang="en-US" sz="2400" dirty="0" smtClean="0"/>
              <a:t>)- 0,000009%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68" y="1349734"/>
            <a:ext cx="5626608" cy="42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72" y="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/>
              <a:t>Будова </a:t>
            </a:r>
            <a:r>
              <a:rPr lang="ru-RU" sz="2000" b="1" i="1" dirty="0" err="1" smtClean="0"/>
              <a:t>атмосфери</a:t>
            </a:r>
            <a:endParaRPr lang="ru-RU" sz="2000" b="1" i="1" dirty="0" smtClean="0"/>
          </a:p>
          <a:p>
            <a:r>
              <a:rPr lang="ru-RU" dirty="0" smtClean="0"/>
              <a:t>З </a:t>
            </a:r>
            <a:r>
              <a:rPr lang="ru-RU" dirty="0" err="1" smtClean="0"/>
              <a:t>висотою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зменшуються</a:t>
            </a:r>
            <a:r>
              <a:rPr lang="ru-RU" dirty="0" smtClean="0"/>
              <a:t> </a:t>
            </a:r>
            <a:r>
              <a:rPr lang="ru-RU" dirty="0" err="1" smtClean="0"/>
              <a:t>щільність</a:t>
            </a:r>
            <a:r>
              <a:rPr lang="ru-RU" dirty="0" smtClean="0"/>
              <a:t> і </a:t>
            </a:r>
            <a:r>
              <a:rPr lang="ru-RU" dirty="0" err="1" smtClean="0"/>
              <a:t>тиск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, а температура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нерівномірно</a:t>
            </a:r>
            <a:r>
              <a:rPr lang="ru-RU" dirty="0" smtClean="0"/>
              <a:t> й складно.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в межах </a:t>
            </a:r>
            <a:r>
              <a:rPr lang="ru-RU" dirty="0" err="1" smtClean="0"/>
              <a:t>атмосфери</a:t>
            </a:r>
            <a:r>
              <a:rPr lang="ru-RU" dirty="0" smtClean="0"/>
              <a:t> на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висотах</a:t>
            </a:r>
            <a:r>
              <a:rPr lang="ru-RU" dirty="0" smtClean="0"/>
              <a:t> </a:t>
            </a:r>
            <a:r>
              <a:rPr lang="ru-RU" dirty="0" err="1" smtClean="0"/>
              <a:t>пояснюється</a:t>
            </a:r>
            <a:r>
              <a:rPr lang="ru-RU" dirty="0" smtClean="0"/>
              <a:t> </a:t>
            </a:r>
            <a:r>
              <a:rPr lang="ru-RU" dirty="0" err="1" smtClean="0"/>
              <a:t>неоднаковим</a:t>
            </a:r>
            <a:r>
              <a:rPr lang="ru-RU" dirty="0" smtClean="0"/>
              <a:t> </a:t>
            </a:r>
            <a:r>
              <a:rPr lang="ru-RU" dirty="0" err="1" smtClean="0"/>
              <a:t>поглинанням</a:t>
            </a:r>
            <a:r>
              <a:rPr lang="ru-RU" dirty="0" smtClean="0"/>
              <a:t> </a:t>
            </a:r>
            <a:r>
              <a:rPr lang="ru-RU" dirty="0" err="1" smtClean="0"/>
              <a:t>сонячної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газами. </a:t>
            </a:r>
            <a:r>
              <a:rPr lang="ru-RU" dirty="0" err="1" smtClean="0"/>
              <a:t>Найінтенсивніше</a:t>
            </a:r>
            <a:r>
              <a:rPr lang="ru-RU" dirty="0" smtClean="0"/>
              <a:t> </a:t>
            </a:r>
            <a:r>
              <a:rPr lang="ru-RU" dirty="0" err="1" smtClean="0"/>
              <a:t>теплові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 </a:t>
            </a:r>
            <a:r>
              <a:rPr lang="ru-RU" dirty="0" err="1" smtClean="0"/>
              <a:t>протікають</a:t>
            </a:r>
            <a:r>
              <a:rPr lang="ru-RU" dirty="0" smtClean="0"/>
              <a:t> у </a:t>
            </a:r>
            <a:r>
              <a:rPr lang="ru-RU" dirty="0" err="1" smtClean="0"/>
              <a:t>тропосфері</a:t>
            </a:r>
            <a:r>
              <a:rPr lang="ru-RU" dirty="0" smtClean="0"/>
              <a:t>, </a:t>
            </a:r>
            <a:r>
              <a:rPr lang="ru-RU" dirty="0" err="1" smtClean="0"/>
              <a:t>причому</a:t>
            </a:r>
            <a:r>
              <a:rPr lang="ru-RU" dirty="0" smtClean="0"/>
              <a:t> атмосфера </a:t>
            </a:r>
            <a:r>
              <a:rPr lang="ru-RU" dirty="0" err="1" smtClean="0"/>
              <a:t>нагрівається</a:t>
            </a:r>
            <a:r>
              <a:rPr lang="ru-RU" dirty="0" smtClean="0"/>
              <a:t> </a:t>
            </a:r>
            <a:r>
              <a:rPr lang="ru-RU" dirty="0" err="1" smtClean="0"/>
              <a:t>знизу</a:t>
            </a:r>
            <a:r>
              <a:rPr lang="ru-RU" dirty="0" smtClean="0"/>
              <a:t>,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океану та </a:t>
            </a:r>
            <a:r>
              <a:rPr lang="ru-RU" dirty="0" err="1" smtClean="0"/>
              <a:t>суші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Тропосфера - </a:t>
            </a:r>
            <a:r>
              <a:rPr lang="ru-RU" dirty="0" err="1" smtClean="0"/>
              <a:t>найближчий</a:t>
            </a:r>
            <a:r>
              <a:rPr lang="ru-RU" dirty="0" smtClean="0"/>
              <a:t> до нас </a:t>
            </a:r>
            <a:r>
              <a:rPr lang="ru-RU" dirty="0" err="1" smtClean="0"/>
              <a:t>нижній</a:t>
            </a:r>
            <a:r>
              <a:rPr lang="ru-RU" dirty="0" smtClean="0"/>
              <a:t> шар </a:t>
            </a:r>
            <a:r>
              <a:rPr lang="ru-RU" dirty="0" err="1" smtClean="0"/>
              <a:t>атмосфери</a:t>
            </a:r>
            <a:r>
              <a:rPr lang="ru-RU" dirty="0" smtClean="0"/>
              <a:t>.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верхньої</a:t>
            </a:r>
            <a:r>
              <a:rPr lang="ru-RU" dirty="0" smtClean="0"/>
              <a:t>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тропосфери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: зимою вона </a:t>
            </a:r>
            <a:r>
              <a:rPr lang="ru-RU" dirty="0" err="1" smtClean="0"/>
              <a:t>ближче</a:t>
            </a:r>
            <a:r>
              <a:rPr lang="ru-RU" dirty="0" smtClean="0"/>
              <a:t> до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, </a:t>
            </a:r>
            <a:r>
              <a:rPr lang="ru-RU" dirty="0" err="1" smtClean="0"/>
              <a:t>літом</a:t>
            </a:r>
            <a:r>
              <a:rPr lang="ru-RU" dirty="0" smtClean="0"/>
              <a:t> - дальше.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доби</a:t>
            </a:r>
            <a:r>
              <a:rPr lang="ru-RU" dirty="0" smtClean="0"/>
              <a:t> </a:t>
            </a:r>
            <a:r>
              <a:rPr lang="ru-RU" dirty="0" err="1" smtClean="0"/>
              <a:t>коливання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сягати</a:t>
            </a:r>
            <a:r>
              <a:rPr lang="ru-RU" dirty="0" smtClean="0"/>
              <a:t>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кілометрів</a:t>
            </a:r>
            <a:r>
              <a:rPr lang="ru-RU" dirty="0" smtClean="0"/>
              <a:t>. </a:t>
            </a:r>
            <a:r>
              <a:rPr lang="ru-RU" dirty="0" err="1" smtClean="0"/>
              <a:t>Нагрівається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тепла </a:t>
            </a:r>
            <a:r>
              <a:rPr lang="ru-RU" dirty="0" err="1" smtClean="0"/>
              <a:t>нагрітої</a:t>
            </a:r>
            <a:r>
              <a:rPr lang="ru-RU" dirty="0" smtClean="0"/>
              <a:t> </a:t>
            </a:r>
            <a:r>
              <a:rPr lang="ru-RU" dirty="0" err="1" smtClean="0"/>
              <a:t>Сонцем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. В </a:t>
            </a:r>
            <a:r>
              <a:rPr lang="ru-RU" dirty="0" err="1" smtClean="0"/>
              <a:t>тропосфері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до 80% </a:t>
            </a:r>
            <a:r>
              <a:rPr lang="ru-RU" dirty="0" err="1" smtClean="0"/>
              <a:t>вологи</a:t>
            </a:r>
            <a:r>
              <a:rPr lang="ru-RU" dirty="0" smtClean="0"/>
              <a:t>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. </a:t>
            </a:r>
            <a:r>
              <a:rPr lang="ru-RU" dirty="0" err="1" smtClean="0"/>
              <a:t>Характерне</a:t>
            </a:r>
            <a:r>
              <a:rPr lang="ru-RU" dirty="0" smtClean="0"/>
              <a:t> </a:t>
            </a:r>
            <a:r>
              <a:rPr lang="ru-RU" dirty="0" err="1" smtClean="0"/>
              <a:t>постійне</a:t>
            </a:r>
            <a:r>
              <a:rPr lang="ru-RU" dirty="0" smtClean="0"/>
              <a:t> </a:t>
            </a:r>
            <a:r>
              <a:rPr lang="ru-RU" dirty="0" err="1" smtClean="0"/>
              <a:t>вертикальне</a:t>
            </a:r>
            <a:r>
              <a:rPr lang="ru-RU" dirty="0" smtClean="0"/>
              <a:t> </a:t>
            </a:r>
            <a:r>
              <a:rPr lang="ru-RU" dirty="0" err="1" smtClean="0"/>
              <a:t>перемішування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, - тут </a:t>
            </a:r>
            <a:r>
              <a:rPr lang="ru-RU" dirty="0" err="1" smtClean="0"/>
              <a:t>утворюються</a:t>
            </a:r>
            <a:r>
              <a:rPr lang="ru-RU" dirty="0" smtClean="0"/>
              <a:t> хмари, </a:t>
            </a:r>
            <a:r>
              <a:rPr lang="ru-RU" dirty="0" err="1" smtClean="0"/>
              <a:t>звідси</a:t>
            </a:r>
            <a:r>
              <a:rPr lang="ru-RU" dirty="0" smtClean="0"/>
              <a:t> </a:t>
            </a:r>
            <a:r>
              <a:rPr lang="ru-RU" dirty="0" err="1" smtClean="0"/>
              <a:t>випадають</a:t>
            </a:r>
            <a:r>
              <a:rPr lang="ru-RU" dirty="0" smtClean="0"/>
              <a:t> опади.</a:t>
            </a:r>
          </a:p>
          <a:p>
            <a:r>
              <a:rPr lang="ru-RU" dirty="0" smtClean="0"/>
              <a:t>Тропопауза - </a:t>
            </a:r>
            <a:r>
              <a:rPr lang="ru-RU" dirty="0" err="1" smtClean="0"/>
              <a:t>її</a:t>
            </a:r>
            <a:r>
              <a:rPr lang="ru-RU" dirty="0" smtClean="0"/>
              <a:t> температура і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змінюються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зміною</a:t>
            </a:r>
            <a:r>
              <a:rPr lang="ru-RU" dirty="0" smtClean="0"/>
              <a:t> </a:t>
            </a:r>
            <a:r>
              <a:rPr lang="ru-RU" dirty="0" err="1" smtClean="0"/>
              <a:t>широти</a:t>
            </a:r>
            <a:r>
              <a:rPr lang="ru-RU" dirty="0" smtClean="0"/>
              <a:t> -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екватора</a:t>
            </a:r>
            <a:r>
              <a:rPr lang="ru-RU" dirty="0" smtClean="0"/>
              <a:t> до </a:t>
            </a:r>
            <a:r>
              <a:rPr lang="ru-RU" dirty="0" err="1" smtClean="0"/>
              <a:t>полюсів</a:t>
            </a:r>
            <a:r>
              <a:rPr lang="ru-RU" dirty="0" smtClean="0"/>
              <a:t> тропопауза </a:t>
            </a:r>
            <a:r>
              <a:rPr lang="ru-RU" dirty="0" err="1" smtClean="0"/>
              <a:t>знижується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Стратосфера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</a:t>
            </a:r>
            <a:r>
              <a:rPr lang="ru-RU" dirty="0" err="1" smtClean="0"/>
              <a:t>низьким</a:t>
            </a:r>
            <a:r>
              <a:rPr lang="ru-RU" dirty="0" smtClean="0"/>
              <a:t> </a:t>
            </a:r>
            <a:r>
              <a:rPr lang="ru-RU" dirty="0" err="1" smtClean="0"/>
              <a:t>тиском</a:t>
            </a:r>
            <a:r>
              <a:rPr lang="ru-RU" dirty="0" smtClean="0"/>
              <a:t>, </a:t>
            </a:r>
            <a:r>
              <a:rPr lang="ru-RU" dirty="0" err="1" smtClean="0"/>
              <a:t>розрідженням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, </a:t>
            </a:r>
            <a:r>
              <a:rPr lang="ru-RU" dirty="0" err="1" smtClean="0"/>
              <a:t>повною</a:t>
            </a:r>
            <a:r>
              <a:rPr lang="ru-RU" dirty="0" smtClean="0"/>
              <a:t> </a:t>
            </a:r>
            <a:r>
              <a:rPr lang="ru-RU" dirty="0" err="1" smtClean="0"/>
              <a:t>відсутністю</a:t>
            </a:r>
            <a:r>
              <a:rPr lang="ru-RU" dirty="0" smtClean="0"/>
              <a:t> </a:t>
            </a:r>
            <a:r>
              <a:rPr lang="ru-RU" dirty="0" err="1" smtClean="0"/>
              <a:t>водяної</a:t>
            </a:r>
            <a:r>
              <a:rPr lang="ru-RU" dirty="0" smtClean="0"/>
              <a:t> пари і </a:t>
            </a:r>
            <a:r>
              <a:rPr lang="ru-RU" dirty="0" err="1" smtClean="0"/>
              <a:t>значним</a:t>
            </a:r>
            <a:r>
              <a:rPr lang="ru-RU" dirty="0" smtClean="0"/>
              <a:t> </a:t>
            </a:r>
            <a:r>
              <a:rPr lang="ru-RU" dirty="0" err="1" smtClean="0"/>
              <a:t>вмістом</a:t>
            </a:r>
            <a:r>
              <a:rPr lang="ru-RU" dirty="0" smtClean="0"/>
              <a:t> озону - до 10-5 г/г </a:t>
            </a:r>
            <a:r>
              <a:rPr lang="ru-RU" dirty="0" err="1" smtClean="0"/>
              <a:t>повітря</a:t>
            </a:r>
            <a:r>
              <a:rPr lang="ru-RU" dirty="0" smtClean="0"/>
              <a:t>. </a:t>
            </a:r>
            <a:r>
              <a:rPr lang="ru-RU" dirty="0" err="1" smtClean="0"/>
              <a:t>Озоновий</a:t>
            </a:r>
            <a:r>
              <a:rPr lang="ru-RU" dirty="0" smtClean="0"/>
              <a:t> шар </a:t>
            </a:r>
            <a:r>
              <a:rPr lang="ru-RU" dirty="0" err="1" smtClean="0"/>
              <a:t>поглинає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97% </a:t>
            </a:r>
            <a:r>
              <a:rPr lang="ru-RU" dirty="0" err="1" smtClean="0"/>
              <a:t>ультрафіолетового</a:t>
            </a:r>
            <a:r>
              <a:rPr lang="ru-RU" dirty="0" smtClean="0"/>
              <a:t> компонента </a:t>
            </a:r>
            <a:r>
              <a:rPr lang="ru-RU" dirty="0" err="1" smtClean="0"/>
              <a:t>сонячної</a:t>
            </a:r>
            <a:r>
              <a:rPr lang="ru-RU" dirty="0" smtClean="0"/>
              <a:t> </a:t>
            </a:r>
            <a:r>
              <a:rPr lang="ru-RU" dirty="0" err="1" smtClean="0"/>
              <a:t>радіації</a:t>
            </a:r>
            <a:r>
              <a:rPr lang="ru-RU" dirty="0" smtClean="0"/>
              <a:t>, </a:t>
            </a:r>
            <a:r>
              <a:rPr lang="ru-RU" dirty="0" err="1" smtClean="0"/>
              <a:t>небезпечного</a:t>
            </a:r>
            <a:r>
              <a:rPr lang="ru-RU" dirty="0" smtClean="0"/>
              <a:t> для </a:t>
            </a:r>
            <a:r>
              <a:rPr lang="ru-RU" dirty="0" err="1" smtClean="0"/>
              <a:t>живих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54" y="171692"/>
            <a:ext cx="4648010" cy="63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0"/>
            <a:ext cx="10972800" cy="69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2183</Words>
  <Application>Microsoft Office PowerPoint</Application>
  <PresentationFormat>Широкоэкранный</PresentationFormat>
  <Paragraphs>111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Даша</cp:lastModifiedBy>
  <cp:revision>11</cp:revision>
  <dcterms:created xsi:type="dcterms:W3CDTF">2014-12-01T17:05:43Z</dcterms:created>
  <dcterms:modified xsi:type="dcterms:W3CDTF">2014-12-01T18:11:42Z</dcterms:modified>
</cp:coreProperties>
</file>