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5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3284E-515A-4386-8D0A-10BE7FDFFE0D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5DD46-868E-4C1B-9C04-04E69F245E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55950-6F13-4227-852F-D4F5266E34ED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C1067-142F-4616-99B9-5036B4281E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1AF17-46A6-4D11-A2EE-10B5C283A224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ED058-146F-4FC0-A3EA-907869E93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14775-E707-4AEF-B63A-2A0DE67000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7E964-B98D-45DB-96BE-A53E8A7B27DA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95E76-4967-4331-A499-BCDB405B32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82D7F-45E3-4955-AF87-65E7909D4985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495A3-1A52-4CCC-99FF-AD42B89F4C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DD9DB-508E-443B-BCB6-5D9304D26B67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C9703-DCE8-42C7-A3F4-470B507E7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E1F75-3991-4C04-95AC-FADD3376D801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C8C83-35CE-49C8-8B68-0D98E8CD9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9BBA9-7015-4B7F-9441-AF277FC4EF9C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7D6EA-395F-4A44-8E08-24334E3233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FCAEA-3F1D-40D5-9431-7A1F56203D5C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C7566-C625-40A6-A44C-6BD9497981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84F64-0F0B-47FC-A3C2-2D8712FA5DD7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C0F81-028E-497B-ACA2-3900054D4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00FB0-59FF-4BC8-BDE2-15A85D64213D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AAA98-CBAB-4CFF-84F1-640C3A0C0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C9B3E3-2040-44F4-A38D-90E85578085E}" type="datetimeFigureOut">
              <a:rPr lang="ru-RU"/>
              <a:pPr>
                <a:defRPr/>
              </a:pPr>
              <a:t>23.04.2012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EE1896-0EDD-4276-BFB6-791A18ECF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4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75" r:id="rId9"/>
    <p:sldLayoutId id="2147483666" r:id="rId10"/>
    <p:sldLayoutId id="2147483665" r:id="rId11"/>
    <p:sldLayoutId id="2147483676" r:id="rId12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175351" cy="1793167"/>
          </a:xfrm>
        </p:spPr>
        <p:txBody>
          <a:bodyPr/>
          <a:lstStyle/>
          <a:p>
            <a:pPr marL="18288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8000" dirty="0" smtClean="0"/>
              <a:t>Нітроген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ChangeArrowheads="1"/>
          </p:cNvSpPr>
          <p:nvPr/>
        </p:nvSpPr>
        <p:spPr bwMode="auto">
          <a:xfrm>
            <a:off x="2016125" y="1206500"/>
            <a:ext cx="6985000" cy="4968875"/>
          </a:xfrm>
          <a:prstGeom prst="rect">
            <a:avLst/>
          </a:prstGeom>
          <a:solidFill>
            <a:srgbClr val="C2C2C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rebuchet MS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50825" y="188913"/>
            <a:ext cx="8640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 b="1">
                <a:solidFill>
                  <a:srgbClr val="FF0000"/>
                </a:solidFill>
                <a:latin typeface="Baskerville Old Face"/>
              </a:rPr>
              <a:t>Періодична система хімічних елементів Д.І.Менделєєва</a:t>
            </a:r>
            <a:r>
              <a:rPr lang="ru-RU" sz="2400" b="1">
                <a:solidFill>
                  <a:srgbClr val="FF0000"/>
                </a:solidFill>
                <a:latin typeface="Baskerville Old Face"/>
              </a:rPr>
              <a:t> 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250825" y="765175"/>
            <a:ext cx="1008063" cy="5048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uk-UA" sz="1600">
                <a:latin typeface="Baskerville Old Face"/>
              </a:rPr>
              <a:t>Періоди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250825" y="1268413"/>
            <a:ext cx="1008063" cy="5048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1</a:t>
            </a:r>
            <a:endParaRPr lang="ru-RU">
              <a:latin typeface="Baskerville Old Face"/>
            </a:endParaRP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250825" y="1773238"/>
            <a:ext cx="1008063" cy="5048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2</a:t>
            </a:r>
            <a:endParaRPr lang="ru-RU">
              <a:latin typeface="Baskerville Old Face"/>
            </a:endParaRP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250825" y="2276475"/>
            <a:ext cx="1008063" cy="5048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3</a:t>
            </a:r>
            <a:endParaRPr lang="ru-RU">
              <a:latin typeface="Baskerville Old Face"/>
            </a:endParaRPr>
          </a:p>
        </p:txBody>
      </p:sp>
      <p:sp>
        <p:nvSpPr>
          <p:cNvPr id="15367" name="Rectangle 8"/>
          <p:cNvSpPr>
            <a:spLocks noChangeArrowheads="1"/>
          </p:cNvSpPr>
          <p:nvPr/>
        </p:nvSpPr>
        <p:spPr bwMode="auto">
          <a:xfrm>
            <a:off x="250825" y="2781300"/>
            <a:ext cx="1008063" cy="1008063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4</a:t>
            </a:r>
            <a:endParaRPr lang="ru-RU">
              <a:latin typeface="Baskerville Old Face"/>
            </a:endParaRPr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250825" y="3789363"/>
            <a:ext cx="1008063" cy="9366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5</a:t>
            </a:r>
            <a:endParaRPr lang="ru-RU">
              <a:latin typeface="Baskerville Old Face"/>
            </a:endParaRPr>
          </a:p>
        </p:txBody>
      </p:sp>
      <p:sp>
        <p:nvSpPr>
          <p:cNvPr id="15369" name="Rectangle 10"/>
          <p:cNvSpPr>
            <a:spLocks noChangeArrowheads="1"/>
          </p:cNvSpPr>
          <p:nvPr/>
        </p:nvSpPr>
        <p:spPr bwMode="auto">
          <a:xfrm>
            <a:off x="250825" y="4724400"/>
            <a:ext cx="1008063" cy="100965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6</a:t>
            </a:r>
            <a:endParaRPr lang="ru-RU">
              <a:latin typeface="Baskerville Old Face"/>
            </a:endParaRPr>
          </a:p>
        </p:txBody>
      </p:sp>
      <p:sp>
        <p:nvSpPr>
          <p:cNvPr id="15370" name="Rectangle 11"/>
          <p:cNvSpPr>
            <a:spLocks noChangeArrowheads="1"/>
          </p:cNvSpPr>
          <p:nvPr/>
        </p:nvSpPr>
        <p:spPr bwMode="auto">
          <a:xfrm>
            <a:off x="250825" y="5734050"/>
            <a:ext cx="1008063" cy="5048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7</a:t>
            </a:r>
            <a:endParaRPr lang="ru-RU">
              <a:latin typeface="Baskerville Old Face"/>
            </a:endParaRPr>
          </a:p>
        </p:txBody>
      </p:sp>
      <p:sp>
        <p:nvSpPr>
          <p:cNvPr id="15371" name="Rectangle 12"/>
          <p:cNvSpPr>
            <a:spLocks noChangeArrowheads="1"/>
          </p:cNvSpPr>
          <p:nvPr/>
        </p:nvSpPr>
        <p:spPr bwMode="auto">
          <a:xfrm>
            <a:off x="1258888" y="765175"/>
            <a:ext cx="720725" cy="503238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600">
                <a:latin typeface="Baskerville Old Face"/>
              </a:rPr>
              <a:t>Ряди</a:t>
            </a:r>
          </a:p>
        </p:txBody>
      </p:sp>
      <p:sp>
        <p:nvSpPr>
          <p:cNvPr id="15372" name="Rectangle 13"/>
          <p:cNvSpPr>
            <a:spLocks noChangeArrowheads="1"/>
          </p:cNvSpPr>
          <p:nvPr/>
        </p:nvSpPr>
        <p:spPr bwMode="auto">
          <a:xfrm>
            <a:off x="1258888" y="1268413"/>
            <a:ext cx="720725" cy="503237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1</a:t>
            </a:r>
            <a:endParaRPr lang="ru-RU">
              <a:latin typeface="Baskerville Old Face"/>
            </a:endParaRPr>
          </a:p>
        </p:txBody>
      </p:sp>
      <p:sp>
        <p:nvSpPr>
          <p:cNvPr id="15373" name="Rectangle 14"/>
          <p:cNvSpPr>
            <a:spLocks noChangeArrowheads="1"/>
          </p:cNvSpPr>
          <p:nvPr/>
        </p:nvSpPr>
        <p:spPr bwMode="auto">
          <a:xfrm>
            <a:off x="1258888" y="1773238"/>
            <a:ext cx="720725" cy="503237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2</a:t>
            </a:r>
            <a:endParaRPr lang="ru-RU">
              <a:latin typeface="Baskerville Old Face"/>
            </a:endParaRPr>
          </a:p>
        </p:txBody>
      </p:sp>
      <p:sp>
        <p:nvSpPr>
          <p:cNvPr id="15374" name="Rectangle 15"/>
          <p:cNvSpPr>
            <a:spLocks noChangeArrowheads="1"/>
          </p:cNvSpPr>
          <p:nvPr/>
        </p:nvSpPr>
        <p:spPr bwMode="auto">
          <a:xfrm>
            <a:off x="1258888" y="2276475"/>
            <a:ext cx="720725" cy="503238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3</a:t>
            </a:r>
            <a:endParaRPr lang="ru-RU">
              <a:latin typeface="Baskerville Old Face"/>
            </a:endParaRPr>
          </a:p>
        </p:txBody>
      </p:sp>
      <p:sp>
        <p:nvSpPr>
          <p:cNvPr id="15375" name="Rectangle 16"/>
          <p:cNvSpPr>
            <a:spLocks noChangeArrowheads="1"/>
          </p:cNvSpPr>
          <p:nvPr/>
        </p:nvSpPr>
        <p:spPr bwMode="auto">
          <a:xfrm>
            <a:off x="1258888" y="2781300"/>
            <a:ext cx="720725" cy="503238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4</a:t>
            </a:r>
            <a:endParaRPr lang="ru-RU">
              <a:latin typeface="Baskerville Old Face"/>
            </a:endParaRPr>
          </a:p>
        </p:txBody>
      </p:sp>
      <p:sp>
        <p:nvSpPr>
          <p:cNvPr id="15376" name="Rectangle 17"/>
          <p:cNvSpPr>
            <a:spLocks noChangeArrowheads="1"/>
          </p:cNvSpPr>
          <p:nvPr/>
        </p:nvSpPr>
        <p:spPr bwMode="auto">
          <a:xfrm>
            <a:off x="1258888" y="5661025"/>
            <a:ext cx="720725" cy="576263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10</a:t>
            </a:r>
            <a:endParaRPr lang="ru-RU">
              <a:latin typeface="Baskerville Old Face"/>
            </a:endParaRPr>
          </a:p>
        </p:txBody>
      </p:sp>
      <p:sp>
        <p:nvSpPr>
          <p:cNvPr id="15377" name="Rectangle 18"/>
          <p:cNvSpPr>
            <a:spLocks noChangeArrowheads="1"/>
          </p:cNvSpPr>
          <p:nvPr/>
        </p:nvSpPr>
        <p:spPr bwMode="auto">
          <a:xfrm>
            <a:off x="1258888" y="5229225"/>
            <a:ext cx="720725" cy="5048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9</a:t>
            </a:r>
            <a:endParaRPr lang="ru-RU">
              <a:latin typeface="Baskerville Old Face"/>
            </a:endParaRPr>
          </a:p>
        </p:txBody>
      </p:sp>
      <p:sp>
        <p:nvSpPr>
          <p:cNvPr id="15378" name="Rectangle 19"/>
          <p:cNvSpPr>
            <a:spLocks noChangeArrowheads="1"/>
          </p:cNvSpPr>
          <p:nvPr/>
        </p:nvSpPr>
        <p:spPr bwMode="auto">
          <a:xfrm>
            <a:off x="1258888" y="4724400"/>
            <a:ext cx="720725" cy="5048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8</a:t>
            </a:r>
            <a:endParaRPr lang="ru-RU">
              <a:latin typeface="Baskerville Old Face"/>
            </a:endParaRPr>
          </a:p>
        </p:txBody>
      </p:sp>
      <p:sp>
        <p:nvSpPr>
          <p:cNvPr id="15379" name="Rectangle 20"/>
          <p:cNvSpPr>
            <a:spLocks noChangeArrowheads="1"/>
          </p:cNvSpPr>
          <p:nvPr/>
        </p:nvSpPr>
        <p:spPr bwMode="auto">
          <a:xfrm>
            <a:off x="1258888" y="4149725"/>
            <a:ext cx="720725" cy="57467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7</a:t>
            </a:r>
            <a:endParaRPr lang="ru-RU">
              <a:latin typeface="Baskerville Old Face"/>
            </a:endParaRPr>
          </a:p>
        </p:txBody>
      </p:sp>
      <p:sp>
        <p:nvSpPr>
          <p:cNvPr id="15380" name="Rectangle 21"/>
          <p:cNvSpPr>
            <a:spLocks noChangeArrowheads="1"/>
          </p:cNvSpPr>
          <p:nvPr/>
        </p:nvSpPr>
        <p:spPr bwMode="auto">
          <a:xfrm>
            <a:off x="1258888" y="3284538"/>
            <a:ext cx="720725" cy="6477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5</a:t>
            </a:r>
            <a:endParaRPr lang="ru-RU">
              <a:latin typeface="Baskerville Old Face"/>
            </a:endParaRPr>
          </a:p>
        </p:txBody>
      </p:sp>
      <p:sp>
        <p:nvSpPr>
          <p:cNvPr id="15381" name="Rectangle 22"/>
          <p:cNvSpPr>
            <a:spLocks noChangeArrowheads="1"/>
          </p:cNvSpPr>
          <p:nvPr/>
        </p:nvSpPr>
        <p:spPr bwMode="auto">
          <a:xfrm>
            <a:off x="1258888" y="3789363"/>
            <a:ext cx="720725" cy="503237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/>
              </a:rPr>
              <a:t>6</a:t>
            </a:r>
            <a:endParaRPr lang="ru-RU">
              <a:latin typeface="Baskerville Old Face"/>
            </a:endParaRPr>
          </a:p>
        </p:txBody>
      </p:sp>
      <p:sp>
        <p:nvSpPr>
          <p:cNvPr id="15382" name="Rectangle 23"/>
          <p:cNvSpPr>
            <a:spLocks noChangeArrowheads="1"/>
          </p:cNvSpPr>
          <p:nvPr/>
        </p:nvSpPr>
        <p:spPr bwMode="auto">
          <a:xfrm>
            <a:off x="1979613" y="765175"/>
            <a:ext cx="6985000" cy="287338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uk-UA">
                <a:latin typeface="Baskerville Old Face"/>
              </a:rPr>
              <a:t>Групи елементів</a:t>
            </a:r>
          </a:p>
        </p:txBody>
      </p:sp>
      <p:sp>
        <p:nvSpPr>
          <p:cNvPr id="15383" name="Rectangle 24"/>
          <p:cNvSpPr>
            <a:spLocks noChangeArrowheads="1"/>
          </p:cNvSpPr>
          <p:nvPr/>
        </p:nvSpPr>
        <p:spPr bwMode="auto">
          <a:xfrm>
            <a:off x="1979613" y="1052513"/>
            <a:ext cx="792162" cy="2159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Trebuchet MS" pitchFamily="34" charset="0"/>
              </a:rPr>
              <a:t>I</a:t>
            </a:r>
            <a:endParaRPr lang="ru-RU" sz="1600">
              <a:latin typeface="Trebuchet MS" pitchFamily="34" charset="0"/>
            </a:endParaRPr>
          </a:p>
        </p:txBody>
      </p:sp>
      <p:sp>
        <p:nvSpPr>
          <p:cNvPr id="15384" name="Rectangle 25"/>
          <p:cNvSpPr>
            <a:spLocks noChangeArrowheads="1"/>
          </p:cNvSpPr>
          <p:nvPr/>
        </p:nvSpPr>
        <p:spPr bwMode="auto">
          <a:xfrm>
            <a:off x="2771775" y="1052513"/>
            <a:ext cx="792163" cy="2159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Trebuchet MS" pitchFamily="34" charset="0"/>
              </a:rPr>
              <a:t>II</a:t>
            </a:r>
            <a:endParaRPr lang="ru-RU" sz="1600">
              <a:latin typeface="Trebuchet MS" pitchFamily="34" charset="0"/>
            </a:endParaRPr>
          </a:p>
        </p:txBody>
      </p:sp>
      <p:sp>
        <p:nvSpPr>
          <p:cNvPr id="15385" name="Rectangle 26"/>
          <p:cNvSpPr>
            <a:spLocks noChangeArrowheads="1"/>
          </p:cNvSpPr>
          <p:nvPr/>
        </p:nvSpPr>
        <p:spPr bwMode="auto">
          <a:xfrm>
            <a:off x="5940425" y="1052513"/>
            <a:ext cx="792163" cy="2159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Trebuchet MS" pitchFamily="34" charset="0"/>
              </a:rPr>
              <a:t>VI</a:t>
            </a:r>
            <a:endParaRPr lang="ru-RU" sz="1600">
              <a:latin typeface="Trebuchet MS" pitchFamily="34" charset="0"/>
            </a:endParaRPr>
          </a:p>
        </p:txBody>
      </p:sp>
      <p:sp>
        <p:nvSpPr>
          <p:cNvPr id="15386" name="Rectangle 27"/>
          <p:cNvSpPr>
            <a:spLocks noChangeArrowheads="1"/>
          </p:cNvSpPr>
          <p:nvPr/>
        </p:nvSpPr>
        <p:spPr bwMode="auto">
          <a:xfrm>
            <a:off x="5148263" y="1052513"/>
            <a:ext cx="792162" cy="2159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Trebuchet MS" pitchFamily="34" charset="0"/>
              </a:rPr>
              <a:t>V</a:t>
            </a:r>
            <a:endParaRPr lang="ru-RU" sz="1600">
              <a:latin typeface="Trebuchet MS" pitchFamily="34" charset="0"/>
            </a:endParaRPr>
          </a:p>
        </p:txBody>
      </p:sp>
      <p:sp>
        <p:nvSpPr>
          <p:cNvPr id="15387" name="Rectangle 28"/>
          <p:cNvSpPr>
            <a:spLocks noChangeArrowheads="1"/>
          </p:cNvSpPr>
          <p:nvPr/>
        </p:nvSpPr>
        <p:spPr bwMode="auto">
          <a:xfrm>
            <a:off x="6732588" y="1052513"/>
            <a:ext cx="792162" cy="2159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Trebuchet MS" pitchFamily="34" charset="0"/>
              </a:rPr>
              <a:t>VII</a:t>
            </a:r>
            <a:endParaRPr lang="ru-RU" sz="1600">
              <a:latin typeface="Trebuchet MS" pitchFamily="34" charset="0"/>
            </a:endParaRPr>
          </a:p>
        </p:txBody>
      </p:sp>
      <p:sp>
        <p:nvSpPr>
          <p:cNvPr id="15388" name="Rectangle 29"/>
          <p:cNvSpPr>
            <a:spLocks noChangeArrowheads="1"/>
          </p:cNvSpPr>
          <p:nvPr/>
        </p:nvSpPr>
        <p:spPr bwMode="auto">
          <a:xfrm>
            <a:off x="3563938" y="1052513"/>
            <a:ext cx="792162" cy="2159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Trebuchet MS" pitchFamily="34" charset="0"/>
              </a:rPr>
              <a:t>III</a:t>
            </a:r>
            <a:endParaRPr lang="ru-RU" sz="1600">
              <a:latin typeface="Trebuchet MS" pitchFamily="34" charset="0"/>
            </a:endParaRPr>
          </a:p>
        </p:txBody>
      </p:sp>
      <p:sp>
        <p:nvSpPr>
          <p:cNvPr id="15389" name="Rectangle 30"/>
          <p:cNvSpPr>
            <a:spLocks noChangeArrowheads="1"/>
          </p:cNvSpPr>
          <p:nvPr/>
        </p:nvSpPr>
        <p:spPr bwMode="auto">
          <a:xfrm>
            <a:off x="4356100" y="1052513"/>
            <a:ext cx="792163" cy="2159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Trebuchet MS" pitchFamily="34" charset="0"/>
              </a:rPr>
              <a:t>IV</a:t>
            </a:r>
            <a:endParaRPr lang="ru-RU" sz="1600">
              <a:latin typeface="Trebuchet MS" pitchFamily="34" charset="0"/>
            </a:endParaRPr>
          </a:p>
        </p:txBody>
      </p:sp>
      <p:sp>
        <p:nvSpPr>
          <p:cNvPr id="15390" name="Rectangle 31"/>
          <p:cNvSpPr>
            <a:spLocks noChangeArrowheads="1"/>
          </p:cNvSpPr>
          <p:nvPr/>
        </p:nvSpPr>
        <p:spPr bwMode="auto">
          <a:xfrm>
            <a:off x="7451725" y="1052513"/>
            <a:ext cx="1512888" cy="2159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Trebuchet MS" pitchFamily="34" charset="0"/>
              </a:rPr>
              <a:t>VIII</a:t>
            </a:r>
            <a:endParaRPr lang="ru-RU" sz="1600">
              <a:latin typeface="Trebuchet MS" pitchFamily="34" charset="0"/>
            </a:endParaRPr>
          </a:p>
        </p:txBody>
      </p:sp>
      <p:sp>
        <p:nvSpPr>
          <p:cNvPr id="15391" name="Line 32"/>
          <p:cNvSpPr>
            <a:spLocks noChangeShapeType="1"/>
          </p:cNvSpPr>
          <p:nvPr/>
        </p:nvSpPr>
        <p:spPr bwMode="auto">
          <a:xfrm>
            <a:off x="8964613" y="1268413"/>
            <a:ext cx="0" cy="4968875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2" name="Line 33"/>
          <p:cNvSpPr>
            <a:spLocks noChangeShapeType="1"/>
          </p:cNvSpPr>
          <p:nvPr/>
        </p:nvSpPr>
        <p:spPr bwMode="auto">
          <a:xfrm>
            <a:off x="1906588" y="6238875"/>
            <a:ext cx="6985000" cy="0"/>
          </a:xfrm>
          <a:prstGeom prst="line">
            <a:avLst/>
          </a:prstGeom>
          <a:noFill/>
          <a:ln w="222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3" name="Line 34"/>
          <p:cNvSpPr>
            <a:spLocks noChangeShapeType="1"/>
          </p:cNvSpPr>
          <p:nvPr/>
        </p:nvSpPr>
        <p:spPr bwMode="auto">
          <a:xfrm>
            <a:off x="5148263" y="1268413"/>
            <a:ext cx="0" cy="4968875"/>
          </a:xfrm>
          <a:prstGeom prst="line">
            <a:avLst/>
          </a:prstGeom>
          <a:noFill/>
          <a:ln w="222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197" name="Group 77"/>
          <p:cNvGraphicFramePr>
            <a:graphicFrameLocks noGrp="1"/>
          </p:cNvGraphicFramePr>
          <p:nvPr>
            <p:ph sz="half" idx="1"/>
          </p:nvPr>
        </p:nvGraphicFramePr>
        <p:xfrm>
          <a:off x="5302250" y="1519238"/>
          <a:ext cx="3455988" cy="4668837"/>
        </p:xfrm>
        <a:graphic>
          <a:graphicData uri="http://schemas.openxmlformats.org/drawingml/2006/table">
            <a:tbl>
              <a:tblPr/>
              <a:tblGrid>
                <a:gridCol w="492125"/>
                <a:gridCol w="2963614"/>
              </a:tblGrid>
              <a:tr h="53289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Характеристика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43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1.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Вперше добуто в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1772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 році Даніелем Резерфордом.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C2C2"/>
                    </a:solidFill>
                  </a:tcPr>
                </a:tc>
              </a:tr>
              <a:tr h="9277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2.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У Періодичній системі знаходиться в 2 періоді,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V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 група, головна підгрупа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C2C2"/>
                    </a:solidFill>
                  </a:tcPr>
                </a:tc>
              </a:tr>
              <a:tr h="753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3.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У природі зустрічається як у вільному стані, так і  у зв'язаному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C2C2"/>
                    </a:solidFill>
                  </a:tcPr>
                </a:tc>
              </a:tr>
              <a:tr h="618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4.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Газ без кольору і запаху, трохи легший за повітря.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C2C2"/>
                    </a:solidFill>
                  </a:tcPr>
                </a:tc>
              </a:tr>
              <a:tr h="8181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5.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Електронна формула: 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1s</a:t>
                      </a:r>
                      <a:r>
                        <a:rPr kumimoji="0" lang="en-US" sz="2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2</a:t>
                      </a:r>
                      <a:r>
                        <a:rPr kumimoji="0" lang="en-US" sz="21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2s</a:t>
                      </a:r>
                      <a:r>
                        <a:rPr kumimoji="0" lang="en-US" sz="2100" b="0" i="0" u="sng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2</a:t>
                      </a:r>
                      <a:r>
                        <a:rPr kumimoji="0" lang="en-US" sz="21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2p</a:t>
                      </a:r>
                      <a:r>
                        <a:rPr kumimoji="0" lang="en-US" sz="2100" b="0" i="0" u="sng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sng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C2C2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2124075" y="2060575"/>
            <a:ext cx="3168650" cy="3262313"/>
            <a:chOff x="748" y="1117"/>
            <a:chExt cx="1996" cy="2055"/>
          </a:xfrm>
        </p:grpSpPr>
        <p:sp>
          <p:nvSpPr>
            <p:cNvPr id="15419" name="Text Box 58"/>
            <p:cNvSpPr txBox="1">
              <a:spLocks noChangeArrowheads="1"/>
            </p:cNvSpPr>
            <p:nvPr/>
          </p:nvSpPr>
          <p:spPr bwMode="auto">
            <a:xfrm>
              <a:off x="1202" y="1117"/>
              <a:ext cx="1497" cy="2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800">
                <a:solidFill>
                  <a:srgbClr val="FF0000"/>
                </a:solidFill>
              </a:endParaRPr>
            </a:p>
          </p:txBody>
        </p:sp>
        <p:sp>
          <p:nvSpPr>
            <p:cNvPr id="15420" name="Text Box 59"/>
            <p:cNvSpPr txBox="1">
              <a:spLocks noChangeArrowheads="1"/>
            </p:cNvSpPr>
            <p:nvPr/>
          </p:nvSpPr>
          <p:spPr bwMode="auto">
            <a:xfrm>
              <a:off x="884" y="1298"/>
              <a:ext cx="590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>
                  <a:latin typeface="Baskerville Old Face"/>
                </a:rPr>
                <a:t>14</a:t>
              </a:r>
              <a:endParaRPr lang="ru-RU" sz="4800" b="1">
                <a:latin typeface="Baskerville Old Face"/>
              </a:endParaRPr>
            </a:p>
          </p:txBody>
        </p:sp>
        <p:sp>
          <p:nvSpPr>
            <p:cNvPr id="15421" name="Text Box 60"/>
            <p:cNvSpPr txBox="1">
              <a:spLocks noChangeArrowheads="1"/>
            </p:cNvSpPr>
            <p:nvPr/>
          </p:nvSpPr>
          <p:spPr bwMode="auto">
            <a:xfrm>
              <a:off x="748" y="2614"/>
              <a:ext cx="953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>
                  <a:latin typeface="Baskerville Old Face"/>
                </a:rPr>
                <a:t>   +7</a:t>
              </a:r>
              <a:endParaRPr lang="ru-RU" sz="4800" b="1">
                <a:latin typeface="Baskerville Old Face"/>
              </a:endParaRPr>
            </a:p>
          </p:txBody>
        </p:sp>
        <p:sp>
          <p:nvSpPr>
            <p:cNvPr id="15422" name="Text Box 61"/>
            <p:cNvSpPr txBox="1">
              <a:spLocks noChangeArrowheads="1"/>
            </p:cNvSpPr>
            <p:nvPr/>
          </p:nvSpPr>
          <p:spPr bwMode="auto">
            <a:xfrm>
              <a:off x="2154" y="1253"/>
              <a:ext cx="590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>
                  <a:latin typeface="Baskerville Old Face"/>
                </a:rPr>
                <a:t>0</a:t>
              </a:r>
              <a:endParaRPr lang="ru-RU" sz="4800" b="1">
                <a:latin typeface="Baskerville Old Face"/>
              </a:endParaRPr>
            </a:p>
          </p:txBody>
        </p:sp>
      </p:grpSp>
      <p:sp>
        <p:nvSpPr>
          <p:cNvPr id="15417" name="Text Box 63"/>
          <p:cNvSpPr txBox="1">
            <a:spLocks noChangeArrowheads="1"/>
          </p:cNvSpPr>
          <p:nvPr/>
        </p:nvSpPr>
        <p:spPr bwMode="auto">
          <a:xfrm>
            <a:off x="3276600" y="2781300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84" name="Text Box 64"/>
          <p:cNvSpPr txBox="1">
            <a:spLocks noChangeArrowheads="1"/>
          </p:cNvSpPr>
          <p:nvPr/>
        </p:nvSpPr>
        <p:spPr bwMode="auto">
          <a:xfrm>
            <a:off x="2700338" y="2636838"/>
            <a:ext cx="2303462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600">
                <a:solidFill>
                  <a:srgbClr val="A4001F"/>
                </a:solidFill>
                <a:latin typeface="Baskerville Old Face"/>
              </a:rPr>
              <a:t> N</a:t>
            </a:r>
            <a:endParaRPr lang="ru-RU" sz="15600">
              <a:solidFill>
                <a:srgbClr val="A4001F"/>
              </a:solidFill>
              <a:latin typeface="Baskerville Old Fac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350"/>
                            </p:stCondLst>
                            <p:childTnLst>
                              <p:par>
                                <p:cTn id="1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35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35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836712"/>
            <a:ext cx="7272808" cy="1199210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/>
              <a:t>У </a:t>
            </a:r>
            <a:r>
              <a:rPr lang="uk-UA" sz="2800" dirty="0" smtClean="0"/>
              <a:t>молекулі</a:t>
            </a:r>
            <a:r>
              <a:rPr lang="ru-RU" sz="2800" dirty="0" smtClean="0"/>
              <a:t> </a:t>
            </a:r>
            <a:r>
              <a:rPr lang="en-US" sz="2800" dirty="0"/>
              <a:t>N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  <a:r>
              <a:rPr lang="uk-UA" sz="2800" dirty="0" smtClean="0"/>
              <a:t>атоми зв’язані потрійним зв’язком</a:t>
            </a:r>
            <a:r>
              <a:rPr lang="ru-RU" sz="2800" dirty="0" smtClean="0"/>
              <a:t>. </a:t>
            </a:r>
            <a:r>
              <a:rPr lang="ru-RU" sz="2800" dirty="0"/>
              <a:t>Велика </a:t>
            </a:r>
            <a:r>
              <a:rPr lang="uk-UA" sz="2800" dirty="0" smtClean="0"/>
              <a:t>енергія зв’язку зумовлює високу стійкість </a:t>
            </a:r>
            <a:r>
              <a:rPr lang="ru-RU" sz="2800" dirty="0" smtClean="0"/>
              <a:t>і </a:t>
            </a:r>
            <a:r>
              <a:rPr lang="ru-RU" sz="2800" dirty="0"/>
              <a:t>малу </a:t>
            </a:r>
            <a:r>
              <a:rPr lang="uk-UA" sz="2800" dirty="0" smtClean="0"/>
              <a:t>хімічну</a:t>
            </a:r>
            <a:r>
              <a:rPr lang="ru-RU" sz="2800" dirty="0" smtClean="0"/>
              <a:t> </a:t>
            </a:r>
            <a:r>
              <a:rPr lang="uk-UA" sz="2800" dirty="0" smtClean="0"/>
              <a:t>активність</a:t>
            </a:r>
            <a:r>
              <a:rPr lang="ru-RU" sz="2800" dirty="0" smtClean="0"/>
              <a:t> </a:t>
            </a:r>
            <a:r>
              <a:rPr lang="en-US" sz="2800" dirty="0"/>
              <a:t>N</a:t>
            </a:r>
            <a:r>
              <a:rPr lang="en-US" sz="2800" baseline="-25000" dirty="0"/>
              <a:t>2</a:t>
            </a:r>
            <a:r>
              <a:rPr lang="en-US" sz="2800" dirty="0"/>
              <a:t>. </a:t>
            </a:r>
            <a:endParaRPr lang="ru-RU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381125" y="3068638"/>
            <a:ext cx="5970588" cy="2089150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sz="4000" dirty="0" smtClean="0"/>
              <a:t> .       .       </a:t>
            </a:r>
          </a:p>
          <a:p>
            <a:pPr algn="l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sz="4000" dirty="0" smtClean="0"/>
              <a:t>:</a:t>
            </a:r>
            <a:r>
              <a:rPr lang="en-US" sz="4000" dirty="0" smtClean="0"/>
              <a:t>N∙</a:t>
            </a:r>
            <a:r>
              <a:rPr lang="uk-UA" sz="4000" dirty="0" smtClean="0"/>
              <a:t> + ∙</a:t>
            </a:r>
            <a:r>
              <a:rPr lang="en-US" sz="4000" dirty="0" smtClean="0"/>
              <a:t>N</a:t>
            </a:r>
            <a:r>
              <a:rPr lang="uk-UA" sz="4000" dirty="0" smtClean="0"/>
              <a:t>:         :</a:t>
            </a:r>
            <a:r>
              <a:rPr lang="en-US" sz="4000" dirty="0" smtClean="0"/>
              <a:t>N     N</a:t>
            </a:r>
            <a:r>
              <a:rPr lang="uk-UA" sz="4000" dirty="0" smtClean="0"/>
              <a:t>:</a:t>
            </a:r>
          </a:p>
          <a:p>
            <a:pPr algn="l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sz="4000" dirty="0" smtClean="0"/>
              <a:t> ˙       ˙ </a:t>
            </a:r>
            <a:endParaRPr lang="ru-RU" sz="40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735388" y="4076700"/>
            <a:ext cx="7921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445125" y="3933825"/>
            <a:ext cx="431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445125" y="4076700"/>
            <a:ext cx="431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445125" y="4221163"/>
            <a:ext cx="431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391" name="Picture 4" descr="D:\Мои документы\картинки\PFILES\MSOFFICE\MEDIA\CNTCD1\ANIMATED\J017822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213360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5" descr="D:\Мои документы\картинки\PFILES\MSOFFICE\MEDIA\CNTCD1\ANIMATED\J017822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6113" y="5445125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6" descr="D:\Мои документы\картинки\PFILES\MSOFFICE\MEDIA\CNTCD1\ANIMATED\J017822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79070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7" descr="D:\Мои документы\картинки\PFILES\MSOFFICE\MEDIA\CNTCD1\ANIMATED\J017822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5445125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8" descr="D:\Мои документы\картинки\PFILES\MSOFFICE\MEDIA\CNTCD1\ANIMATED\J017822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466975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9" descr="D:\Мои документы\картинки\PFILES\MSOFFICE\MEDIA\CNTCD1\ANIMATED\J017822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11750" y="276225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Picture 10" descr="D:\Мои документы\картинки\PFILES\MSOFFICE\MEDIA\CNTCD1\ANIMATED\J017822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34313" y="471805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8" name="Picture 11" descr="D:\Мои документы\картинки\PFILES\MSOFFICE\MEDIA\CNTCD1\ANIMATED\J017822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5051425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31640" y="836712"/>
            <a:ext cx="6512511" cy="11430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uk-UA" dirty="0" smtClean="0"/>
              <a:t>Хімічні властивості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8313" y="1844675"/>
            <a:ext cx="8064500" cy="398621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540385"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За звичайних умов азот реагує лише з літієм, з іншими металами – при нагріванні, утворюючи нітриди.  З воднем сполучається лише при підвищених температурах і тиску, з киснем – при температурах понад 3000</a:t>
            </a:r>
            <a:r>
              <a:rPr lang="uk-UA" sz="2000" b="1" baseline="30000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o</a:t>
            </a: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С. У реакціях з киснем і фтором є відновником, в інших випадках – окисником: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indent="540385"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indent="540385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Times New Roman"/>
                <a:ea typeface="Calibri"/>
                <a:cs typeface="Times New Roman"/>
              </a:rPr>
              <a:t>6Li+N</a:t>
            </a:r>
            <a:r>
              <a:rPr lang="uk-UA" sz="2000" b="1" baseline="-25000" dirty="0">
                <a:latin typeface="Times New Roman"/>
                <a:ea typeface="Calibri"/>
                <a:cs typeface="Times New Roman"/>
              </a:rPr>
              <a:t>2</a:t>
            </a:r>
            <a:r>
              <a:rPr lang="en-US" sz="2000" b="1" dirty="0">
                <a:latin typeface="Times New Roman"/>
                <a:ea typeface="Calibri"/>
                <a:cs typeface="Times New Roman"/>
              </a:rPr>
              <a:t>     </a:t>
            </a:r>
            <a:r>
              <a:rPr lang="uk-UA" sz="2000" b="1" dirty="0">
                <a:latin typeface="Times New Roman"/>
                <a:ea typeface="Calibri"/>
                <a:cs typeface="Times New Roman"/>
              </a:rPr>
              <a:t>2Li</a:t>
            </a:r>
            <a:r>
              <a:rPr lang="uk-UA" sz="2000" b="1" baseline="-25000" dirty="0">
                <a:latin typeface="Times New Roman"/>
                <a:ea typeface="Calibri"/>
                <a:cs typeface="Times New Roman"/>
              </a:rPr>
              <a:t>3</a:t>
            </a:r>
            <a:r>
              <a:rPr lang="uk-UA" sz="2000" b="1" dirty="0">
                <a:latin typeface="Times New Roman"/>
                <a:ea typeface="Calibri"/>
                <a:cs typeface="Times New Roman"/>
              </a:rPr>
              <a:t>N</a:t>
            </a:r>
            <a:endParaRPr lang="ru-RU" sz="2000" b="1" dirty="0">
              <a:latin typeface="Calibri"/>
              <a:ea typeface="Calibri"/>
              <a:cs typeface="Times New Roman"/>
            </a:endParaRPr>
          </a:p>
          <a:p>
            <a:pPr indent="540385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Times New Roman"/>
                <a:ea typeface="Calibri"/>
                <a:cs typeface="Times New Roman"/>
              </a:rPr>
              <a:t>3Mg+N</a:t>
            </a:r>
            <a:r>
              <a:rPr lang="uk-UA" sz="2000" b="1" baseline="-25000" dirty="0">
                <a:latin typeface="Times New Roman"/>
                <a:ea typeface="Calibri"/>
                <a:cs typeface="Times New Roman"/>
              </a:rPr>
              <a:t>2</a:t>
            </a:r>
            <a:r>
              <a:rPr lang="en-US" sz="2000" b="1" dirty="0">
                <a:latin typeface="Times New Roman"/>
                <a:ea typeface="Calibri"/>
                <a:cs typeface="Times New Roman"/>
              </a:rPr>
              <a:t>    </a:t>
            </a:r>
            <a:r>
              <a:rPr lang="uk-UA" sz="2000" b="1" dirty="0">
                <a:latin typeface="Times New Roman"/>
                <a:ea typeface="Calibri"/>
                <a:cs typeface="Times New Roman"/>
              </a:rPr>
              <a:t>Mg</a:t>
            </a:r>
            <a:r>
              <a:rPr lang="uk-UA" sz="2000" b="1" baseline="-25000" dirty="0">
                <a:latin typeface="Times New Roman"/>
                <a:ea typeface="Calibri"/>
                <a:cs typeface="Times New Roman"/>
              </a:rPr>
              <a:t>3</a:t>
            </a:r>
            <a:r>
              <a:rPr lang="uk-UA" sz="2000" b="1" dirty="0">
                <a:latin typeface="Times New Roman"/>
                <a:ea typeface="Calibri"/>
                <a:cs typeface="Times New Roman"/>
              </a:rPr>
              <a:t>N</a:t>
            </a:r>
            <a:r>
              <a:rPr lang="uk-UA" sz="2000" b="1" baseline="-25000" dirty="0">
                <a:latin typeface="Times New Roman"/>
                <a:ea typeface="Calibri"/>
                <a:cs typeface="Times New Roman"/>
              </a:rPr>
              <a:t>2</a:t>
            </a:r>
            <a:endParaRPr lang="ru-RU" sz="2000" b="1" baseline="-25000" dirty="0">
              <a:latin typeface="Calibri"/>
              <a:ea typeface="Calibri"/>
              <a:cs typeface="Times New Roman"/>
            </a:endParaRPr>
          </a:p>
          <a:p>
            <a:pPr indent="540385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Times New Roman"/>
                <a:ea typeface="Calibri"/>
                <a:cs typeface="Times New Roman"/>
              </a:rPr>
              <a:t>3H</a:t>
            </a:r>
            <a:r>
              <a:rPr lang="uk-UA" sz="2000" b="1" baseline="-25000" dirty="0">
                <a:latin typeface="Times New Roman"/>
                <a:ea typeface="Calibri"/>
                <a:cs typeface="Times New Roman"/>
              </a:rPr>
              <a:t>2</a:t>
            </a:r>
            <a:r>
              <a:rPr lang="uk-UA" sz="2000" b="1" dirty="0">
                <a:latin typeface="Times New Roman"/>
                <a:ea typeface="Calibri"/>
                <a:cs typeface="Times New Roman"/>
              </a:rPr>
              <a:t>+N</a:t>
            </a:r>
            <a:r>
              <a:rPr lang="uk-UA" sz="2000" b="1" baseline="-25000" dirty="0">
                <a:latin typeface="Times New Roman"/>
                <a:ea typeface="Calibri"/>
                <a:cs typeface="Times New Roman"/>
              </a:rPr>
              <a:t>2</a:t>
            </a:r>
            <a:r>
              <a:rPr lang="en-US" sz="2000" b="1" dirty="0">
                <a:latin typeface="Times New Roman"/>
                <a:ea typeface="Calibri"/>
                <a:cs typeface="Times New Roman"/>
              </a:rPr>
              <a:t>     </a:t>
            </a:r>
            <a:r>
              <a:rPr lang="uk-UA" sz="2000" b="1" dirty="0">
                <a:latin typeface="Times New Roman"/>
                <a:ea typeface="Calibri"/>
                <a:cs typeface="Times New Roman"/>
              </a:rPr>
              <a:t>2NH</a:t>
            </a:r>
            <a:r>
              <a:rPr lang="uk-UA" sz="2000" b="1" baseline="-25000" dirty="0">
                <a:latin typeface="Times New Roman"/>
                <a:ea typeface="Calibri"/>
                <a:cs typeface="Times New Roman"/>
              </a:rPr>
              <a:t>3</a:t>
            </a:r>
            <a:endParaRPr lang="ru-RU" sz="2000" b="1" baseline="-25000" dirty="0">
              <a:latin typeface="Calibri"/>
              <a:ea typeface="Calibri"/>
              <a:cs typeface="Times New Roman"/>
            </a:endParaRPr>
          </a:p>
          <a:p>
            <a:pPr indent="540385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Times New Roman"/>
                <a:ea typeface="Calibri"/>
                <a:cs typeface="Times New Roman"/>
              </a:rPr>
              <a:t>N</a:t>
            </a:r>
            <a:r>
              <a:rPr lang="uk-UA" sz="2000" b="1" baseline="-25000" dirty="0">
                <a:latin typeface="Times New Roman"/>
                <a:ea typeface="Calibri"/>
                <a:cs typeface="Times New Roman"/>
              </a:rPr>
              <a:t>2</a:t>
            </a:r>
            <a:r>
              <a:rPr lang="uk-UA" sz="2000" b="1" dirty="0">
                <a:latin typeface="Times New Roman"/>
                <a:ea typeface="Calibri"/>
                <a:cs typeface="Times New Roman"/>
              </a:rPr>
              <a:t>+O</a:t>
            </a:r>
            <a:r>
              <a:rPr lang="uk-UA" sz="2000" b="1" baseline="-25000" dirty="0">
                <a:latin typeface="Times New Roman"/>
                <a:ea typeface="Calibri"/>
                <a:cs typeface="Times New Roman"/>
              </a:rPr>
              <a:t>2</a:t>
            </a:r>
            <a:r>
              <a:rPr lang="en-US" sz="2000" b="1" dirty="0">
                <a:latin typeface="Times New Roman"/>
                <a:ea typeface="Calibri"/>
                <a:cs typeface="Times New Roman"/>
              </a:rPr>
              <a:t>    </a:t>
            </a:r>
            <a:r>
              <a:rPr lang="uk-UA" sz="2000" b="1" dirty="0">
                <a:latin typeface="Times New Roman"/>
                <a:ea typeface="Calibri"/>
                <a:cs typeface="Times New Roman"/>
              </a:rPr>
              <a:t>2NO</a:t>
            </a:r>
            <a:endParaRPr lang="ru-RU" sz="2000" b="1" dirty="0">
              <a:latin typeface="Calibri"/>
              <a:ea typeface="Calibri"/>
              <a:cs typeface="Times New Roman"/>
            </a:endParaRPr>
          </a:p>
          <a:p>
            <a:pPr indent="540385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Times New Roman"/>
                <a:ea typeface="Calibri"/>
                <a:cs typeface="Times New Roman"/>
              </a:rPr>
              <a:t>N</a:t>
            </a:r>
            <a:r>
              <a:rPr lang="uk-UA" sz="2000" b="1" baseline="-25000" dirty="0">
                <a:latin typeface="Times New Roman"/>
                <a:ea typeface="Calibri"/>
                <a:cs typeface="Times New Roman"/>
              </a:rPr>
              <a:t>2</a:t>
            </a:r>
            <a:r>
              <a:rPr lang="uk-UA" sz="2000" b="1" dirty="0">
                <a:latin typeface="Times New Roman"/>
                <a:ea typeface="Calibri"/>
                <a:cs typeface="Times New Roman"/>
              </a:rPr>
              <a:t>+3F</a:t>
            </a:r>
            <a:r>
              <a:rPr lang="uk-UA" sz="2000" b="1" baseline="-25000" dirty="0">
                <a:latin typeface="Times New Roman"/>
                <a:ea typeface="Calibri"/>
                <a:cs typeface="Times New Roman"/>
              </a:rPr>
              <a:t>2</a:t>
            </a:r>
            <a:r>
              <a:rPr lang="en-US" sz="2000" b="1" baseline="-25000" dirty="0">
                <a:latin typeface="Times New Roman"/>
                <a:ea typeface="Calibri"/>
                <a:cs typeface="Times New Roman"/>
              </a:rPr>
              <a:t>  </a:t>
            </a:r>
            <a:r>
              <a:rPr lang="en-US" sz="2000" b="1" dirty="0">
                <a:latin typeface="Times New Roman"/>
                <a:ea typeface="Calibri"/>
                <a:cs typeface="Times New Roman"/>
              </a:rPr>
              <a:t>   </a:t>
            </a:r>
            <a:r>
              <a:rPr lang="uk-UA" sz="2000" b="1" dirty="0">
                <a:latin typeface="Times New Roman"/>
                <a:ea typeface="Calibri"/>
                <a:cs typeface="Times New Roman"/>
              </a:rPr>
              <a:t>2NF</a:t>
            </a:r>
            <a:r>
              <a:rPr lang="uk-UA" sz="2000" b="1" baseline="-25000" dirty="0">
                <a:latin typeface="Times New Roman"/>
                <a:ea typeface="Calibri"/>
                <a:cs typeface="Times New Roman"/>
              </a:rPr>
              <a:t>3</a:t>
            </a:r>
            <a:endParaRPr lang="ru-RU" sz="2000" b="1" baseline="-25000" dirty="0">
              <a:latin typeface="Calibri"/>
              <a:ea typeface="Calibri"/>
              <a:cs typeface="Times New Roman"/>
            </a:endParaRPr>
          </a:p>
        </p:txBody>
      </p:sp>
      <p:pic>
        <p:nvPicPr>
          <p:cNvPr id="17411" name="Picture 2" descr="D:\Мои документы\хімія_семінар\картинки для семинара\азот и его соединения.jpg"/>
          <p:cNvPicPr>
            <a:picLocks noChangeAspect="1" noChangeArrowheads="1"/>
          </p:cNvPicPr>
          <p:nvPr/>
        </p:nvPicPr>
        <p:blipFill>
          <a:blip r:embed="rId2"/>
          <a:srcRect t="26353"/>
          <a:stretch>
            <a:fillRect/>
          </a:stretch>
        </p:blipFill>
        <p:spPr bwMode="auto">
          <a:xfrm>
            <a:off x="4249738" y="3836988"/>
            <a:ext cx="4305300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Прямая со стрелкой 2"/>
          <p:cNvCxnSpPr/>
          <p:nvPr/>
        </p:nvCxnSpPr>
        <p:spPr>
          <a:xfrm>
            <a:off x="1908175" y="4149725"/>
            <a:ext cx="215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981200" y="4508500"/>
            <a:ext cx="2174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962150" y="4840288"/>
            <a:ext cx="215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797050" y="5229225"/>
            <a:ext cx="215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917700" y="5594350"/>
            <a:ext cx="215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31640" y="476672"/>
            <a:ext cx="6512511" cy="1224136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uk-UA" dirty="0" smtClean="0"/>
              <a:t>Сполуки Нітрогену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25603" name="TextBox 12"/>
          <p:cNvSpPr txBox="1">
            <a:spLocks noChangeArrowheads="1"/>
          </p:cNvSpPr>
          <p:nvPr/>
        </p:nvSpPr>
        <p:spPr bwMode="auto">
          <a:xfrm>
            <a:off x="611188" y="2133600"/>
            <a:ext cx="51181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4600" b="1">
                <a:latin typeface="Trebuchet MS" pitchFamily="34" charset="0"/>
              </a:rPr>
              <a:t>Нітратна кислота</a:t>
            </a:r>
            <a:endParaRPr lang="ru-RU" sz="4600" b="1">
              <a:latin typeface="Trebuchet MS" pitchFamily="34" charset="0"/>
            </a:endParaRPr>
          </a:p>
        </p:txBody>
      </p:sp>
      <p:sp>
        <p:nvSpPr>
          <p:cNvPr id="25604" name="TextBox 13"/>
          <p:cNvSpPr txBox="1">
            <a:spLocks noChangeArrowheads="1"/>
          </p:cNvSpPr>
          <p:nvPr/>
        </p:nvSpPr>
        <p:spPr bwMode="auto">
          <a:xfrm>
            <a:off x="468313" y="3576638"/>
            <a:ext cx="24860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4600" b="1">
                <a:latin typeface="Trebuchet MS" pitchFamily="34" charset="0"/>
              </a:rPr>
              <a:t>Амоніак</a:t>
            </a:r>
            <a:endParaRPr lang="ru-RU" sz="4600" b="1">
              <a:latin typeface="Trebuchet MS" pitchFamily="34" charset="0"/>
            </a:endParaRPr>
          </a:p>
        </p:txBody>
      </p:sp>
      <p:sp>
        <p:nvSpPr>
          <p:cNvPr id="25605" name="TextBox 14"/>
          <p:cNvSpPr txBox="1">
            <a:spLocks noChangeArrowheads="1"/>
          </p:cNvSpPr>
          <p:nvPr/>
        </p:nvSpPr>
        <p:spPr bwMode="auto">
          <a:xfrm>
            <a:off x="3141663" y="5373688"/>
            <a:ext cx="23558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4600" b="1">
                <a:latin typeface="Trebuchet MS" pitchFamily="34" charset="0"/>
              </a:rPr>
              <a:t>Нітрати</a:t>
            </a:r>
            <a:endParaRPr lang="ru-RU" sz="4600" b="1">
              <a:latin typeface="Trebuchet MS" pitchFamily="34" charset="0"/>
            </a:endParaRPr>
          </a:p>
        </p:txBody>
      </p:sp>
      <p:pic>
        <p:nvPicPr>
          <p:cNvPr id="25606" name="Picture 2" descr="D:\Мои документы\хімія_семінар\картинки для семинара\азотна кислот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1506538"/>
            <a:ext cx="1485900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7" descr="аміа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6575" y="2997200"/>
            <a:ext cx="1927225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8" descr="нитраты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0425" y="4149725"/>
            <a:ext cx="2519363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25604" grpId="0"/>
      <p:bldP spid="256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Мои документы\хімія_семінар\картинки для семинара\книга2.JPG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1115616" y="0"/>
            <a:ext cx="7344816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1689" y="265170"/>
            <a:ext cx="6512511" cy="145086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uk-UA" sz="3600" dirty="0" smtClean="0">
                <a:solidFill>
                  <a:schemeClr val="bg2">
                    <a:lumMod val="10000"/>
                  </a:schemeClr>
                </a:solidFill>
              </a:rPr>
              <a:t>Надлишок розчинних сполук Нітрогену у ґрунті</a:t>
            </a: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</p:txBody>
      </p:sp>
      <p:sp>
        <p:nvSpPr>
          <p:cNvPr id="48137" name="WordArt 9"/>
          <p:cNvSpPr>
            <a:spLocks noChangeArrowheads="1" noChangeShapeType="1" noTextEdit="1"/>
          </p:cNvSpPr>
          <p:nvPr/>
        </p:nvSpPr>
        <p:spPr bwMode="auto">
          <a:xfrm>
            <a:off x="762000" y="2209800"/>
            <a:ext cx="1081088" cy="1177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194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+mn-lt"/>
                <a:ea typeface="+mn-lt"/>
                <a:cs typeface="+mn-lt"/>
              </a:rPr>
              <a:t>N</a:t>
            </a:r>
          </a:p>
        </p:txBody>
      </p:sp>
      <p:sp>
        <p:nvSpPr>
          <p:cNvPr id="48138" name="AutoShape 10"/>
          <p:cNvSpPr>
            <a:spLocks noChangeArrowheads="1"/>
          </p:cNvSpPr>
          <p:nvPr/>
        </p:nvSpPr>
        <p:spPr bwMode="auto">
          <a:xfrm>
            <a:off x="1981200" y="2743200"/>
            <a:ext cx="990600" cy="304800"/>
          </a:xfrm>
          <a:prstGeom prst="rightArrow">
            <a:avLst>
              <a:gd name="adj1" fmla="val 50000"/>
              <a:gd name="adj2" fmla="val 8125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  <a:latin typeface="Trebuchet MS" pitchFamily="34" charset="0"/>
              <a:cs typeface="Arial" charset="0"/>
            </a:endParaRPr>
          </a:p>
        </p:txBody>
      </p:sp>
      <p:pic>
        <p:nvPicPr>
          <p:cNvPr id="48139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981200"/>
            <a:ext cx="2667000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0" name="AutoShape 12"/>
          <p:cNvSpPr>
            <a:spLocks noChangeArrowheads="1"/>
          </p:cNvSpPr>
          <p:nvPr/>
        </p:nvSpPr>
        <p:spPr bwMode="auto">
          <a:xfrm>
            <a:off x="5715000" y="2819400"/>
            <a:ext cx="990600" cy="304800"/>
          </a:xfrm>
          <a:prstGeom prst="rightArrow">
            <a:avLst>
              <a:gd name="adj1" fmla="val 50000"/>
              <a:gd name="adj2" fmla="val 8125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  <a:latin typeface="Trebuchet MS" pitchFamily="34" charset="0"/>
              <a:cs typeface="Arial" charset="0"/>
            </a:endParaRPr>
          </a:p>
        </p:txBody>
      </p:sp>
      <p:pic>
        <p:nvPicPr>
          <p:cNvPr id="48141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990600"/>
            <a:ext cx="1438275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4859338" y="4876800"/>
            <a:ext cx="4270375" cy="1446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2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Гостре отруєння </a:t>
            </a:r>
          </a:p>
          <a:p>
            <a:pPr algn="ctr">
              <a:defRPr/>
            </a:pPr>
            <a:r>
              <a:rPr lang="uk-UA" sz="22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(алергічний набряк  легень, </a:t>
            </a:r>
          </a:p>
          <a:p>
            <a:pPr algn="ctr">
              <a:defRPr/>
            </a:pPr>
            <a:r>
              <a:rPr lang="uk-UA" sz="22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задишка, біль в області серця, </a:t>
            </a:r>
          </a:p>
          <a:p>
            <a:pPr algn="ctr">
              <a:defRPr/>
            </a:pPr>
            <a:r>
              <a:rPr lang="uk-UA" sz="22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кашель, </a:t>
            </a:r>
            <a:r>
              <a:rPr lang="uk-UA" sz="220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блювота та ін</a:t>
            </a:r>
            <a:r>
              <a:rPr lang="uk-UA" sz="22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7" grpId="0" animBg="1"/>
      <p:bldP spid="48138" grpId="0" animBg="1"/>
      <p:bldP spid="48140" grpId="0" animBg="1"/>
      <p:bldP spid="481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15616" y="0"/>
            <a:ext cx="6512511" cy="2104832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uk-UA" sz="4000" dirty="0" smtClean="0"/>
              <a:t>Потрапляння мінеральних добрив у водойми</a:t>
            </a:r>
          </a:p>
        </p:txBody>
      </p:sp>
      <p:pic>
        <p:nvPicPr>
          <p:cNvPr id="50180" name="Picture 4" descr="raduga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733800"/>
            <a:ext cx="4191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2" name="AutoShape 6"/>
          <p:cNvSpPr>
            <a:spLocks noChangeArrowheads="1"/>
          </p:cNvSpPr>
          <p:nvPr/>
        </p:nvSpPr>
        <p:spPr bwMode="auto">
          <a:xfrm rot="-2216517">
            <a:off x="6248400" y="1524000"/>
            <a:ext cx="381000" cy="1447800"/>
          </a:xfrm>
          <a:prstGeom prst="downArrow">
            <a:avLst>
              <a:gd name="adj1" fmla="val 50000"/>
              <a:gd name="adj2" fmla="val 95000"/>
            </a:avLst>
          </a:prstGeom>
          <a:gradFill rotWithShape="1">
            <a:gsLst>
              <a:gs pos="0">
                <a:srgbClr val="FFCC00"/>
              </a:gs>
              <a:gs pos="100000">
                <a:srgbClr val="765E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rebuchet MS" pitchFamily="34" charset="0"/>
            </a:endParaRPr>
          </a:p>
        </p:txBody>
      </p:sp>
      <p:sp>
        <p:nvSpPr>
          <p:cNvPr id="50183" name="AutoShape 7"/>
          <p:cNvSpPr>
            <a:spLocks noChangeArrowheads="1"/>
          </p:cNvSpPr>
          <p:nvPr/>
        </p:nvSpPr>
        <p:spPr bwMode="auto">
          <a:xfrm rot="2337579">
            <a:off x="2286000" y="1447800"/>
            <a:ext cx="381000" cy="1584325"/>
          </a:xfrm>
          <a:prstGeom prst="downArrow">
            <a:avLst>
              <a:gd name="adj1" fmla="val 50000"/>
              <a:gd name="adj2" fmla="val 103958"/>
            </a:avLst>
          </a:prstGeom>
          <a:gradFill rotWithShape="1">
            <a:gsLst>
              <a:gs pos="0">
                <a:srgbClr val="FFCC00"/>
              </a:gs>
              <a:gs pos="50000">
                <a:srgbClr val="765E00"/>
              </a:gs>
              <a:gs pos="100000">
                <a:srgbClr val="FF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rebuchet MS" pitchFamily="34" charset="0"/>
            </a:endParaRP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838200" y="29718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2400" b="1">
                <a:solidFill>
                  <a:srgbClr val="660066"/>
                </a:solidFill>
                <a:latin typeface="Trebuchet MS" pitchFamily="34" charset="0"/>
              </a:rPr>
              <a:t>Заростання водойм</a:t>
            </a:r>
            <a:r>
              <a:rPr lang="ru-RU" sz="1600">
                <a:solidFill>
                  <a:srgbClr val="003300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5562600" y="2743200"/>
            <a:ext cx="2960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2400" b="1">
                <a:solidFill>
                  <a:srgbClr val="660066"/>
                </a:solidFill>
                <a:latin typeface="Trebuchet MS" pitchFamily="34" charset="0"/>
              </a:rPr>
              <a:t>Загибель </a:t>
            </a:r>
          </a:p>
          <a:p>
            <a:r>
              <a:rPr lang="uk-UA" sz="2400" b="1">
                <a:solidFill>
                  <a:srgbClr val="660066"/>
                </a:solidFill>
                <a:latin typeface="Trebuchet MS" pitchFamily="34" charset="0"/>
              </a:rPr>
              <a:t>водних організмів</a:t>
            </a:r>
            <a:endParaRPr lang="ru-RU" sz="2400" b="1">
              <a:solidFill>
                <a:srgbClr val="660066"/>
              </a:solidFill>
              <a:latin typeface="Trebuchet MS" pitchFamily="34" charset="0"/>
            </a:endParaRPr>
          </a:p>
        </p:txBody>
      </p:sp>
      <p:pic>
        <p:nvPicPr>
          <p:cNvPr id="9" name="Рисунок 8" descr="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5" y="3714750"/>
            <a:ext cx="385762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animBg="1"/>
      <p:bldP spid="50183" grpId="0" animBg="1"/>
      <p:bldP spid="50184" grpId="0"/>
      <p:bldP spid="50185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164</Words>
  <Application>Microsoft Office PowerPoint</Application>
  <PresentationFormat>Экран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8</vt:i4>
      </vt:variant>
    </vt:vector>
  </HeadingPairs>
  <TitlesOfParts>
    <vt:vector size="19" baseType="lpstr">
      <vt:lpstr>Arial</vt:lpstr>
      <vt:lpstr>Trebuchet MS</vt:lpstr>
      <vt:lpstr>Georgia</vt:lpstr>
      <vt:lpstr>Calibri</vt:lpstr>
      <vt:lpstr>Baskerville Old Face</vt:lpstr>
      <vt:lpstr>Times New Roman</vt:lpstr>
      <vt:lpstr>Воздушный поток</vt:lpstr>
      <vt:lpstr>Воздушный поток</vt:lpstr>
      <vt:lpstr>Воздушный поток</vt:lpstr>
      <vt:lpstr>Воздушный поток</vt:lpstr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*Питер-Company*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Нітроген</dc:title>
  <dc:creator>Дмитрий Каленюк</dc:creator>
  <cp:lastModifiedBy>Makas</cp:lastModifiedBy>
  <cp:revision>21</cp:revision>
  <dcterms:created xsi:type="dcterms:W3CDTF">2012-01-18T17:23:35Z</dcterms:created>
  <dcterms:modified xsi:type="dcterms:W3CDTF">2012-04-23T17:56:43Z</dcterms:modified>
</cp:coreProperties>
</file>