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69" r:id="rId2"/>
    <p:sldId id="256" r:id="rId3"/>
    <p:sldId id="257" r:id="rId4"/>
    <p:sldId id="277" r:id="rId5"/>
    <p:sldId id="278" r:id="rId6"/>
    <p:sldId id="285" r:id="rId7"/>
    <p:sldId id="282" r:id="rId8"/>
    <p:sldId id="284" r:id="rId9"/>
    <p:sldId id="283" r:id="rId10"/>
    <p:sldId id="286" r:id="rId11"/>
    <p:sldId id="288" r:id="rId12"/>
    <p:sldId id="287" r:id="rId13"/>
    <p:sldId id="279" r:id="rId14"/>
    <p:sldId id="281" r:id="rId15"/>
    <p:sldId id="280" r:id="rId16"/>
    <p:sldId id="258" r:id="rId17"/>
    <p:sldId id="271" r:id="rId18"/>
    <p:sldId id="265" r:id="rId19"/>
    <p:sldId id="272" r:id="rId20"/>
    <p:sldId id="268" r:id="rId21"/>
    <p:sldId id="275" r:id="rId22"/>
    <p:sldId id="273" r:id="rId23"/>
    <p:sldId id="276" r:id="rId24"/>
    <p:sldId id="267" r:id="rId25"/>
    <p:sldId id="266" r:id="rId26"/>
    <p:sldId id="264" r:id="rId27"/>
    <p:sldId id="262" r:id="rId28"/>
    <p:sldId id="260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41096-1C3D-41E9-BE8C-6AB00C3C8FD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1397-A862-4386-B362-00B84DA1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1397-A862-4386-B362-00B84DA1BF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35719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Вода – найбільш незвичайна речовина в світі.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/>
          <a:lstStyle/>
          <a:p>
            <a:r>
              <a:rPr lang="uk-UA" dirty="0" smtClean="0"/>
              <a:t>У будівництві враховують можливість підняття вологи по капілярних порах будівельних матеріалів.</a:t>
            </a:r>
            <a:endParaRPr lang="uk-UA" dirty="0"/>
          </a:p>
        </p:txBody>
      </p:sp>
      <p:pic>
        <p:nvPicPr>
          <p:cNvPr id="3074" name="Picture 2" descr="http://p-p.com.ua/-/uploads/articles/022/775/original-2b0eeca4d8a83892421ce9308a10e0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572032" cy="342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r>
              <a:rPr lang="uk-UA" dirty="0" smtClean="0"/>
              <a:t>Завдяки капілярному підняттю вдається фарбувати тканини.</a:t>
            </a:r>
            <a:endParaRPr lang="uk-UA" dirty="0"/>
          </a:p>
        </p:txBody>
      </p:sp>
      <p:pic>
        <p:nvPicPr>
          <p:cNvPr id="1026" name="Picture 2" descr="http://4.bp.blogspot.com/_DCd-xzB-mus/TVJkoUMnDCI/AAAAAAAACy4/BS90VWBQG1k/s1600/tk_sto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3500462" cy="466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r>
              <a:rPr lang="uk-UA" dirty="0" smtClean="0"/>
              <a:t>Капілярні явища використовують при видобутку нафти.</a:t>
            </a:r>
            <a:endParaRPr lang="uk-UA" dirty="0"/>
          </a:p>
        </p:txBody>
      </p:sp>
      <p:pic>
        <p:nvPicPr>
          <p:cNvPr id="2050" name="Picture 2" descr="http://image.tsn.ua/media/images2/original/May2008/66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222695" cy="339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229600" cy="1143000"/>
          </a:xfrm>
        </p:spPr>
        <p:txBody>
          <a:bodyPr/>
          <a:lstStyle/>
          <a:p>
            <a:r>
              <a:rPr lang="uk-UA" dirty="0" smtClean="0"/>
              <a:t>Поверхневий натяг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357430"/>
            <a:ext cx="4071966" cy="431768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Рідинам властивий поверхневий натяг. Він обумовлений тим, що молекули поверхневого шару відчувають дещо іншу силу </a:t>
            </a:r>
            <a:r>
              <a:rPr lang="uk-UA" dirty="0" err="1" smtClean="0"/>
              <a:t>міжмолекулярої</a:t>
            </a:r>
            <a:r>
              <a:rPr lang="uk-UA" dirty="0" smtClean="0"/>
              <a:t> взаємодії, ніж молекули, які знаходяться всередині об'єму рідини. Насправді, молекула всередині рідини з усіх боків рівномірно оточена іншими молекулами, тому діючі на неї сили в середньому компенсуються.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20" descr="http://resources.teachnet.ie/tburke/water/images/meniscus-on-water-surface-tension-supporting-steel-paperc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00108"/>
            <a:ext cx="2695575" cy="2314575"/>
          </a:xfrm>
          <a:prstGeom prst="rect">
            <a:avLst/>
          </a:prstGeom>
          <a:noFill/>
        </p:spPr>
      </p:pic>
      <p:pic>
        <p:nvPicPr>
          <p:cNvPr id="5" name="Picture 22" descr="http://3.bp.blogspot.com/_ADtjVgTw6-Q/TJlE_2usjgI/AAAAAAAAAAc/RFSv-itGeuc/s1600/surface_tension_c_ph_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695575" cy="1533526"/>
          </a:xfrm>
          <a:prstGeom prst="rect">
            <a:avLst/>
          </a:prstGeom>
          <a:noFill/>
        </p:spPr>
      </p:pic>
      <p:pic>
        <p:nvPicPr>
          <p:cNvPr id="6" name="Picture 14" descr="http://upload.wikimedia.org/wikipedia/commons/thumb/8/8c/Dew_2.jpg/220px-Dew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219076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00174"/>
            <a:ext cx="4114800" cy="511017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Під дією поверхневого натягу рідина (за відсутності інших сил)приймає форму кулі (при заданому об'ємі це геометричне тіло має найменшу площу поверхні). Спостерігаючи найдрібніші крапельки,зважені в повітрі, можемо побачити, що вони дійсно мають форму куль, але дещо неідеальних через дію сил земного тяжіння. В умовах невагомості крапля будь-якої рідини (незалежно від її розмірів) має сферичну форму, що доведено в ході експериментів при космічних польотах.</a:t>
            </a:r>
          </a:p>
          <a:p>
            <a:endParaRPr lang="ru-RU" dirty="0"/>
          </a:p>
        </p:txBody>
      </p:sp>
      <p:pic>
        <p:nvPicPr>
          <p:cNvPr id="4" name="Picture 18" descr="http://blog.yourstage.com/attach/16270/1257880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695575" cy="2019301"/>
          </a:xfrm>
          <a:prstGeom prst="rect">
            <a:avLst/>
          </a:prstGeom>
          <a:noFill/>
        </p:spPr>
      </p:pic>
      <p:pic>
        <p:nvPicPr>
          <p:cNvPr id="5" name="Picture 4" descr="http://znaimo.com.ua/images/rubase_2_203250258_16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381250" cy="2762251"/>
          </a:xfrm>
          <a:prstGeom prst="rect">
            <a:avLst/>
          </a:prstGeom>
          <a:noFill/>
        </p:spPr>
      </p:pic>
      <p:pic>
        <p:nvPicPr>
          <p:cNvPr id="6" name="Picture 2" descr="http://znaimo.com.ua/images/rubase_2_203212289_18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23812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500594" cy="4714908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/>
              <a:t> У Коста-Ріці, в Центральній Америці, мешкає ящірка, яка вміє бігати по воді. Рятуючись від хижаків, маленька ящірка піднімається на задні лапки і біжить, не тоне, по водній поверхні. Звичайно, поверхневий натяг води навіть і маленьку ящера не втримає. Виручає її велика швидкість. </a:t>
            </a:r>
          </a:p>
          <a:p>
            <a:endParaRPr lang="ru-RU" dirty="0"/>
          </a:p>
        </p:txBody>
      </p:sp>
      <p:pic>
        <p:nvPicPr>
          <p:cNvPr id="18434" name="Picture 2" descr="http://myhelper.com.ua/uploads/posts/2012-02/13293734441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429156" cy="441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6386" name="Picture 2" descr="http://www.gorenje.ua/support/ua/imagelib/auto/w23-hasp/support/advices/washing/clothes_on_w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57232"/>
            <a:ext cx="3786214" cy="37862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41434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Вивішена</a:t>
            </a:r>
            <a:r>
              <a:rPr lang="ru-RU" sz="1600" dirty="0" smtClean="0"/>
              <a:t> на мороз </a:t>
            </a:r>
            <a:r>
              <a:rPr lang="ru-RU" sz="1600" dirty="0" err="1" smtClean="0"/>
              <a:t>волога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білизна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декілька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хвилин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замерзає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жорсткою</a:t>
            </a:r>
            <a:r>
              <a:rPr lang="ru-RU" sz="1600" dirty="0" smtClean="0"/>
              <a:t> як лист картону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фанери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дві-три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доби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льоду</a:t>
            </a:r>
            <a:r>
              <a:rPr lang="ru-RU" sz="1600" dirty="0" smtClean="0"/>
              <a:t> — </a:t>
            </a:r>
            <a:r>
              <a:rPr lang="ru-RU" sz="1600" dirty="0" err="1" smtClean="0"/>
              <a:t>м’яка</a:t>
            </a:r>
            <a:r>
              <a:rPr lang="ru-RU" sz="1600" dirty="0" smtClean="0"/>
              <a:t>, </a:t>
            </a:r>
            <a:r>
              <a:rPr lang="ru-RU" sz="1600" dirty="0" err="1" smtClean="0"/>
              <a:t>еластична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практично суха. </a:t>
            </a:r>
            <a:r>
              <a:rPr lang="ru-RU" sz="1600" dirty="0" err="1" smtClean="0"/>
              <a:t>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кристалічної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фази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безпосередньо</a:t>
            </a:r>
            <a:r>
              <a:rPr lang="ru-RU" sz="1600" dirty="0" smtClean="0"/>
              <a:t> в пару, минувши </a:t>
            </a:r>
            <a:r>
              <a:rPr lang="ru-RU" sz="1600" dirty="0" err="1" smtClean="0"/>
              <a:t>танення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«</a:t>
            </a:r>
            <a:r>
              <a:rPr lang="ru-RU" sz="1600" dirty="0" err="1" smtClean="0"/>
              <a:t>сухе</a:t>
            </a:r>
            <a:r>
              <a:rPr lang="ru-RU" sz="1600" dirty="0" smtClean="0"/>
              <a:t>» </a:t>
            </a:r>
            <a:r>
              <a:rPr lang="ru-RU" sz="1600" dirty="0" err="1" smtClean="0"/>
              <a:t>випаровування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сублімацією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Сублімація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можлива</a:t>
            </a:r>
            <a:r>
              <a:rPr lang="ru-RU" sz="1600" dirty="0" smtClean="0"/>
              <a:t> практично при </a:t>
            </a:r>
            <a:r>
              <a:rPr lang="ru-RU" sz="1600" dirty="0" err="1" smtClean="0"/>
              <a:t>будь-якій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негативній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температурі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однієї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: </a:t>
            </a:r>
            <a:r>
              <a:rPr lang="ru-RU" sz="1600" dirty="0" err="1" smtClean="0"/>
              <a:t>вологість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достатньо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низькою</a:t>
            </a:r>
            <a:r>
              <a:rPr lang="ru-RU" sz="1600" dirty="0" smtClean="0"/>
              <a:t>. </a:t>
            </a:r>
            <a:r>
              <a:rPr lang="ru-RU" sz="1600" dirty="0" err="1" smtClean="0"/>
              <a:t>Сублімація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поглинанням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теплоти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теплота </a:t>
            </a:r>
            <a:r>
              <a:rPr lang="ru-RU" sz="1600" dirty="0" err="1" smtClean="0"/>
              <a:t>сублімації</a:t>
            </a:r>
            <a:r>
              <a:rPr lang="ru-RU" sz="1600" dirty="0" smtClean="0"/>
              <a:t> вельми велика.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обумовлено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сублімації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захисту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боєголовок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міжконтинентальних</a:t>
            </a:r>
            <a:r>
              <a:rPr lang="ru-RU" sz="1600" dirty="0" smtClean="0"/>
              <a:t> ракет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космічних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повертаються</a:t>
            </a:r>
            <a:r>
              <a:rPr lang="ru-RU" sz="1600" dirty="0" smtClean="0"/>
              <a:t> на Землю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аеродинамічного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нагріву</a:t>
            </a:r>
            <a:r>
              <a:rPr lang="ru-RU" sz="1600" dirty="0" smtClean="0"/>
              <a:t> в </a:t>
            </a:r>
            <a:r>
              <a:rPr lang="ru-RU" sz="1600" dirty="0" err="1" smtClean="0"/>
              <a:t>щільних</a:t>
            </a:r>
            <a:r>
              <a:rPr lang="ru-RU" sz="1600" dirty="0" smtClean="0"/>
              <a:t> шарах </a:t>
            </a:r>
            <a:r>
              <a:rPr lang="ru-RU" sz="1600" dirty="0" err="1" smtClean="0"/>
              <a:t>атмосфери</a:t>
            </a:r>
            <a:r>
              <a:rPr lang="ru-RU" sz="1200" dirty="0" smtClean="0"/>
              <a:t>.</a:t>
            </a:r>
            <a:endParaRPr lang="uk-UA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901146" cy="2510598"/>
          </a:xfrm>
        </p:spPr>
        <p:txBody>
          <a:bodyPr>
            <a:normAutofit/>
          </a:bodyPr>
          <a:lstStyle/>
          <a:p>
            <a:r>
              <a:rPr lang="uk-UA" sz="7200" dirty="0" smtClean="0"/>
              <a:t>        Цікаві факти</a:t>
            </a:r>
            <a:endParaRPr lang="ru-RU" sz="7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випаровується</a:t>
            </a:r>
            <a:r>
              <a:rPr lang="ru-RU" dirty="0" smtClean="0"/>
              <a:t> 1 </a:t>
            </a:r>
            <a:r>
              <a:rPr lang="ru-RU" dirty="0" err="1" smtClean="0"/>
              <a:t>трильйон</a:t>
            </a:r>
            <a:r>
              <a:rPr lang="ru-RU" dirty="0" smtClean="0"/>
              <a:t> тонн води.</a:t>
            </a:r>
            <a:endParaRPr lang="ru-RU" dirty="0"/>
          </a:p>
        </p:txBody>
      </p:sp>
      <p:pic>
        <p:nvPicPr>
          <p:cNvPr id="19458" name="Picture 2" descr="Щодня з поверхні землі випаровується 1 трильйон тонн вод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62587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3891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мантії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води </a:t>
            </a:r>
            <a:r>
              <a:rPr lang="ru-RU" dirty="0" err="1" smtClean="0"/>
              <a:t>міститься</a:t>
            </a:r>
            <a:r>
              <a:rPr lang="ru-RU" dirty="0" smtClean="0"/>
              <a:t> в 10-12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океані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8674" name="Picture 2" descr="http://t2.gstatic.com/images?q=tbn:ANd9GcRJLZbbVOY4NFwTLOUYDBwrsdGNsnfMtkoBLNxPmy8JOz5KJZ5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55020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928670"/>
            <a:ext cx="4286248" cy="6215106"/>
          </a:xfrm>
        </p:spPr>
        <p:txBody>
          <a:bodyPr>
            <a:normAutofit/>
          </a:bodyPr>
          <a:lstStyle/>
          <a:p>
            <a:r>
              <a:rPr lang="uk-UA" dirty="0" smtClean="0"/>
              <a:t>Немає на Землі речовини більш важливої для нас, ніж звичайна вода, і в той же час не існує іншої такої</a:t>
            </a:r>
            <a:r>
              <a:rPr lang="ru-RU" dirty="0" smtClean="0"/>
              <a:t> ж </a:t>
            </a:r>
            <a:r>
              <a:rPr lang="uk-UA" dirty="0" smtClean="0"/>
              <a:t>речовини, у властивостях якої було б стільки протиріч та аномалій. Молекули </a:t>
            </a:r>
            <a:r>
              <a:rPr lang="ru-RU" dirty="0" smtClean="0"/>
              <a:t>води </a:t>
            </a:r>
            <a:r>
              <a:rPr lang="uk-UA" dirty="0" smtClean="0"/>
              <a:t>знайдені в</a:t>
            </a:r>
            <a:r>
              <a:rPr lang="ru-RU" dirty="0" smtClean="0"/>
              <a:t> </a:t>
            </a:r>
            <a:r>
              <a:rPr lang="uk-UA" dirty="0" smtClean="0"/>
              <a:t>міжзоряному просторі. </a:t>
            </a:r>
            <a:r>
              <a:rPr lang="ru-RU" dirty="0" smtClean="0"/>
              <a:t>Вода входить до </a:t>
            </a:r>
            <a:r>
              <a:rPr lang="uk-UA" dirty="0" smtClean="0"/>
              <a:t>складу</a:t>
            </a:r>
            <a:r>
              <a:rPr lang="ru-RU" dirty="0" smtClean="0"/>
              <a:t> комет, </a:t>
            </a:r>
            <a:r>
              <a:rPr lang="uk-UA" dirty="0" smtClean="0"/>
              <a:t>більшості </a:t>
            </a:r>
            <a:r>
              <a:rPr lang="ru-RU" dirty="0" smtClean="0"/>
              <a:t>планет </a:t>
            </a:r>
            <a:r>
              <a:rPr lang="uk-UA" dirty="0" smtClean="0"/>
              <a:t>сонячно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uk-UA" dirty="0" smtClean="0"/>
              <a:t>системи</a:t>
            </a:r>
            <a:r>
              <a:rPr lang="ru-RU" dirty="0" smtClean="0"/>
              <a:t> 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uk-UA" dirty="0" smtClean="0"/>
              <a:t>їх</a:t>
            </a:r>
            <a:r>
              <a:rPr lang="ru-RU" dirty="0" smtClean="0"/>
              <a:t> </a:t>
            </a:r>
            <a:r>
              <a:rPr lang="uk-UA" dirty="0" smtClean="0"/>
              <a:t>супутників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Вода – </a:t>
            </a:r>
            <a:r>
              <a:rPr lang="uk-UA" dirty="0" smtClean="0"/>
              <a:t>це життя.</a:t>
            </a:r>
            <a:endParaRPr lang="uk-UA" dirty="0"/>
          </a:p>
        </p:txBody>
      </p:sp>
      <p:pic>
        <p:nvPicPr>
          <p:cNvPr id="2050" name="Picture 2" descr="http://t1.gstatic.com/images?q=tbn:ANd9GcSTgrKxGX1aHGFJjsxlFE6HjtCNX7PSeQ1eXrnCqlD8TpV1YfuY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2714644" cy="1918477"/>
          </a:xfrm>
          <a:prstGeom prst="rect">
            <a:avLst/>
          </a:prstGeom>
          <a:noFill/>
        </p:spPr>
      </p:pic>
      <p:pic>
        <p:nvPicPr>
          <p:cNvPr id="2052" name="Picture 4" descr="http://www.sunhome.ru/UsersGallery/wallpapers/18/vspl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2695575" cy="1685926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Tc3af8LGKjbN0xFRrza3c_6eB-056PpaXcoYzIeCGhJsl9DN6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86322"/>
            <a:ext cx="2643206" cy="191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-142900"/>
            <a:ext cx="7929586" cy="2967038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uk-UA" dirty="0" smtClean="0"/>
          </a:p>
          <a:p>
            <a:r>
              <a:rPr lang="ru-RU" sz="3100" dirty="0" smtClean="0"/>
              <a:t>У </a:t>
            </a:r>
            <a:r>
              <a:rPr lang="ru-RU" sz="3100" dirty="0" err="1" smtClean="0"/>
              <a:t>середині</a:t>
            </a:r>
            <a:r>
              <a:rPr lang="ru-RU" sz="3100" dirty="0" smtClean="0"/>
              <a:t> 20-го </a:t>
            </a:r>
            <a:r>
              <a:rPr lang="ru-RU" sz="3100" dirty="0" err="1" smtClean="0"/>
              <a:t>століття</a:t>
            </a:r>
            <a:r>
              <a:rPr lang="ru-RU" sz="3100" dirty="0" smtClean="0"/>
              <a:t> </a:t>
            </a:r>
            <a:r>
              <a:rPr lang="ru-RU" sz="3100" dirty="0" err="1" smtClean="0"/>
              <a:t>вчені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відкрили</a:t>
            </a:r>
            <a:r>
              <a:rPr lang="ru-RU" sz="3100" dirty="0" smtClean="0"/>
              <a:t> "</a:t>
            </a:r>
            <a:r>
              <a:rPr lang="ru-RU" sz="3100" dirty="0" err="1" smtClean="0"/>
              <a:t>важку</a:t>
            </a:r>
            <a:r>
              <a:rPr lang="ru-RU" sz="3100" dirty="0" smtClean="0"/>
              <a:t> воду" - D2O, яка </a:t>
            </a:r>
            <a:r>
              <a:rPr lang="ru-RU" sz="3100" dirty="0" err="1" smtClean="0"/>
              <a:t>відповідала</a:t>
            </a:r>
            <a:r>
              <a:rPr lang="ru-RU" sz="3100" dirty="0" smtClean="0"/>
              <a:t> параметрам "</a:t>
            </a:r>
            <a:r>
              <a:rPr lang="ru-RU" sz="3100" dirty="0" err="1" smtClean="0"/>
              <a:t>мертвої</a:t>
            </a:r>
            <a:r>
              <a:rPr lang="ru-RU" sz="3100" dirty="0" smtClean="0"/>
              <a:t> води". На </a:t>
            </a:r>
            <a:r>
              <a:rPr lang="ru-RU" sz="3100" dirty="0" err="1" smtClean="0"/>
              <a:t>живі</a:t>
            </a:r>
            <a:r>
              <a:rPr lang="ru-RU" sz="3100" dirty="0" smtClean="0"/>
              <a:t> </a:t>
            </a:r>
            <a:r>
              <a:rPr lang="ru-RU" sz="3100" dirty="0" err="1" smtClean="0"/>
              <a:t>організми</a:t>
            </a:r>
            <a:r>
              <a:rPr lang="ru-RU" sz="3100" dirty="0" smtClean="0"/>
              <a:t> "</a:t>
            </a:r>
            <a:r>
              <a:rPr lang="ru-RU" sz="3100" dirty="0" err="1" smtClean="0"/>
              <a:t>важка</a:t>
            </a:r>
            <a:r>
              <a:rPr lang="ru-RU" sz="3100" dirty="0" smtClean="0"/>
              <a:t> вода" </a:t>
            </a:r>
            <a:r>
              <a:rPr lang="ru-RU" sz="3100" dirty="0" err="1" smtClean="0"/>
              <a:t>діє</a:t>
            </a:r>
            <a:r>
              <a:rPr lang="ru-RU" sz="3100" dirty="0" smtClean="0"/>
              <a:t> </a:t>
            </a:r>
            <a:r>
              <a:rPr lang="ru-RU" sz="3100" dirty="0" err="1" smtClean="0"/>
              <a:t>гнітюче</a:t>
            </a:r>
            <a:r>
              <a:rPr lang="ru-RU" sz="3100" dirty="0" smtClean="0"/>
              <a:t>, а у великих </a:t>
            </a:r>
            <a:r>
              <a:rPr lang="ru-RU" sz="3100" dirty="0" err="1" smtClean="0"/>
              <a:t>кількостях</a:t>
            </a:r>
            <a:r>
              <a:rPr lang="ru-RU" sz="3100" dirty="0" smtClean="0"/>
              <a:t> </a:t>
            </a:r>
            <a:r>
              <a:rPr lang="ru-RU" sz="3100" dirty="0" err="1" smtClean="0"/>
              <a:t>викликає</a:t>
            </a:r>
            <a:r>
              <a:rPr lang="ru-RU" sz="3100" dirty="0" smtClean="0"/>
              <a:t> смерть.</a:t>
            </a:r>
          </a:p>
          <a:p>
            <a:endParaRPr lang="ru-RU" dirty="0"/>
          </a:p>
        </p:txBody>
      </p:sp>
      <p:pic>
        <p:nvPicPr>
          <p:cNvPr id="16386" name="Picture 2" descr="http://www.popmech.ru/images/upload/article/water_3_125025009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714884"/>
            <a:ext cx="3000396" cy="1993197"/>
          </a:xfrm>
          <a:prstGeom prst="rect">
            <a:avLst/>
          </a:prstGeom>
          <a:noFill/>
        </p:spPr>
      </p:pic>
      <p:pic>
        <p:nvPicPr>
          <p:cNvPr id="16388" name="Picture 4" descr="http://www.popmech.ru/images/upload/article/water_1_1250250098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2406762" cy="1785937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Nd9GcT-T3SY7G86aUvtUuamIY_-H4cRnIR5DYqSzercCdA7H28-D4Q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склянці</a:t>
            </a:r>
            <a:r>
              <a:rPr lang="ru-RU" dirty="0" smtClean="0"/>
              <a:t> води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8,000,000,000,000,000,000,000,000 (8 </a:t>
            </a:r>
            <a:r>
              <a:rPr lang="ru-RU" dirty="0" err="1" smtClean="0"/>
              <a:t>септіліонов</a:t>
            </a:r>
            <a:r>
              <a:rPr lang="ru-RU" dirty="0" smtClean="0"/>
              <a:t>) молекул</a:t>
            </a:r>
            <a:endParaRPr lang="ru-RU" dirty="0"/>
          </a:p>
        </p:txBody>
      </p:sp>
      <p:pic>
        <p:nvPicPr>
          <p:cNvPr id="34818" name="Picture 2" descr="Відомо 135 ізотопних різновидів во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476517" cy="1857388"/>
          </a:xfrm>
          <a:prstGeom prst="rect">
            <a:avLst/>
          </a:prstGeom>
          <a:noFill/>
        </p:spPr>
      </p:pic>
      <p:pic>
        <p:nvPicPr>
          <p:cNvPr id="34820" name="Picture 4" descr="Важка 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660172" cy="2288320"/>
          </a:xfrm>
          <a:prstGeom prst="rect">
            <a:avLst/>
          </a:prstGeom>
          <a:noFill/>
        </p:spPr>
      </p:pic>
      <p:pic>
        <p:nvPicPr>
          <p:cNvPr id="34824" name="Picture 8" descr="http://zdorovia.com.ua/uploads/dsn/62/95/001/a59031755270b46596b4baa67135ff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43380"/>
            <a:ext cx="4000528" cy="250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ru-RU" dirty="0" err="1" smtClean="0"/>
              <a:t>Середньостатистична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користуючись</a:t>
            </a:r>
            <a:r>
              <a:rPr lang="ru-RU" dirty="0" smtClean="0"/>
              <a:t> </a:t>
            </a:r>
            <a:r>
              <a:rPr lang="ru-RU" dirty="0" err="1" smtClean="0"/>
              <a:t>водопровідною</a:t>
            </a:r>
            <a:r>
              <a:rPr lang="ru-RU" dirty="0" smtClean="0"/>
              <a:t> водою, 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пропускає</a:t>
            </a:r>
            <a:r>
              <a:rPr lang="ru-RU" dirty="0" smtClean="0"/>
              <a:t> через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80 кг до 100 кг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бруду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2772" name="Picture 4" descr="http://raznesi.info/uploads/tiny_mce/textimages/lubov_spaset_mir/b5209d8c4377d4cf9f2329f5e2d45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4500594" cy="3371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r>
              <a:rPr lang="ru-RU" dirty="0" smtClean="0"/>
              <a:t>Людина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обходитися</a:t>
            </a:r>
            <a:r>
              <a:rPr lang="ru-RU" dirty="0" smtClean="0"/>
              <a:t> 30 </a:t>
            </a:r>
            <a:r>
              <a:rPr lang="ru-RU" dirty="0" err="1" smtClean="0"/>
              <a:t>діб</a:t>
            </a:r>
            <a:r>
              <a:rPr lang="ru-RU" dirty="0" smtClean="0"/>
              <a:t> без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 </a:t>
            </a:r>
            <a:r>
              <a:rPr lang="ru-RU" dirty="0" err="1" smtClean="0"/>
              <a:t>без</a:t>
            </a:r>
            <a:r>
              <a:rPr lang="ru-RU" dirty="0" smtClean="0"/>
              <a:t> води.</a:t>
            </a:r>
            <a:endParaRPr lang="ru-RU" dirty="0"/>
          </a:p>
        </p:txBody>
      </p:sp>
      <p:pic>
        <p:nvPicPr>
          <p:cNvPr id="4" name="Picture 2" descr="людина без во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572032" cy="33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389120"/>
          </a:xfrm>
        </p:spPr>
        <p:txBody>
          <a:bodyPr/>
          <a:lstStyle/>
          <a:p>
            <a:r>
              <a:rPr lang="ru-RU" dirty="0" smtClean="0"/>
              <a:t>Самою «мертвою» </a:t>
            </a:r>
            <a:r>
              <a:rPr lang="ru-RU" dirty="0" err="1" smtClean="0"/>
              <a:t>водоймою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Мертве</a:t>
            </a:r>
            <a:r>
              <a:rPr lang="ru-RU" dirty="0" smtClean="0"/>
              <a:t> море, а озеро </a:t>
            </a:r>
            <a:r>
              <a:rPr lang="ru-RU" dirty="0" err="1" smtClean="0"/>
              <a:t>Смерті</a:t>
            </a:r>
            <a:r>
              <a:rPr lang="ru-RU" dirty="0" smtClean="0"/>
              <a:t> в </a:t>
            </a:r>
            <a:r>
              <a:rPr lang="ru-RU" dirty="0" err="1" smtClean="0"/>
              <a:t>Сицилії</a:t>
            </a:r>
            <a:r>
              <a:rPr lang="ru-RU" dirty="0" smtClean="0"/>
              <a:t>.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воду, </a:t>
            </a:r>
            <a:r>
              <a:rPr lang="ru-RU" dirty="0" err="1" smtClean="0"/>
              <a:t>миттєво</a:t>
            </a:r>
            <a:r>
              <a:rPr lang="ru-RU" dirty="0" smtClean="0"/>
              <a:t> </a:t>
            </a:r>
            <a:r>
              <a:rPr lang="ru-RU" dirty="0" err="1" smtClean="0"/>
              <a:t>вмирають</a:t>
            </a:r>
            <a:r>
              <a:rPr lang="ru-RU" dirty="0" smtClean="0"/>
              <a:t>. З дна озера </a:t>
            </a:r>
            <a:r>
              <a:rPr lang="ru-RU" dirty="0" err="1" smtClean="0"/>
              <a:t>б'ють</a:t>
            </a:r>
            <a:r>
              <a:rPr lang="ru-RU" dirty="0" smtClean="0"/>
              <a:t> два </a:t>
            </a:r>
            <a:r>
              <a:rPr lang="ru-RU" dirty="0" err="1" smtClean="0"/>
              <a:t>джерела</a:t>
            </a:r>
            <a:r>
              <a:rPr lang="ru-RU" dirty="0" smtClean="0"/>
              <a:t> сильно </a:t>
            </a:r>
            <a:r>
              <a:rPr lang="ru-RU" dirty="0" err="1" smtClean="0"/>
              <a:t>концентрованої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яка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отруює</a:t>
            </a:r>
            <a:r>
              <a:rPr lang="ru-RU" dirty="0" smtClean="0"/>
              <a:t> воду.</a:t>
            </a:r>
            <a:endParaRPr lang="ru-RU" dirty="0"/>
          </a:p>
        </p:txBody>
      </p:sp>
      <p:pic>
        <p:nvPicPr>
          <p:cNvPr id="17410" name="Picture 2" descr="Озеро смер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72918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/>
          <a:lstStyle/>
          <a:p>
            <a:r>
              <a:rPr lang="ru-RU" dirty="0" smtClean="0"/>
              <a:t>Один берег </a:t>
            </a:r>
            <a:r>
              <a:rPr lang="ru-RU" dirty="0" err="1" smtClean="0"/>
              <a:t>ріки</a:t>
            </a:r>
            <a:r>
              <a:rPr lang="ru-RU" dirty="0" smtClean="0"/>
              <a:t> Урал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інший</a:t>
            </a:r>
            <a:r>
              <a:rPr lang="ru-RU" dirty="0" smtClean="0"/>
              <a:t> -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8434" name="Picture 2" descr="http://upload.wikimedia.org/wikipedia/commons/thumb/3/31/Ural_river.jpg/562px-Ural_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4000528" cy="427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/>
          <a:lstStyle/>
          <a:p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льодовики</a:t>
            </a:r>
            <a:r>
              <a:rPr lang="ru-RU" dirty="0" smtClean="0"/>
              <a:t> </a:t>
            </a:r>
            <a:r>
              <a:rPr lang="ru-RU" dirty="0" err="1" smtClean="0"/>
              <a:t>раптом</a:t>
            </a:r>
            <a:r>
              <a:rPr lang="ru-RU" dirty="0" smtClean="0"/>
              <a:t> </a:t>
            </a:r>
            <a:r>
              <a:rPr lang="ru-RU" dirty="0" err="1" smtClean="0"/>
              <a:t>станули</a:t>
            </a:r>
            <a:r>
              <a:rPr lang="ru-RU" dirty="0" smtClean="0"/>
              <a:t>, то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</a:t>
            </a:r>
            <a:r>
              <a:rPr lang="ru-RU" dirty="0" err="1" smtClean="0"/>
              <a:t>піднявся</a:t>
            </a:r>
            <a:r>
              <a:rPr lang="ru-RU" dirty="0" smtClean="0"/>
              <a:t> б на 64 метра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1/8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затоплено водою.</a:t>
            </a:r>
            <a:endParaRPr lang="ru-RU" dirty="0"/>
          </a:p>
        </p:txBody>
      </p:sp>
      <p:sp>
        <p:nvSpPr>
          <p:cNvPr id="20482" name="AutoShape 2" descr="Якби всі льодовики раптом станули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Якби всі льодовики раптом станули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567786" cy="25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4555062" cy="28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389120"/>
          </a:xfrm>
        </p:spPr>
        <p:txBody>
          <a:bodyPr/>
          <a:lstStyle/>
          <a:p>
            <a:r>
              <a:rPr lang="ru-RU" dirty="0" smtClean="0"/>
              <a:t>В озеро Байкал </a:t>
            </a:r>
            <a:r>
              <a:rPr lang="ru-RU" dirty="0" err="1" smtClean="0"/>
              <a:t>помістилося</a:t>
            </a:r>
            <a:r>
              <a:rPr lang="ru-RU" dirty="0" smtClean="0"/>
              <a:t> б </a:t>
            </a:r>
            <a:r>
              <a:rPr lang="ru-RU" dirty="0" err="1" smtClean="0"/>
              <a:t>близько</a:t>
            </a:r>
            <a:r>
              <a:rPr lang="ru-RU" dirty="0" smtClean="0"/>
              <a:t> 100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в </a:t>
            </a:r>
            <a:r>
              <a:rPr lang="ru-RU" dirty="0" err="1" smtClean="0"/>
              <a:t>Азовське</a:t>
            </a:r>
            <a:r>
              <a:rPr lang="ru-RU" dirty="0" smtClean="0"/>
              <a:t> море.</a:t>
            </a:r>
            <a:endParaRPr lang="ru-RU" dirty="0"/>
          </a:p>
        </p:txBody>
      </p:sp>
      <p:pic>
        <p:nvPicPr>
          <p:cNvPr id="22530" name="Picture 2" descr="Озеро Байк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3500462" cy="3579303"/>
          </a:xfrm>
          <a:prstGeom prst="rect">
            <a:avLst/>
          </a:prstGeom>
          <a:noFill/>
        </p:spPr>
      </p:pic>
      <p:sp>
        <p:nvSpPr>
          <p:cNvPr id="22532" name="AutoShape 4" descr="Азовське море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Азовське море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714776" cy="26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8912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Антарктиді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Вікторії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озеро, вода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солоніша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замерзнути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-50 </a:t>
            </a:r>
            <a:r>
              <a:rPr lang="ru-RU" dirty="0" err="1" smtClean="0"/>
              <a:t>градусів</a:t>
            </a:r>
            <a:r>
              <a:rPr lang="ru-RU" dirty="0" smtClean="0"/>
              <a:t> за </a:t>
            </a:r>
            <a:r>
              <a:rPr lang="ru-RU" dirty="0" err="1" smtClean="0"/>
              <a:t>Цельсієм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5000660" cy="360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38912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Балтійське</a:t>
            </a:r>
            <a:r>
              <a:rPr lang="ru-RU" dirty="0" smtClean="0"/>
              <a:t> море </a:t>
            </a:r>
            <a:r>
              <a:rPr lang="ru-RU" dirty="0" err="1" smtClean="0"/>
              <a:t>називалося</a:t>
            </a:r>
            <a:r>
              <a:rPr lang="ru-RU" dirty="0" smtClean="0"/>
              <a:t> </a:t>
            </a:r>
            <a:r>
              <a:rPr lang="ru-RU" dirty="0" err="1" smtClean="0"/>
              <a:t>Бурштиновим</a:t>
            </a:r>
            <a:r>
              <a:rPr lang="ru-RU" dirty="0" smtClean="0"/>
              <a:t> через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бурштину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554" name="AutoShape 2" descr="Балтійське море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Балтійське море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000528" cy="29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001056" cy="4071966"/>
          </a:xfrm>
        </p:spPr>
        <p:txBody>
          <a:bodyPr numCol="1"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Вода має високу теплоємність. Геофізики стверджують, що Земля давно б охолола і перетворилася неживий шматок каменю, якби не вода. Нагріваючись, вона поглинає тепло, остигаючи, віддає його. Земна вода і поглинає, і повертає дуже багато тепла, і тим самим "вирівнює" клімат. у поєднанні з високою теплопровідністю це робить водне середовище досить комфортною для проживання живих організмів. А від космічного холоду оберігають Землю ті молекули води, які розсіяні в атмосфері - в хмарах і у вигляді парів. Водяна пара створює потужний "парниковий ефект", який затримує до 60% теплового випромінювання нашої планети, не дає їй охолоджуватися. Вода практично нестислива. Це дозволяє багатьом безхребетним тваринам використовувати заповнені водою порожнини тіла в якості внутрішньої опори організму при пересуванні (т.зв. гідростатичний скелет).</a:t>
            </a:r>
            <a:endParaRPr lang="uk-UA" dirty="0"/>
          </a:p>
        </p:txBody>
      </p:sp>
      <p:pic>
        <p:nvPicPr>
          <p:cNvPr id="23556" name="Picture 4" descr="http://mger2020.ru/sites/default/files/news/voda-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2454892" cy="2428868"/>
          </a:xfrm>
          <a:prstGeom prst="rect">
            <a:avLst/>
          </a:prstGeom>
          <a:noFill/>
        </p:spPr>
      </p:pic>
      <p:pic>
        <p:nvPicPr>
          <p:cNvPr id="23558" name="Picture 6" descr="http://www.dreamstime.com/earth-water-drop-thumb13289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2357454" cy="2590259"/>
          </a:xfrm>
          <a:prstGeom prst="rect">
            <a:avLst/>
          </a:prstGeom>
          <a:noFill/>
        </p:spPr>
      </p:pic>
      <p:pic>
        <p:nvPicPr>
          <p:cNvPr id="23560" name="Picture 8" descr="http://popperfont.files.wordpress.com/2012/03/earth-ocean-freshwat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72008"/>
            <a:ext cx="3000396" cy="220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686172" cy="846980"/>
          </a:xfrm>
        </p:spPr>
        <p:txBody>
          <a:bodyPr/>
          <a:lstStyle/>
          <a:p>
            <a:r>
              <a:rPr lang="uk-UA" dirty="0" smtClean="0"/>
              <a:t>Вологість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358246" cy="250033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Вологість повітря - це величина, що характеризує вміст водяної пари в атмосфері Землі, одна з найбільш істотних характеристик погоди і клімату.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Абсолютна вологість повітря (f) - це кількість водяної пари, фактично міститься в 1 м повітря. Визначається як відношення маси міститься в повітрі водяної пари до об'єму вологого повітря.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Відносна вологість повітря (</a:t>
            </a:r>
            <a:r>
              <a:rPr lang="el-GR" dirty="0" smtClean="0"/>
              <a:t>φ) - </a:t>
            </a:r>
            <a:r>
              <a:rPr lang="uk-UA" dirty="0" smtClean="0"/>
              <a:t>це відношення його поточної абсолютної вологості до максимальної абсолютної вологості при даній температурі. Вона також визначається як відношення парціального тиску водяної пари в газі до рівноважного тиску насиченої пари.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22530" name="Picture 2" descr="http://yak-prosto.com/images/9/a/yak-zniziti-vologist-u-kvart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961069" cy="2071702"/>
          </a:xfrm>
          <a:prstGeom prst="rect">
            <a:avLst/>
          </a:prstGeom>
          <a:noFill/>
        </p:spPr>
      </p:pic>
      <p:pic>
        <p:nvPicPr>
          <p:cNvPr id="22534" name="Picture 6" descr="http://velskforest.ru/uploads/posts/2012-06/thumbs/1340802611_vlaj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72008"/>
            <a:ext cx="2695575" cy="2105026"/>
          </a:xfrm>
          <a:prstGeom prst="rect">
            <a:avLst/>
          </a:prstGeom>
          <a:noFill/>
        </p:spPr>
      </p:pic>
      <p:pic>
        <p:nvPicPr>
          <p:cNvPr id="22536" name="Picture 8" descr="http://yak-prosto.com/images/5/b/yak-zmenshiti-vologist-u-primishen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600212" cy="194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9120"/>
          </a:xfrm>
        </p:spPr>
        <p:txBody>
          <a:bodyPr/>
          <a:lstStyle/>
          <a:p>
            <a:r>
              <a:rPr lang="uk-UA" dirty="0" smtClean="0"/>
              <a:t>З висотою вологість швидко убуває. На висоті 1,5-2 км пружність пари в середньому вдвічі менше, ніж у земної поверхні.</a:t>
            </a:r>
            <a:endParaRPr lang="uk-UA" dirty="0"/>
          </a:p>
        </p:txBody>
      </p:sp>
      <p:pic>
        <p:nvPicPr>
          <p:cNvPr id="21528" name="Picture 24" descr="http://www.yoga-kh.com/content/documents/6/558/images/267d77d5dfcf25703ffa6ebf6b29e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786214" cy="2836317"/>
          </a:xfrm>
          <a:prstGeom prst="rect">
            <a:avLst/>
          </a:prstGeom>
          <a:noFill/>
        </p:spPr>
      </p:pic>
      <p:pic>
        <p:nvPicPr>
          <p:cNvPr id="21530" name="Picture 26" descr="http://t1.gstatic.com/images?q=tbn:ANd9GcQ7xibk5iT_Z8n-iUdw6NByD12uaKRPha3zIhQhtO9p4QUnLy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744567" cy="280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817748"/>
          </a:xfrm>
        </p:spPr>
        <p:txBody>
          <a:bodyPr/>
          <a:lstStyle/>
          <a:p>
            <a:r>
              <a:rPr lang="uk-UA" dirty="0" smtClean="0"/>
              <a:t>Найбільш розповсюджений приклад вологого повітря – це природа після дощу або ж ванна кімната після душу. Ідеальний рівень вологості становить від 45 до 60%. </a:t>
            </a:r>
          </a:p>
          <a:p>
            <a:endParaRPr lang="uk-UA" dirty="0"/>
          </a:p>
        </p:txBody>
      </p:sp>
      <p:pic>
        <p:nvPicPr>
          <p:cNvPr id="40962" name="Picture 2" descr="http://www.atlasokon.com.ua/images/kondensat-ok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3357586" cy="2811831"/>
          </a:xfrm>
          <a:prstGeom prst="rect">
            <a:avLst/>
          </a:prstGeom>
          <a:noFill/>
        </p:spPr>
      </p:pic>
      <p:pic>
        <p:nvPicPr>
          <p:cNvPr id="40964" name="Picture 4" descr="http://igoogi.pp.ua/wp-content/uploads/2012/01/Ondrej-Pakan-001-636x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695575" cy="1314451"/>
          </a:xfrm>
          <a:prstGeom prst="rect">
            <a:avLst/>
          </a:prstGeom>
          <a:noFill/>
        </p:spPr>
      </p:pic>
      <p:pic>
        <p:nvPicPr>
          <p:cNvPr id="40966" name="Picture 6" descr="http://yaryna.net/wp-content/gallery/09-2012-pershyj-osinnij-doshch/img_1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838699"/>
            <a:ext cx="2695575" cy="2019301"/>
          </a:xfrm>
          <a:prstGeom prst="rect">
            <a:avLst/>
          </a:prstGeom>
          <a:noFill/>
        </p:spPr>
      </p:pic>
      <p:pic>
        <p:nvPicPr>
          <p:cNvPr id="40968" name="Picture 8" descr="http://g.io.ua/img_aa/large/0194/39/019439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2695575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358114" cy="292895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Перебування в приміщенні порушує природний баланс вологості. І якщо в літній час це може бути непомітним, то взимку різниця показників відносної вологості на вулиці і в приміщенні стає більш помітною. Це пояснюється тим, що рівень відносної вологості вуличного повітря знижується при його нагріванні системою опалення. Коливання вологості повітря, як у бік зменшення, так і у бік збільшення, негативно впливають на самопочуття і здоров'я.</a:t>
            </a:r>
          </a:p>
          <a:p>
            <a:endParaRPr lang="uk-UA" dirty="0"/>
          </a:p>
        </p:txBody>
      </p:sp>
      <p:pic>
        <p:nvPicPr>
          <p:cNvPr id="44034" name="Picture 2" descr="http://www.karpatnews.in.ua/images/2012/03/753550248484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2381250" cy="1590675"/>
          </a:xfrm>
          <a:prstGeom prst="rect">
            <a:avLst/>
          </a:prstGeom>
          <a:noFill/>
        </p:spPr>
      </p:pic>
      <p:pic>
        <p:nvPicPr>
          <p:cNvPr id="44036" name="Picture 4" descr="http://zthata.com.ua/uploads/posts/2011-10/1318930293_sir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2762269" cy="2071702"/>
          </a:xfrm>
          <a:prstGeom prst="rect">
            <a:avLst/>
          </a:prstGeom>
          <a:noFill/>
        </p:spPr>
      </p:pic>
      <p:pic>
        <p:nvPicPr>
          <p:cNvPr id="44038" name="Picture 6" descr="http://yak-prosto.com/images/6/0/yak-pozbutisya-vid-cvili-na-stinah-u-kvarti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14818"/>
            <a:ext cx="269557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uk-UA" dirty="0" smtClean="0"/>
              <a:t>Капілярні явища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6572296" cy="33889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Капілярні явища - </a:t>
            </a:r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твердого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стикаються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собою; </a:t>
            </a:r>
            <a:r>
              <a:rPr lang="ru-RU" dirty="0" err="1" smtClean="0"/>
              <a:t>викликані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дією</a:t>
            </a:r>
            <a:r>
              <a:rPr lang="ru-RU" dirty="0" smtClean="0"/>
              <a:t> сил </a:t>
            </a:r>
            <a:r>
              <a:rPr lang="ru-RU" dirty="0" err="1" smtClean="0"/>
              <a:t>поверхневого</a:t>
            </a:r>
            <a:r>
              <a:rPr lang="ru-RU" dirty="0" smtClean="0"/>
              <a:t> натягу.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Змочування</a:t>
            </a:r>
            <a:r>
              <a:rPr lang="ru-RU" dirty="0" smtClean="0"/>
              <a:t> –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поверхнеютвердого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вільна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скривлюється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1986" name="Picture 2" descr="http://leksika.com.ua/imag/bsue5/51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928934"/>
            <a:ext cx="2238375" cy="3743325"/>
          </a:xfrm>
          <a:prstGeom prst="rect">
            <a:avLst/>
          </a:prstGeom>
          <a:noFill/>
        </p:spPr>
      </p:pic>
      <p:pic>
        <p:nvPicPr>
          <p:cNvPr id="41988" name="Picture 4" descr="http://t1.gstatic.com/images?q=tbn:ANd9GcRFV13K7Lq_uqq4A35FL-LHYRBaRifAQO9ec9K_9yyO5Z7aUP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72008"/>
            <a:ext cx="2428892" cy="2154247"/>
          </a:xfrm>
          <a:prstGeom prst="rect">
            <a:avLst/>
          </a:prstGeom>
          <a:noFill/>
        </p:spPr>
      </p:pic>
      <p:sp>
        <p:nvSpPr>
          <p:cNvPr id="41990" name="AutoShape 6" descr="data:image/jpeg;base64,/9j/4AAQSkZJRgABAQAAAQABAAD/2wCEAAkGBg4GDg8QBxIREA4PEAwNDg8SDA4ODQ4MExwhFBQQFxIYHS0fGB4lJRISHy8gIzMqLCwsFR4xNTkqNSYrOCkBCQoKDgwOGg8PGjUkHSQsNTU1KTY1MzUsLyksKTUsLykqLy80KiwsLiksNSwsKSopLDQpKSksKSksKSkpLCwsLP/AABEIAL8BCQMBIgACEQEDEQH/xAAbAAEAAwEBAQEAAAAAAAAAAAAAAQUGBAcDAv/EAEMQAQABAgIFCAUIBwkAAAAAAAABAgMEBQYRNHOyBxUhNVN0krExM1FxsxITFCNygqHRIjJBVGGR8BYkJUJjgZSi0v/EABoBAQADAQEBAAAAAAAAAAAAAAACAwUEAQb/xAAqEQEAAgADBgYCAwAAAAAAAAAAAQIDElEEESExMnEFEzNBQsEigRRh0f/aAAwDAQACEQMRAD8A9xAAAAAAAAAAAAAAAAAAAAAAAAAAAAAAAAAAAAAAAAAAAAAAAAAAAAAAAAAAAAAAAAAAAAAAAAAAAAAAAAAAAAAAAAAAAAAAAAAAAAAAAAAAB+L16nD0/KvVRTTGqJqqqimnXPRHTPvgH7AABFVUURM1dERrmZnoiIBI/Nu5Tepiq1MVU1RE01RMTTNM+iYmPS/QAAAAAAAAA/Fd+m3NNNdURVXriiJqiJqmOmYiP2v2AAAAAAAIqqiiJmroiOmZnoiI9r82rtN6mKrUxVTVETTVExNNVM+iYmPSD9gAAAAAAAMfysRryi9r7XBfFpbBj+Vjqi9vcH8WkGwgRCQFdpJsOM7tiuCVirdJJ/uOM7riuCQcHJ91Rl+r91seTQs9yfdUZf3az5NCAAAAAAAADHaX9bZDv8f8KGxY7S/rbIt/j/hQ2IAAAAAAK/SHYsX3bE8Eq3k86ny/utnyWWkOxYvu2J4JVvJ51Pl/dbHkDRAAAAAAAAMdyt9OT395g/iUtix3K11Pe3uD+JSQKvBZjiMr6MDdmmiPRarj56zEeyImflUx/CmYj+C0t6aYmiPrbNmufbTiLlrX92aKtX81JP5ob9tlwrcZhjV2jErw3ru7pniq4+qtWaJ9tV65e/6xTT5qDP8AGX8ysXvp92q5HzV6Ytxqt2In5MzH1dP633pqfRzZns9/c3+GXn8XCpEzEPZ2jEtO6Zbbk/6oy/u1nyaBn+T/AKoy/u1nyaBgtgAAAAAAABjtL+tsi3+P+FDYsdpf1tkW/wAf8KGxAEa3JfzjC4XaL9mj7V+3RP4yDsFX/anL/wB7w3/Ks/8ApNOk+ArnVTisNM+z6VZ18QLMfGxjLWKjXh66K49tFdNcfg+2sFfpDsWL7tieCVbyedT5f3Wx5LLSHYsX3bE8Eq3k86ny/utjyBogAAAAAAAGO5Wup729wfxKWxY7la6nvb3B/EpIFJP5oTP5ofUvnxzZns9/c3+GXS5sz2e/ub/DKN+mXtecNtyf9UZf3az5NAz/ACf9UZf3az5NA+Yb4AAAAAAADB8omLrwOPya5Yimqum9jppiqZimZm3EdMxGv9r4388x2L9bf+bif8ti1RbjxVfKq/3iYTym7Zk+9xvBS42nsWDS9ZtaN/FwbVi2raIrL53cNTienFTVdn/Vu3L/AOFczEFvDW7PqqKKfs0U0+UPoNSKVryhwTaZ5ynX/WtE/penp/EEkXxrwNm50127cz7fmqNf89T72a7uF1fRL1+3q9EU4i5VRH3K5mn8ECu2HS3OE4vavKX3x2keNow1+i7VbvUVWb9MzXb+au6ppmNfy6P0Z8LS8nvVGX92s+TF5l6i9ur3DLacnvVGX92s+TI23Crh2jLDS2XEteJzNCA4XWAABrNYAazWAx3K11Pe3uD+JS2OtjuVrqe9vcH8SkgUk/mhMofUvnxzZns9/c3+GXS5sz2e/ub/AAyjfpl7XnDbcn/VGX92s+TQM/yf9UZf3az5NBrfMN8DWawA1msANZrADWawefcpu2ZPvcbwUuN2cpu2ZPvcbwUuNs+H+nPdl7Z1x2AGg4wAAAHPmXqL26vcMtpye9UZf3az5MXmXqL26vcMtnyez/hGX92s+TI8Q6qtHYuUtEGs1s13gawGP0gzG9h8TXTZuV00xFGqIqmI9EK7njE9rc8cunSbaq/db4YVT6DAw6Th14e0MXFvbPPH3dnPGJ7W545OeMT2tzxy4xb5dNIQz21dnPGJ7W545UOnOY3sRgLlN65XVTNeH1xNUzH68LJSaZ7FX9vD8cKsbDrGHbdEclmFe03jj7ryUJlDpUDmzPZ7+5v8MulzZns9/c3+GUbdMva84Totml+zgMJTbuVxTFm3ERFU6ohac8YntbnjlQ6NbDhdzbWSrDw6ZI4RyWXvbNPH3dnPGJ7W545OeMT2tzxy4xPy6aQjntq7OeMT2tzxyc8Yntbnjlxh5dNIM9tXZzxie1ueOTnjE9rc8cuMPLppBntq7OeMT2tzxyc8Yntbnjlxh5dNIM9tVVpFjLuLxmWfSK6q9V3FavlTr1a6IWqkzrbMt3uJ4IXaGFERa0Rr9QleZmK79PuQBeqAAAAc+Zeovbq9wyjRXNL9nAYSm3crimLNuIiKpiIhOZeovbq9wy5dGdhwu5oUWrFsSN8e32uiZinDVfc8Yntbnjk54xPa3PHLjE/LppCGe2rtjOMT2tzxy3up5tD0lmbfWK5d0au7ZLTO/fLFaTbVX7rfDCqWuk21V+63wwqmjgelXtDixeu3cAXKxSaZdOCr+3h+OF2IXrmrNdUqWy2iUygE0RzZns9/c3+GXSPJjfG57E7pVujWw4Xc21kDysZYiC075mQBJ4AAAAAApc62zLd7ieCF0CFa7pmdf8Sm2+IjQATRAAAAc+Zeovbq9wy5dGdhwu5trIQy/lm/pLN+O4ATRTD0l5tD0lleI/H9/Tv2P5MVpNtVfut8MKpa6TbVX7rfDCqd+B6Ve0OTF67dwBcrAAAAAAAAAAAAAAAAAAAAAAAAAAAATD0l5tD0lleI/H9/Tv2P5MVpNtVfut8MKpa6TbVX7rfDCrd+B6Ve0OTF67d0CRcrQJAQJAQJAQJAQJAQJAQJAQJAQJAQJAQJAQJAQJAQJAIekvNoeksrxH4/v6aGx/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992" name="AutoShape 8" descr="data:image/jpeg;base64,/9j/4AAQSkZJRgABAQAAAQABAAD/2wCEAAkGBg4GDg8QBxIREA4PEAwNDg8SDA4ODQ4MExwhFBQQFxIYHS0fGB4lJRISHy8gIzMqLCwsFR4xNTkqNSYrOCkBCQoKDgwOGg8PGjUkHSQsNTU1KTY1MzUsLyksKTUsLykqLy80KiwsLiksNSwsKSopLDQpKSksKSksKSkpLCwsLP/AABEIAL8BCQMBIgACEQEDEQH/xAAbAAEAAwEBAQEAAAAAAAAAAAAAAQUGBAcDAv/EAEMQAQABAgIFCAUIBwkAAAAAAAABAgMEBQYRNHOyBxUhNVN0krExM1FxsxITFCNygqHRIjJBVGGR8BYkJUJjgZSi0v/EABoBAQADAQEBAAAAAAAAAAAAAAACAwUEAQb/xAAqEQEAAgADBgYCAwAAAAAAAAAAAQIDElEEESExMnEFEzNBQsEigRRh0f/aAAwDAQACEQMRAD8A9xAAAAAAAAAAAAAAAAAAAAAAAAAAAAAAAAAAAAAAAAAAAAAAAAAAAAAAAAAAAAAAAAAAAAAAAAAAAAAAAAAAAAAAAAAAAAAAAAAAAAAAAAAAB+L16nD0/KvVRTTGqJqqqimnXPRHTPvgH7AABFVUURM1dERrmZnoiIBI/Nu5Tepiq1MVU1RE01RMTTNM+iYmPS/QAAAAAAAAA/Fd+m3NNNdURVXriiJqiJqmOmYiP2v2AAAAAAAIqqiiJmroiOmZnoiI9r82rtN6mKrUxVTVETTVExNNVM+iYmPSD9gAAAAAAAMfysRryi9r7XBfFpbBj+Vjqi9vcH8WkGwgRCQFdpJsOM7tiuCVirdJJ/uOM7riuCQcHJ91Rl+r91seTQs9yfdUZf3az5NCAAAAAAAADHaX9bZDv8f8KGxY7S/rbIt/j/hQ2IAAAAAAK/SHYsX3bE8Eq3k86ny/utnyWWkOxYvu2J4JVvJ51Pl/dbHkDRAAAAAAAAMdyt9OT395g/iUtix3K11Pe3uD+JSQKvBZjiMr6MDdmmiPRarj56zEeyImflUx/CmYj+C0t6aYmiPrbNmufbTiLlrX92aKtX81JP5ob9tlwrcZhjV2jErw3ru7pniq4+qtWaJ9tV65e/6xTT5qDP8AGX8ysXvp92q5HzV6Ytxqt2In5MzH1dP633pqfRzZns9/c3+GXn8XCpEzEPZ2jEtO6Zbbk/6oy/u1nyaBn+T/AKoy/u1nyaBgtgAAAAAAABjtL+tsi3+P+FDYsdpf1tkW/wAf8KGxAEa3JfzjC4XaL9mj7V+3RP4yDsFX/anL/wB7w3/Ks/8ApNOk+ArnVTisNM+z6VZ18QLMfGxjLWKjXh66K49tFdNcfg+2sFfpDsWL7tieCVbyedT5f3Wx5LLSHYsX3bE8Eq3k86ny/utjyBogAAAAAAAGO5Wup729wfxKWxY7la6nvb3B/EpIFJP5oTP5ofUvnxzZns9/c3+GXS5sz2e/ub/DKN+mXtecNtyf9UZf3az5NAz/ACf9UZf3az5NA+Yb4AAAAAAADB8omLrwOPya5Yimqum9jppiqZimZm3EdMxGv9r4388x2L9bf+bif8ti1RbjxVfKq/3iYTym7Zk+9xvBS42nsWDS9ZtaN/FwbVi2raIrL53cNTienFTVdn/Vu3L/AOFczEFvDW7PqqKKfs0U0+UPoNSKVryhwTaZ5ynX/WtE/penp/EEkXxrwNm50127cz7fmqNf89T72a7uF1fRL1+3q9EU4i5VRH3K5mn8ECu2HS3OE4vavKX3x2keNow1+i7VbvUVWb9MzXb+au6ppmNfy6P0Z8LS8nvVGX92s+TF5l6i9ur3DLacnvVGX92s+TI23Crh2jLDS2XEteJzNCA4XWAABrNYAazWAx3K11Pe3uD+JS2OtjuVrqe9vcH8SkgUk/mhMofUvnxzZns9/c3+GXS5sz2e/ub/AAyjfpl7XnDbcn/VGX92s+TQM/yf9UZf3az5NBrfMN8DWawA1msANZrADWawefcpu2ZPvcbwUuN2cpu2ZPvcbwUuNs+H+nPdl7Z1x2AGg4wAAAHPmXqL26vcMtpye9UZf3az5MXmXqL26vcMtnyez/hGX92s+TI8Q6qtHYuUtEGs1s13gawGP0gzG9h8TXTZuV00xFGqIqmI9EK7njE9rc8cunSbaq/db4YVT6DAw6Th14e0MXFvbPPH3dnPGJ7W545OeMT2tzxy4xb5dNIQz21dnPGJ7W545UOnOY3sRgLlN65XVTNeH1xNUzH68LJSaZ7FX9vD8cKsbDrGHbdEclmFe03jj7ryUJlDpUDmzPZ7+5v8MulzZns9/c3+GUbdMva84Totml+zgMJTbuVxTFm3ERFU6ohac8YntbnjlQ6NbDhdzbWSrDw6ZI4RyWXvbNPH3dnPGJ7W545OeMT2tzxy4xPy6aQjntq7OeMT2tzxyc8Yntbnjlxh5dNIM9tXZzxie1ueOTnjE9rc8cuMPLppBntq7OeMT2tzxyc8Yntbnjlxh5dNIM9tVVpFjLuLxmWfSK6q9V3FavlTr1a6IWqkzrbMt3uJ4IXaGFERa0Rr9QleZmK79PuQBeqAAAAc+Zeovbq9wyjRXNL9nAYSm3crimLNuIiKpiIhOZeovbq9wy5dGdhwu5oUWrFsSN8e32uiZinDVfc8Yntbnjk54xPa3PHLjE/LppCGe2rtjOMT2tzxy3up5tD0lmbfWK5d0au7ZLTO/fLFaTbVX7rfDCqWuk21V+63wwqmjgelXtDixeu3cAXKxSaZdOCr+3h+OF2IXrmrNdUqWy2iUygE0RzZns9/c3+GXSPJjfG57E7pVujWw4Xc21kDysZYiC075mQBJ4AAAAAApc62zLd7ieCF0CFa7pmdf8Sm2+IjQATRAAAAc+Zeovbq9wy5dGdhwu5trIQy/lm/pLN+O4ATRTD0l5tD0lleI/H9/Tv2P5MVpNtVfut8MKpa6TbVX7rfDCqd+B6Ve0OTF67dwBcrAAAAAAAAAAAAAAAAAAAAAAAAAAAATD0l5tD0lleI/H9/Tv2P5MVpNtVfut8MKpa6TbVX7rfDCrd+B6Ve0OTF67d0CRcrQJAQJAQJAQJAQJAQJAQJAQJAQJAQJAQJAQJAQJAQJAIekvNoeksrxH4/v6aGx/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Капілярні явища в побуті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r>
              <a:rPr lang="uk-UA" dirty="0" smtClean="0"/>
              <a:t> Завдяки цим явищам відбувається проникнення вологи з ґрунту в стебла і листя рослин</a:t>
            </a:r>
            <a:endParaRPr lang="uk-UA" dirty="0"/>
          </a:p>
        </p:txBody>
      </p:sp>
      <p:pic>
        <p:nvPicPr>
          <p:cNvPr id="21506" name="Picture 2" descr="http://nauka.in.ua/upload/iblock/517/517dc2d4eb3b2c7049b79eb47f683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786346" cy="326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826</TotalTime>
  <Words>1020</Words>
  <PresentationFormat>Экран (4:3)</PresentationFormat>
  <Paragraphs>52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Вода – найбільш незвичайна речовина в світі. </vt:lpstr>
      <vt:lpstr>Слайд 2</vt:lpstr>
      <vt:lpstr>Слайд 3</vt:lpstr>
      <vt:lpstr>Вологість</vt:lpstr>
      <vt:lpstr>Слайд 5</vt:lpstr>
      <vt:lpstr>Слайд 6</vt:lpstr>
      <vt:lpstr>Слайд 7</vt:lpstr>
      <vt:lpstr>Капілярні явища</vt:lpstr>
      <vt:lpstr>Капілярні явища в побуті </vt:lpstr>
      <vt:lpstr>Слайд 10</vt:lpstr>
      <vt:lpstr>Слайд 11</vt:lpstr>
      <vt:lpstr>Слайд 12</vt:lpstr>
      <vt:lpstr>Поверхневий натяг</vt:lpstr>
      <vt:lpstr>Слайд 14</vt:lpstr>
      <vt:lpstr>Слайд 15</vt:lpstr>
      <vt:lpstr>Слайд 16</vt:lpstr>
      <vt:lpstr>        Цікаві факти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Uaer</cp:lastModifiedBy>
  <cp:revision>42</cp:revision>
  <dcterms:created xsi:type="dcterms:W3CDTF">2013-04-03T17:15:14Z</dcterms:created>
  <dcterms:modified xsi:type="dcterms:W3CDTF">2013-04-09T06:07:39Z</dcterms:modified>
</cp:coreProperties>
</file>