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5D97E5-4033-4C0A-8094-60C49C4F8EFC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0CD0BA8-C3C4-487C-9DE7-7382D60E0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D%D1%96%D0%B7%D0%BE%D1%82%D1%80%D0%BE%D0%BF%D1%96%D1%8F" TargetMode="External"/><Relationship Id="rId3" Type="http://schemas.openxmlformats.org/officeDocument/2006/relationships/hyperlink" Target="http://uk.wikipedia.org/wiki/%D0%90%D0%BD%D0%B3%D0%BB%D1%96%D0%B9%D1%81%D1%8C%D0%BA%D0%B0_%D0%BC%D0%BE%D0%B2%D0%B0" TargetMode="External"/><Relationship Id="rId7" Type="http://schemas.openxmlformats.org/officeDocument/2006/relationships/hyperlink" Target="http://uk.wikipedia.org/wiki/%D0%9A%D1%80%D0%B8%D1%81%D1%82%D0%B0%D0%BB" TargetMode="External"/><Relationship Id="rId2" Type="http://schemas.openxmlformats.org/officeDocument/2006/relationships/hyperlink" Target="http://uk.wikipedia.org/wiki/%D0%A0%D0%BE%D1%81%D1%96%D0%B9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1%96%D0%B4%D0%B8%D0%BD%D0%B0" TargetMode="External"/><Relationship Id="rId5" Type="http://schemas.openxmlformats.org/officeDocument/2006/relationships/hyperlink" Target="http://uk.wikipedia.org/wiki/%D0%92%D1%96%D0%BA%D1%96%D0%BF%D0%B5%D0%B4%D1%96%D1%8F:%D0%9F%D0%BE%D1%81%D0%B8%D0%BB%D0%B0%D0%BD%D0%BD%D1%8F_%D0%BD%D0%B0_%D0%B4%D0%B6%D0%B5%D1%80%D0%B5%D0%BB%D0%B0" TargetMode="External"/><Relationship Id="rId4" Type="http://schemas.openxmlformats.org/officeDocument/2006/relationships/hyperlink" Target="http://uk.wikipedia.org/wiki/%D0%9D%D1%96%D0%BC%D0%B5%D1%86%D1%8C%D0%BA%D0%B0_%D0%BC%D0%BE%D0%B2%D0%B0" TargetMode="Externa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188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1963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patents?vid=3114836" TargetMode="External"/><Relationship Id="rId5" Type="http://schemas.openxmlformats.org/officeDocument/2006/relationships/hyperlink" Target="http://ru.wikipedia.org/en.wikipedia.org/wiki/James_Fergason" TargetMode="External"/><Relationship Id="rId4" Type="http://schemas.openxmlformats.org/officeDocument/2006/relationships/hyperlink" Target="http://znaimo.com.ua/%D0%90%D0%BD%D0%B3%D0%BB%D1%96%D0%B9%D1%81%D1%8C%D0%BA%D0%B0_%D0%BC%D0%BE%D0%B2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1965" TargetMode="External"/><Relationship Id="rId7" Type="http://schemas.openxmlformats.org/officeDocument/2006/relationships/hyperlink" Target="http://ru.wikipedia.org/en.wikipedia.org/wiki/George_William_Gray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imo.com.ua/%D0%90%D0%BD%D0%B3%D0%BB%D1%96%D0%B9%D1%81%D1%8C%D0%BA%D0%B0_%D0%BC%D0%BE%D0%B2%D0%B0" TargetMode="External"/><Relationship Id="rId5" Type="http://schemas.openxmlformats.org/officeDocument/2006/relationships/hyperlink" Target="http://znaimo.com.ua/1973" TargetMode="External"/><Relationship Id="rId4" Type="http://schemas.openxmlformats.org/officeDocument/2006/relationships/hyperlink" Target="http://znaimo.com.ua/%D0%A1%D0%A8%D0%9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naimo.com.ua/%D0%86%D0%BD%D1%82%D0%B5%D0%B3%D1%80%D0%B0%D0%BB%D1%8C%D0%BD%D0%B0_%D1%81%D1%85%D0%B5%D0%BC%D0%B0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imo.com.ua/%D0%A2%D1%80%D0%B0%D0%BD%D0%B7%D0%B8%D1%81%D1%82%D0%BE%D1%80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znaimo.com.ua/%D0%A2%D0%B5%D1%80%D0%BC%D0%BE%D0%B3%D1%80%D0%B0%D1%84%D1%96%D1%97" TargetMode="External"/><Relationship Id="rId9" Type="http://schemas.openxmlformats.org/officeDocument/2006/relationships/hyperlink" Target="http://znaimo.com.ua/%D0%94%D1%80%D1%83%D0%BA%D0%BE%D0%B2%D0%B0%D0%BD%D0%B0_%D0%BF%D0%BB%D0%B0%D1%82%D0%B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82296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err="1" smtClean="0"/>
              <a:t>Історія</a:t>
            </a:r>
            <a:r>
              <a:rPr lang="ru-RU" b="1" dirty="0" smtClean="0"/>
              <a:t> </a:t>
            </a:r>
            <a:r>
              <a:rPr lang="ru-RU" b="1" dirty="0" err="1" smtClean="0"/>
              <a:t>відкриття</a:t>
            </a:r>
            <a:r>
              <a:rPr lang="ru-RU" b="1" dirty="0" smtClean="0"/>
              <a:t> </a:t>
            </a:r>
            <a:r>
              <a:rPr lang="ru-RU" b="1" dirty="0" err="1" smtClean="0"/>
              <a:t>рідких</a:t>
            </a:r>
            <a:r>
              <a:rPr lang="ru-RU" b="1" dirty="0" smtClean="0"/>
              <a:t> </a:t>
            </a:r>
            <a:r>
              <a:rPr lang="ru-RU" b="1" dirty="0" err="1" smtClean="0"/>
              <a:t>кристалів</a:t>
            </a:r>
            <a:r>
              <a:rPr lang="uk-UA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кристалів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70916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   </a:t>
            </a:r>
            <a:r>
              <a:rPr lang="vi-VN" b="1" dirty="0" smtClean="0"/>
              <a:t>Рідки́й криста́л</a:t>
            </a:r>
            <a:r>
              <a:rPr lang="vi-VN" dirty="0" smtClean="0"/>
              <a:t>  (</a:t>
            </a:r>
            <a:r>
              <a:rPr lang="vi-VN" dirty="0" smtClean="0">
                <a:hlinkClick r:id="rId2" tooltip="Російська мова"/>
              </a:rPr>
              <a:t>рос.</a:t>
            </a:r>
            <a:r>
              <a:rPr lang="vi-VN" dirty="0" smtClean="0"/>
              <a:t> </a:t>
            </a:r>
            <a:r>
              <a:rPr lang="vi-VN" i="1" dirty="0" smtClean="0"/>
              <a:t>жидкие кристаллы</a:t>
            </a:r>
            <a:r>
              <a:rPr lang="vi-VN" dirty="0" smtClean="0"/>
              <a:t>, </a:t>
            </a:r>
            <a:r>
              <a:rPr lang="vi-VN" dirty="0" smtClean="0">
                <a:hlinkClick r:id="rId3" tooltip="Англійська мова"/>
              </a:rPr>
              <a:t>англ.</a:t>
            </a:r>
            <a:r>
              <a:rPr lang="vi-VN" dirty="0" smtClean="0"/>
              <a:t> </a:t>
            </a:r>
            <a:r>
              <a:rPr lang="en-US" i="1" dirty="0" smtClean="0"/>
              <a:t>liquid crystals</a:t>
            </a:r>
            <a:r>
              <a:rPr lang="en-US" dirty="0" smtClean="0"/>
              <a:t>, </a:t>
            </a:r>
            <a:r>
              <a:rPr lang="vi-VN" dirty="0" smtClean="0">
                <a:hlinkClick r:id="rId4" tooltip="Німецька мова"/>
              </a:rPr>
              <a:t>нім.</a:t>
            </a:r>
            <a:r>
              <a:rPr lang="vi-VN" dirty="0" smtClean="0"/>
              <a:t> </a:t>
            </a:r>
            <a:r>
              <a:rPr lang="en-US" i="1" dirty="0" err="1" smtClean="0"/>
              <a:t>flüssige</a:t>
            </a:r>
            <a:r>
              <a:rPr lang="en-US" i="1" dirty="0" smtClean="0"/>
              <a:t> </a:t>
            </a:r>
            <a:r>
              <a:rPr lang="en-US" i="1" dirty="0" err="1" smtClean="0"/>
              <a:t>Kristalle</a:t>
            </a:r>
            <a:r>
              <a:rPr lang="en-US" i="1" dirty="0" smtClean="0"/>
              <a:t> m pl</a:t>
            </a:r>
            <a:r>
              <a:rPr lang="en-US" dirty="0" smtClean="0"/>
              <a:t>) — </a:t>
            </a:r>
            <a:r>
              <a:rPr lang="vi-VN" dirty="0" smtClean="0"/>
              <a:t>специфічний стан термодинамічної системи</a:t>
            </a:r>
            <a:r>
              <a:rPr lang="vi-VN" baseline="30000" dirty="0" smtClean="0"/>
              <a:t>[</a:t>
            </a:r>
            <a:r>
              <a:rPr lang="vi-VN" i="1" baseline="30000" dirty="0" smtClean="0">
                <a:hlinkClick r:id="rId5" tooltip="Вікіпедія:Посилання на джерела"/>
              </a:rPr>
              <a:t>Джерело?</a:t>
            </a:r>
            <a:r>
              <a:rPr lang="vi-VN" baseline="30000" dirty="0" smtClean="0"/>
              <a:t>]</a:t>
            </a:r>
            <a:r>
              <a:rPr lang="vi-VN" dirty="0" smtClean="0"/>
              <a:t>, якому властиві риси як </a:t>
            </a:r>
            <a:r>
              <a:rPr lang="vi-VN" dirty="0" smtClean="0">
                <a:hlinkClick r:id="rId6" tooltip="Рідина"/>
              </a:rPr>
              <a:t>рідини</a:t>
            </a:r>
            <a:r>
              <a:rPr lang="vi-VN" dirty="0" smtClean="0"/>
              <a:t> (текучість), так і </a:t>
            </a:r>
            <a:r>
              <a:rPr lang="vi-VN" dirty="0" smtClean="0">
                <a:hlinkClick r:id="rId7" tooltip="Кристал"/>
              </a:rPr>
              <a:t>кристалу</a:t>
            </a:r>
            <a:r>
              <a:rPr lang="vi-VN" dirty="0" smtClean="0"/>
              <a:t> (</a:t>
            </a:r>
            <a:r>
              <a:rPr lang="vi-VN" dirty="0" smtClean="0">
                <a:hlinkClick r:id="rId8" tooltip="Анізотропія"/>
              </a:rPr>
              <a:t>анізотропія</a:t>
            </a:r>
            <a:r>
              <a:rPr lang="vi-VN" dirty="0" smtClean="0"/>
              <a:t> властивостей).</a:t>
            </a:r>
            <a:endParaRPr lang="ru-RU" dirty="0"/>
          </a:p>
        </p:txBody>
      </p:sp>
      <p:pic>
        <p:nvPicPr>
          <p:cNvPr id="1026" name="Picture 2" descr="http://znaimo.com.ua/images/rubase_1_844615077_1604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2348880"/>
            <a:ext cx="8280920" cy="38164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621166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Шліри-текстура</a:t>
            </a:r>
            <a:r>
              <a:rPr lang="ru-RU" b="1" dirty="0"/>
              <a:t> в </a:t>
            </a:r>
            <a:r>
              <a:rPr lang="ru-RU" b="1" dirty="0" err="1"/>
              <a:t>нематичних</a:t>
            </a:r>
            <a:r>
              <a:rPr lang="ru-RU" b="1" dirty="0"/>
              <a:t> </a:t>
            </a:r>
            <a:r>
              <a:rPr lang="ru-RU" b="1" dirty="0" err="1"/>
              <a:t>рідких</a:t>
            </a:r>
            <a:r>
              <a:rPr lang="ru-RU" b="1" dirty="0"/>
              <a:t> </a:t>
            </a:r>
            <a:r>
              <a:rPr lang="ru-RU" b="1" dirty="0" err="1"/>
              <a:t>кристалах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ntuit.ru/EDI/04_03_14_14/1393795098-28672/tutorial/51/objects/3/files/03-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4464496" cy="56166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6021288"/>
            <a:ext cx="471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/>
              <a:t>Рідкі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кристали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відкрив</a:t>
            </a:r>
            <a:r>
              <a:rPr lang="ru-RU" sz="2000" b="1" dirty="0" smtClean="0"/>
              <a:t> у </a:t>
            </a:r>
            <a:r>
              <a:rPr lang="ru-RU" sz="2000" b="1" dirty="0" smtClean="0">
                <a:hlinkClick r:id="rId3" tooltip="1888"/>
              </a:rPr>
              <a:t>1888</a:t>
            </a:r>
            <a:r>
              <a:rPr lang="ru-RU" sz="2000" b="1" dirty="0" smtClean="0"/>
              <a:t> р. </a:t>
            </a:r>
            <a:r>
              <a:rPr lang="ru-RU" sz="2000" b="1" dirty="0" err="1" smtClean="0"/>
              <a:t>австрійський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ботанік</a:t>
            </a:r>
            <a:r>
              <a:rPr lang="ru-RU" sz="2000" b="1" dirty="0" smtClean="0"/>
              <a:t> Ф. </a:t>
            </a:r>
            <a:r>
              <a:rPr lang="ru-RU" sz="2000" b="1" dirty="0" err="1" smtClean="0"/>
              <a:t>Рейнитцер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1028" name="Picture 4" descr="http://lyceum.nstu.ru/grant/docs/Alekseeva/images/page_1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76672"/>
            <a:ext cx="4176464" cy="561662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788024" y="6093296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Отто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Леманном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400" b="1" dirty="0" smtClean="0"/>
              <a:t>Історія відкриття рідких кристалів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upload.wikimedia.org/wikipedia/commons/4/45/James_E._Fergu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4104456" cy="5688632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427984" y="355303"/>
            <a:ext cx="471601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1963"/>
              </a:rPr>
              <a:t>1963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р.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американець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Дж.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Фергюсон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 tooltip="Англійська мова"/>
              </a:rPr>
              <a:t>англ.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 tooltip="en: James Fergason"/>
              </a:rPr>
              <a:t>James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 tooltip="en: James Fergason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 tooltip="en: James Fergason"/>
              </a:rPr>
              <a:t>Fergason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Використовував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найважливіше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властивість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рідких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кристалів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змінювати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колір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впливом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температури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для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виявлення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невидимих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​​простим оком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теплових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того як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видали патент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винахід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/>
              </a:rPr>
              <a:t>US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/>
              </a:rPr>
              <a:t>Patent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/>
              </a:rPr>
              <a:t> 3114836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),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Інтерес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рідких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кристалів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різко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зріс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6021288"/>
            <a:ext cx="2114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Дж. </a:t>
            </a:r>
            <a:r>
              <a:rPr lang="ru-RU" sz="24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Фергюсон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a/a1/GeorgeEdwardGrey01.jpg/220px-GeorgeEdwardGrey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60648"/>
            <a:ext cx="3967708" cy="60486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260648"/>
            <a:ext cx="457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 </a:t>
            </a:r>
            <a:r>
              <a:rPr lang="ru-RU" sz="2800" dirty="0" smtClean="0">
                <a:hlinkClick r:id="rId3" tooltip="1965"/>
              </a:rPr>
              <a:t>1965</a:t>
            </a:r>
            <a:r>
              <a:rPr lang="ru-RU" sz="2800" dirty="0" smtClean="0"/>
              <a:t> р. в </a:t>
            </a:r>
            <a:r>
              <a:rPr lang="ru-RU" sz="2800" dirty="0" smtClean="0">
                <a:hlinkClick r:id="rId4" tooltip="США"/>
              </a:rPr>
              <a:t>США</a:t>
            </a:r>
            <a:r>
              <a:rPr lang="ru-RU" sz="2800" dirty="0" smtClean="0"/>
              <a:t> </a:t>
            </a:r>
            <a:r>
              <a:rPr lang="ru-RU" sz="2800" dirty="0" err="1" smtClean="0"/>
              <a:t>зібралася</a:t>
            </a:r>
            <a:r>
              <a:rPr lang="ru-RU" sz="2800" dirty="0" smtClean="0"/>
              <a:t> Перша </a:t>
            </a:r>
            <a:r>
              <a:rPr lang="ru-RU" sz="2800" dirty="0" err="1" smtClean="0"/>
              <a:t>міжнародна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конференція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присвячена</a:t>
            </a:r>
            <a:r>
              <a:rPr lang="ru-RU" sz="2800" dirty="0" smtClean="0"/>
              <a:t> </a:t>
            </a:r>
            <a:r>
              <a:rPr lang="ru-RU" sz="2800" dirty="0" err="1" smtClean="0"/>
              <a:t>рідким</a:t>
            </a:r>
            <a:r>
              <a:rPr lang="ru-RU" sz="2800" dirty="0" smtClean="0"/>
              <a:t> </a:t>
            </a:r>
            <a:r>
              <a:rPr lang="ru-RU" sz="2800" dirty="0" err="1" smtClean="0"/>
              <a:t>кристалам</a:t>
            </a:r>
            <a:r>
              <a:rPr lang="ru-RU" sz="2800" dirty="0" smtClean="0"/>
              <a:t>. </a:t>
            </a:r>
            <a:r>
              <a:rPr lang="ru-RU" sz="2800" dirty="0" smtClean="0"/>
              <a:t>І </a:t>
            </a:r>
            <a:r>
              <a:rPr lang="ru-RU" sz="2800" dirty="0" smtClean="0"/>
              <a:t>все ж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 </a:t>
            </a:r>
            <a:r>
              <a:rPr lang="ru-RU" sz="2800" dirty="0" smtClean="0">
                <a:hlinkClick r:id="rId5" tooltip="1973"/>
              </a:rPr>
              <a:t>1973</a:t>
            </a:r>
            <a:r>
              <a:rPr lang="ru-RU" sz="2800" dirty="0" smtClean="0"/>
              <a:t> р., коли </a:t>
            </a:r>
            <a:r>
              <a:rPr lang="ru-RU" sz="2800" dirty="0" err="1" smtClean="0"/>
              <a:t>група</a:t>
            </a:r>
            <a:r>
              <a:rPr lang="ru-RU" sz="2800" dirty="0" smtClean="0"/>
              <a:t> </a:t>
            </a:r>
            <a:r>
              <a:rPr lang="ru-RU" sz="2800" dirty="0" err="1" smtClean="0"/>
              <a:t>англійських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хіміків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керівництвом</a:t>
            </a:r>
            <a:r>
              <a:rPr lang="ru-RU" sz="2800" dirty="0" smtClean="0"/>
              <a:t> Джорджа Грея ( </a:t>
            </a:r>
            <a:r>
              <a:rPr lang="ru-RU" sz="2800" dirty="0" smtClean="0">
                <a:hlinkClick r:id="rId6" tooltip="Англійська мова"/>
              </a:rPr>
              <a:t>англ.</a:t>
            </a:r>
            <a:r>
              <a:rPr lang="ru-RU" sz="2800" dirty="0" smtClean="0"/>
              <a:t> </a:t>
            </a:r>
            <a:r>
              <a:rPr lang="ru-RU" sz="2800" i="1" dirty="0" err="1" smtClean="0">
                <a:hlinkClick r:id="rId7" tooltip="en: George William Gray"/>
              </a:rPr>
              <a:t>George</a:t>
            </a:r>
            <a:r>
              <a:rPr lang="ru-RU" sz="2800" i="1" dirty="0" smtClean="0">
                <a:hlinkClick r:id="rId7" tooltip="en: George William Gray"/>
              </a:rPr>
              <a:t> </a:t>
            </a:r>
            <a:r>
              <a:rPr lang="ru-RU" sz="2800" i="1" dirty="0" err="1" smtClean="0">
                <a:hlinkClick r:id="rId7" tooltip="en: George William Gray"/>
              </a:rPr>
              <a:t>William</a:t>
            </a:r>
            <a:r>
              <a:rPr lang="ru-RU" sz="2800" i="1" dirty="0" smtClean="0">
                <a:hlinkClick r:id="rId7" tooltip="en: George William Gray"/>
              </a:rPr>
              <a:t> </a:t>
            </a:r>
            <a:r>
              <a:rPr lang="ru-RU" sz="2800" i="1" dirty="0" err="1" smtClean="0">
                <a:hlinkClick r:id="rId7" tooltip="en: George William Gray"/>
              </a:rPr>
              <a:t>Gray</a:t>
            </a:r>
            <a:r>
              <a:rPr lang="ru-RU" sz="2800" dirty="0" smtClean="0"/>
              <a:t> ) </a:t>
            </a:r>
            <a:r>
              <a:rPr lang="ru-RU" sz="2800" dirty="0" err="1" smtClean="0"/>
              <a:t>Отримала</a:t>
            </a:r>
            <a:r>
              <a:rPr lang="ru-RU" sz="2800" dirty="0" smtClean="0"/>
              <a:t> </a:t>
            </a:r>
            <a:r>
              <a:rPr lang="ru-RU" sz="2800" dirty="0" err="1" smtClean="0"/>
              <a:t>рідкі</a:t>
            </a:r>
            <a:r>
              <a:rPr lang="ru-RU" sz="2800" dirty="0" smtClean="0"/>
              <a:t> </a:t>
            </a:r>
            <a:r>
              <a:rPr lang="ru-RU" sz="2800" dirty="0" err="1" smtClean="0"/>
              <a:t>кристали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відносно</a:t>
            </a:r>
            <a:r>
              <a:rPr lang="ru-RU" sz="2800" dirty="0" smtClean="0"/>
              <a:t> дешевого </a:t>
            </a:r>
            <a:r>
              <a:rPr lang="ru-RU" sz="2800" dirty="0" err="1" smtClean="0"/>
              <a:t>і</a:t>
            </a:r>
            <a:r>
              <a:rPr lang="ru-RU" sz="2800" dirty="0" smtClean="0"/>
              <a:t> доступного </a:t>
            </a:r>
            <a:r>
              <a:rPr lang="ru-RU" sz="2800" dirty="0" err="1" smtClean="0"/>
              <a:t>сировини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речовини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отримали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широке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поширення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різноманітних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пристроях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6309320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Джордж </a:t>
            </a:r>
            <a:r>
              <a:rPr lang="uk-UA" sz="2400" b="1" dirty="0" err="1" smtClean="0"/>
              <a:t>Грей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 descr="http://www.ua.all.biz/img/ua/catalog/148587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933056"/>
            <a:ext cx="4032448" cy="275904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кристалів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6" name="Picture 4" descr="http://www.eti.su/images/articles/termograf/termograf.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692697"/>
            <a:ext cx="4392487" cy="288031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3573016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hlinkClick r:id="rId4" tooltip="Термографії"/>
              </a:rPr>
              <a:t>термографія</a:t>
            </a:r>
            <a:endParaRPr lang="ru-RU" dirty="0"/>
          </a:p>
        </p:txBody>
      </p:sp>
      <p:pic>
        <p:nvPicPr>
          <p:cNvPr id="18438" name="Picture 6" descr="http://static4.tme.eu/katalog_pics/c/5/2/c521861036cf1ee5921818751b24669b/2n64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692696"/>
            <a:ext cx="4248472" cy="288032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788024" y="3573016"/>
            <a:ext cx="4248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hlinkClick r:id="rId6" tooltip="Транзистор"/>
              </a:rPr>
              <a:t>транзистори</a:t>
            </a:r>
            <a:endParaRPr lang="ru-RU" dirty="0"/>
          </a:p>
        </p:txBody>
      </p:sp>
      <p:pic>
        <p:nvPicPr>
          <p:cNvPr id="18440" name="Picture 8" descr="http://static3.tme.eu/katalog_pics/9/8/8/988df769965264773cf256827e48a8d0/isplsi203280lji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3933056"/>
            <a:ext cx="4392488" cy="27718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699792" y="6381328"/>
            <a:ext cx="1938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hlinkClick r:id="rId8" tooltip="Інтегральна схема"/>
              </a:rPr>
              <a:t>інтегральні</a:t>
            </a:r>
            <a:r>
              <a:rPr lang="ru-RU" dirty="0" smtClean="0">
                <a:hlinkClick r:id="rId8" tooltip="Інтегральна схема"/>
              </a:rPr>
              <a:t> </a:t>
            </a:r>
            <a:r>
              <a:rPr lang="ru-RU" dirty="0" err="1" smtClean="0">
                <a:hlinkClick r:id="rId8" tooltip="Інтегральна схема"/>
              </a:rPr>
              <a:t>схеми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32040" y="6309320"/>
            <a:ext cx="1816844" cy="36933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err="1" smtClean="0">
                <a:hlinkClick r:id="rId9" tooltip="Друкована плата"/>
              </a:rPr>
              <a:t>друковані</a:t>
            </a:r>
            <a:r>
              <a:rPr lang="ru-RU" dirty="0" smtClean="0">
                <a:hlinkClick r:id="rId9" tooltip="Друкована плата"/>
              </a:rPr>
              <a:t> плати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ntranet.tdmu.edu.ua/data/kafedra/internal/propedeutic_vn_des/classes_stud/uk/med/medprof/ptn/%D0%B4%D0%BE%D0%B3%D0%BB%D1%8F%D0%B4%20%D0%B7%D0%B0%20%D1%85%D0%B2%D0%BE%D1%80%D0%B8%D0%BC%D0%B8/2/%D0%97%D0%B0%D0%BD%D1%8F%D1%82%D1%82%D1%8F_3_%D0%9C%D0%B5%D1%82%D0%BE%D0%B4%D0%B8%D0%BA%D0%B0%20%D0%B4%D0%BE%D1%81%D0%BB%D1%96%D0%B4%D0%B6%D0%B5%D0%BD%D0%BD%D1%8F%20%D0%BF%D1%83%D0%BB%D1%8C%D1%81%D1%83.files/image0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5" y="188639"/>
            <a:ext cx="4392487" cy="3096345"/>
          </a:xfrm>
          <a:prstGeom prst="rect">
            <a:avLst/>
          </a:prstGeom>
          <a:noFill/>
        </p:spPr>
      </p:pic>
      <p:pic>
        <p:nvPicPr>
          <p:cNvPr id="19460" name="Picture 4" descr="http://www.diagnostmp.ru/sdt/sdt170vi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88640"/>
            <a:ext cx="4032448" cy="3086472"/>
          </a:xfrm>
          <a:prstGeom prst="rect">
            <a:avLst/>
          </a:prstGeom>
          <a:noFill/>
        </p:spPr>
      </p:pic>
      <p:pic>
        <p:nvPicPr>
          <p:cNvPr id="19462" name="Picture 6" descr="http://ua.nauchebe.net/img/DD37CE58E83F87E7B324D2154E849184108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3501008"/>
            <a:ext cx="4392488" cy="3168352"/>
          </a:xfrm>
          <a:prstGeom prst="rect">
            <a:avLst/>
          </a:prstGeom>
          <a:noFill/>
        </p:spPr>
      </p:pic>
      <p:pic>
        <p:nvPicPr>
          <p:cNvPr id="19464" name="Picture 8" descr="http://www.did.ie/media/catalog/product/cache/1/image/9df78eab33525d08d6e5fb8d27136e95/u/e/ue26eh4000wxxu_samsung-led-tv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501009"/>
            <a:ext cx="4032448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42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Історія відкриття рідких кристалів. Застосування рідких кристалів  </vt:lpstr>
      <vt:lpstr>Слайд 2</vt:lpstr>
      <vt:lpstr>Слайд 3</vt:lpstr>
      <vt:lpstr>Слайд 4</vt:lpstr>
      <vt:lpstr>Слайд 5</vt:lpstr>
      <vt:lpstr>Застосування рідких кристалів 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відкриття рідких кристалів. Застосування рідких кристалів</dc:title>
  <dc:creator>DD</dc:creator>
  <cp:lastModifiedBy>DD</cp:lastModifiedBy>
  <cp:revision>10</cp:revision>
  <dcterms:created xsi:type="dcterms:W3CDTF">2014-03-28T14:54:08Z</dcterms:created>
  <dcterms:modified xsi:type="dcterms:W3CDTF">2014-03-29T16:14:21Z</dcterms:modified>
</cp:coreProperties>
</file>