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12394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824789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237183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649578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061972" algn="l" defTabSz="824789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474366" algn="l" defTabSz="824789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2886761" algn="l" defTabSz="824789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299155" algn="l" defTabSz="824789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929"/>
  </p:normalViewPr>
  <p:slideViewPr>
    <p:cSldViewPr showGuides="1">
      <p:cViewPr>
        <p:scale>
          <a:sx n="81" d="100"/>
          <a:sy n="81" d="100"/>
        </p:scale>
        <p:origin x="-1080" y="-36"/>
      </p:cViewPr>
      <p:guideLst>
        <p:guide orient="horz" pos="2160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EE23-22E4-4B18-ACC4-0A32E2C6FE9C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453CF-4CB6-49C6-936A-509D731EC3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4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53CF-4CB6-49C6-936A-509D731EC35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53CF-4CB6-49C6-936A-509D731EC3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6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1" y="990600"/>
            <a:ext cx="8686800" cy="1676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 b="1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altLang="en-US" noProof="0" smtClean="0"/>
              <a:t>Образец заголовка</a:t>
            </a:r>
            <a:endParaRPr lang="en-US" alt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61416" y="3973158"/>
            <a:ext cx="4753984" cy="169164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l">
              <a:buFontTx/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  <a:endParaRPr lang="en-US" altLang="en-US" noProof="0" dirty="0" smtClean="0"/>
          </a:p>
        </p:txBody>
      </p:sp>
      <p:pic>
        <p:nvPicPr>
          <p:cNvPr id="4104" name="PPP_AMEDI_TLE_Healthy.AVI">
            <a:hlinkClick r:id="" action="ppaction://media"/>
          </p:cNvPr>
          <p:cNvPicPr>
            <a:picLocks noChangeAspect="1" noChangeArrowheads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3580332"/>
            <a:ext cx="4118661" cy="21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10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02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1937" y="182586"/>
            <a:ext cx="1713463" cy="614201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2887" y="182586"/>
            <a:ext cx="5691761" cy="614201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0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2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71600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923137"/>
            <a:ext cx="7543800" cy="136270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581399"/>
            <a:ext cx="7543800" cy="1341737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394" indent="0">
              <a:buNone/>
              <a:defRPr sz="1600"/>
            </a:lvl2pPr>
            <a:lvl3pPr marL="824789" indent="0">
              <a:buNone/>
              <a:defRPr sz="1400"/>
            </a:lvl3pPr>
            <a:lvl4pPr marL="1237183" indent="0">
              <a:buNone/>
              <a:defRPr sz="1300"/>
            </a:lvl4pPr>
            <a:lvl5pPr marL="1649578" indent="0">
              <a:buNone/>
              <a:defRPr sz="1300"/>
            </a:lvl5pPr>
            <a:lvl6pPr marL="2061972" indent="0">
              <a:buNone/>
              <a:defRPr sz="1300"/>
            </a:lvl6pPr>
            <a:lvl7pPr marL="2474366" indent="0">
              <a:buNone/>
              <a:defRPr sz="1300"/>
            </a:lvl7pPr>
            <a:lvl8pPr marL="2886761" indent="0">
              <a:buNone/>
              <a:defRPr sz="1300"/>
            </a:lvl8pPr>
            <a:lvl9pPr marL="3299155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2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888" y="1295400"/>
            <a:ext cx="3740712" cy="49530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4689" y="1295400"/>
            <a:ext cx="3740711" cy="495300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503" y="1295400"/>
            <a:ext cx="3703320" cy="71786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2503" y="2013267"/>
            <a:ext cx="3703320" cy="423513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6699" y="1295400"/>
            <a:ext cx="3703320" cy="71786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6699" y="2013267"/>
            <a:ext cx="3703320" cy="423513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72887" y="196326"/>
            <a:ext cx="7542513" cy="10058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3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3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71600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5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371600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6327"/>
            <a:ext cx="2659614" cy="116188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1330" y="196326"/>
            <a:ext cx="4774070" cy="61282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358212"/>
            <a:ext cx="2659614" cy="4966387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0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371600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171" y="4699518"/>
            <a:ext cx="5487258" cy="5665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171" y="510990"/>
            <a:ext cx="5487258" cy="4115373"/>
          </a:xfrm>
        </p:spPr>
        <p:txBody>
          <a:bodyPr/>
          <a:lstStyle>
            <a:lvl1pPr marL="0" indent="0">
              <a:buNone/>
              <a:defRPr sz="2900"/>
            </a:lvl1pPr>
            <a:lvl2pPr marL="412394" indent="0">
              <a:buNone/>
              <a:defRPr sz="2500"/>
            </a:lvl2pPr>
            <a:lvl3pPr marL="824789" indent="0">
              <a:buNone/>
              <a:defRPr sz="2200"/>
            </a:lvl3pPr>
            <a:lvl4pPr marL="1237183" indent="0">
              <a:buNone/>
              <a:defRPr sz="1800"/>
            </a:lvl4pPr>
            <a:lvl5pPr marL="1649578" indent="0">
              <a:buNone/>
              <a:defRPr sz="1800"/>
            </a:lvl5pPr>
            <a:lvl6pPr marL="2061972" indent="0">
              <a:buNone/>
              <a:defRPr sz="1800"/>
            </a:lvl6pPr>
            <a:lvl7pPr marL="2474366" indent="0">
              <a:buNone/>
              <a:defRPr sz="1800"/>
            </a:lvl7pPr>
            <a:lvl8pPr marL="2886761" indent="0">
              <a:buNone/>
              <a:defRPr sz="1800"/>
            </a:lvl8pPr>
            <a:lvl9pPr marL="3299155" indent="0">
              <a:buNone/>
              <a:defRPr sz="18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171" y="5266117"/>
            <a:ext cx="5487258" cy="8047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AVI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AVI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2887" y="196326"/>
            <a:ext cx="7542513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2887" y="1291017"/>
            <a:ext cx="7542513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en-US" altLang="en-US" smtClean="0"/>
          </a:p>
        </p:txBody>
      </p:sp>
      <p:pic>
        <p:nvPicPr>
          <p:cNvPr id="1032" name="PPP_AMEDI_TXT_Healthy.AVI">
            <a:hlinkClick r:id="" action="ppaction://media"/>
          </p:cNvPr>
          <p:cNvPicPr>
            <a:picLocks noChangeAspect="1" noChangeArrowheads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0" y="3580332"/>
            <a:ext cx="1348576" cy="32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16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6BD4-F51C-402F-A8D7-FD37E6D927C8}" type="datetimeFigureOut">
              <a:rPr lang="en-US" smtClean="0"/>
              <a:t>3/30/2014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77731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717A-7CBC-46A0-86D2-0CA393ABEAC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  <p:txStyles>
    <p:titleStyle>
      <a:lvl1pPr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+mj-lt"/>
          <a:ea typeface="+mj-ea"/>
          <a:cs typeface="+mj-cs"/>
        </a:defRPr>
      </a:lvl1pPr>
      <a:lvl2pPr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2pPr>
      <a:lvl3pPr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3pPr>
      <a:lvl4pPr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4pPr>
      <a:lvl5pPr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5pPr>
      <a:lvl6pPr marL="412394"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6pPr>
      <a:lvl7pPr marL="824789"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7pPr>
      <a:lvl8pPr marL="1237183"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8pPr>
      <a:lvl9pPr marL="1649578" algn="l" defTabSz="915001" rtl="0" eaLnBrk="1" fontAlgn="base" hangingPunct="1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charset="0"/>
        </a:defRPr>
      </a:lvl9pPr>
    </p:titleStyle>
    <p:bodyStyle>
      <a:lvl1pPr marL="342231" indent="-342231" algn="l" defTabSz="915001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3170" indent="-286385" algn="l" defTabSz="915001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FFFFFF"/>
          </a:solidFill>
          <a:latin typeface="+mn-lt"/>
        </a:defRPr>
      </a:lvl2pPr>
      <a:lvl3pPr marL="1142676" indent="-227677" algn="l" defTabSz="915001" rtl="0" eaLnBrk="1" fontAlgn="base" hangingPunct="1">
        <a:spcBef>
          <a:spcPct val="20000"/>
        </a:spcBef>
        <a:spcAft>
          <a:spcPct val="0"/>
        </a:spcAft>
        <a:buChar char="•"/>
        <a:defRPr sz="1900">
          <a:solidFill>
            <a:srgbClr val="FFFFFF"/>
          </a:solidFill>
          <a:latin typeface="+mn-lt"/>
        </a:defRPr>
      </a:lvl3pPr>
      <a:lvl4pPr marL="1599461" indent="-227677" algn="l" defTabSz="915001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latin typeface="+mn-lt"/>
        </a:defRPr>
      </a:lvl4pPr>
      <a:lvl5pPr marL="2057677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5pPr>
      <a:lvl6pPr marL="2470071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882465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294860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707254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94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89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83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578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972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366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761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9155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Харчові добавки 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Підготували:</a:t>
            </a:r>
          </a:p>
          <a:p>
            <a:r>
              <a:rPr lang="uk-UA" dirty="0" err="1" smtClean="0"/>
              <a:t>Возна</a:t>
            </a:r>
            <a:r>
              <a:rPr lang="uk-UA" dirty="0" smtClean="0"/>
              <a:t> Руслана</a:t>
            </a:r>
          </a:p>
          <a:p>
            <a:r>
              <a:rPr lang="uk-UA" dirty="0" smtClean="0"/>
              <a:t>Таран Ірина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07733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 err="1"/>
              <a:t>Консерванти</a:t>
            </a:r>
            <a:r>
              <a:rPr lang="ru-RU" dirty="0"/>
              <a:t> і </a:t>
            </a:r>
            <a:r>
              <a:rPr lang="ru-RU" dirty="0" err="1"/>
              <a:t>эмульгатори</a:t>
            </a:r>
            <a:r>
              <a:rPr lang="ru-RU" dirty="0"/>
              <a:t>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розлад</a:t>
            </a:r>
            <a:r>
              <a:rPr lang="ru-RU" dirty="0"/>
              <a:t> </a:t>
            </a:r>
            <a:r>
              <a:rPr lang="ru-RU" dirty="0" err="1"/>
              <a:t>шлунка</a:t>
            </a:r>
            <a:r>
              <a:rPr lang="ru-RU" dirty="0"/>
              <a:t> —  (320, 221, 222, 223, 224, 225, 226; 322, 338, 339, 340, 341, 311, 407, 450, 461, 462, 463, 464, 465, 466)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Е добавки,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— (250 і 251)</a:t>
            </a:r>
          </a:p>
          <a:p>
            <a:r>
              <a:rPr lang="ru-RU" dirty="0"/>
              <a:t>Е добавки,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підвищують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холестерину в </a:t>
            </a:r>
            <a:r>
              <a:rPr lang="ru-RU" dirty="0" err="1"/>
              <a:t>крові</a:t>
            </a:r>
            <a:r>
              <a:rPr lang="ru-RU" dirty="0"/>
              <a:t> — (320 і 321)</a:t>
            </a:r>
          </a:p>
          <a:p>
            <a:r>
              <a:rPr lang="ru-RU" dirty="0"/>
              <a:t>Е добавки,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алергію</a:t>
            </a:r>
            <a:r>
              <a:rPr lang="ru-RU" dirty="0"/>
              <a:t> — (230, 231, 232, 239, 311, 312, 313)</a:t>
            </a:r>
          </a:p>
        </p:txBody>
      </p:sp>
    </p:spTree>
    <p:extLst>
      <p:ext uri="{BB962C8B-B14F-4D97-AF65-F5344CB8AC3E}">
        <p14:creationId xmlns:p14="http://schemas.microsoft.com/office/powerpoint/2010/main" val="271274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2887" y="260648"/>
            <a:ext cx="7542513" cy="1216450"/>
          </a:xfrm>
        </p:spPr>
        <p:txBody>
          <a:bodyPr/>
          <a:lstStyle/>
          <a:p>
            <a:r>
              <a:rPr lang="ru-RU" dirty="0" err="1"/>
              <a:t>Найнебезпечнішими</a:t>
            </a:r>
            <a:r>
              <a:rPr lang="ru-RU" dirty="0"/>
              <a:t> для </a:t>
            </a:r>
            <a:r>
              <a:rPr lang="ru-RU" dirty="0" err="1"/>
              <a:t>людини</a:t>
            </a:r>
            <a:r>
              <a:rPr lang="ru-RU" dirty="0"/>
              <a:t> і </a:t>
            </a:r>
            <a:r>
              <a:rPr lang="ru-RU" dirty="0" err="1"/>
              <a:t>забороненими</a:t>
            </a:r>
            <a:r>
              <a:rPr lang="ru-RU" dirty="0"/>
              <a:t> </a:t>
            </a:r>
            <a:r>
              <a:rPr lang="ru-RU" dirty="0" err="1"/>
              <a:t>харчовими</a:t>
            </a:r>
            <a:r>
              <a:rPr lang="ru-RU" dirty="0"/>
              <a:t> добавками є: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87547" y="1700808"/>
            <a:ext cx="3787142" cy="4813804"/>
          </a:xfrm>
        </p:spPr>
        <p:txBody>
          <a:bodyPr/>
          <a:lstStyle/>
          <a:p>
            <a:r>
              <a:rPr lang="ru-RU" dirty="0" err="1"/>
              <a:t>цитрусовий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барвник</a:t>
            </a:r>
            <a:r>
              <a:rPr lang="ru-RU" dirty="0"/>
              <a:t> (Е 212);</a:t>
            </a:r>
          </a:p>
          <a:p>
            <a:r>
              <a:rPr lang="ru-RU" dirty="0" err="1"/>
              <a:t>червоний</a:t>
            </a:r>
            <a:r>
              <a:rPr lang="ru-RU" dirty="0"/>
              <a:t> амарант (Е 123);</a:t>
            </a:r>
          </a:p>
          <a:p>
            <a:r>
              <a:rPr lang="ru-RU" dirty="0"/>
              <a:t>консервант </a:t>
            </a:r>
            <a:r>
              <a:rPr lang="ru-RU" dirty="0" err="1"/>
              <a:t>формальдегід</a:t>
            </a:r>
            <a:r>
              <a:rPr lang="ru-RU" dirty="0"/>
              <a:t> (Е 240);</a:t>
            </a:r>
          </a:p>
          <a:p>
            <a:r>
              <a:rPr lang="ru-RU" dirty="0" err="1"/>
              <a:t>бромат</a:t>
            </a:r>
            <a:r>
              <a:rPr lang="ru-RU" dirty="0"/>
              <a:t> </a:t>
            </a:r>
            <a:r>
              <a:rPr lang="ru-RU" dirty="0" err="1"/>
              <a:t>калію</a:t>
            </a:r>
            <a:r>
              <a:rPr lang="ru-RU" dirty="0"/>
              <a:t> (Е 924а) — </a:t>
            </a:r>
            <a:r>
              <a:rPr lang="ru-RU" dirty="0" err="1"/>
              <a:t>улучшитель</a:t>
            </a:r>
            <a:r>
              <a:rPr lang="ru-RU" dirty="0"/>
              <a:t> </a:t>
            </a:r>
            <a:r>
              <a:rPr lang="ru-RU" dirty="0" err="1"/>
              <a:t>борошна</a:t>
            </a:r>
            <a:r>
              <a:rPr lang="ru-RU" dirty="0"/>
              <a:t> і </a:t>
            </a:r>
            <a:r>
              <a:rPr lang="ru-RU" dirty="0" err="1"/>
              <a:t>хліби</a:t>
            </a:r>
            <a:r>
              <a:rPr lang="ru-RU" dirty="0"/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74688" y="1628800"/>
            <a:ext cx="3740713" cy="4896544"/>
          </a:xfrm>
        </p:spPr>
        <p:txBody>
          <a:bodyPr/>
          <a:lstStyle/>
          <a:p>
            <a:r>
              <a:rPr lang="ru-RU" dirty="0" err="1"/>
              <a:t>бромат</a:t>
            </a:r>
            <a:r>
              <a:rPr lang="ru-RU" dirty="0"/>
              <a:t> </a:t>
            </a:r>
            <a:r>
              <a:rPr lang="ru-RU" dirty="0" err="1"/>
              <a:t>кальцію</a:t>
            </a:r>
            <a:r>
              <a:rPr lang="ru-RU" dirty="0"/>
              <a:t> (Е 924) — </a:t>
            </a:r>
            <a:r>
              <a:rPr lang="ru-RU" dirty="0" err="1"/>
              <a:t>улучшитель</a:t>
            </a:r>
            <a:r>
              <a:rPr lang="ru-RU" dirty="0"/>
              <a:t> </a:t>
            </a:r>
            <a:r>
              <a:rPr lang="ru-RU" dirty="0" err="1"/>
              <a:t>борошна</a:t>
            </a:r>
            <a:r>
              <a:rPr lang="ru-RU" dirty="0"/>
              <a:t> і </a:t>
            </a:r>
            <a:r>
              <a:rPr lang="ru-RU" dirty="0" err="1"/>
              <a:t>хліби</a:t>
            </a:r>
            <a:r>
              <a:rPr lang="ru-RU" dirty="0"/>
              <a:t>;</a:t>
            </a:r>
          </a:p>
          <a:p>
            <a:r>
              <a:rPr lang="ru-RU" dirty="0" err="1"/>
              <a:t>алюміній</a:t>
            </a:r>
            <a:r>
              <a:rPr lang="ru-RU" dirty="0"/>
              <a:t> (Е 173) — </a:t>
            </a:r>
            <a:r>
              <a:rPr lang="ru-RU" dirty="0" err="1"/>
              <a:t>барвник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87" y="3845142"/>
            <a:ext cx="3047373" cy="21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Живильні</a:t>
            </a:r>
            <a:r>
              <a:rPr lang="ru-RU" dirty="0"/>
              <a:t> добавки.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цих</a:t>
            </a:r>
            <a:r>
              <a:rPr lang="ru-RU" dirty="0"/>
              <a:t> добавок </a:t>
            </a:r>
            <a:r>
              <a:rPr lang="ru-RU" dirty="0" err="1"/>
              <a:t>блискуча</a:t>
            </a:r>
            <a:r>
              <a:rPr lang="ru-RU" dirty="0"/>
              <a:t> </a:t>
            </a:r>
            <a:r>
              <a:rPr lang="ru-RU" dirty="0" err="1"/>
              <a:t>історія</a:t>
            </a:r>
            <a:r>
              <a:rPr lang="ru-RU" dirty="0"/>
              <a:t>, так як з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допомогою</a:t>
            </a:r>
            <a:r>
              <a:rPr lang="ru-RU" dirty="0"/>
              <a:t> в </a:t>
            </a:r>
            <a:r>
              <a:rPr lang="ru-RU" dirty="0" err="1"/>
              <a:t>розвинених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вдалося</a:t>
            </a:r>
            <a:r>
              <a:rPr lang="ru-RU" dirty="0"/>
              <a:t> практично </a:t>
            </a:r>
            <a:r>
              <a:rPr lang="ru-RU" dirty="0" err="1"/>
              <a:t>ліквідувати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, </a:t>
            </a:r>
            <a:r>
              <a:rPr lang="ru-RU" dirty="0" err="1"/>
              <a:t>викликані</a:t>
            </a:r>
            <a:r>
              <a:rPr lang="ru-RU" dirty="0"/>
              <a:t> </a:t>
            </a:r>
            <a:r>
              <a:rPr lang="ru-RU" dirty="0" err="1"/>
              <a:t>недоліком</a:t>
            </a:r>
            <a:r>
              <a:rPr lang="ru-RU" dirty="0"/>
              <a:t> в </a:t>
            </a:r>
            <a:r>
              <a:rPr lang="ru-RU" dirty="0" err="1"/>
              <a:t>раціоні</a:t>
            </a:r>
            <a:r>
              <a:rPr lang="ru-RU" dirty="0"/>
              <a:t> того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 </a:t>
            </a:r>
            <a:r>
              <a:rPr lang="ru-RU" dirty="0" err="1"/>
              <a:t>елемента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а </a:t>
            </a:r>
            <a:r>
              <a:rPr lang="ru-RU" dirty="0" err="1"/>
              <a:t>саме</a:t>
            </a:r>
            <a:r>
              <a:rPr lang="ru-RU" dirty="0"/>
              <a:t>: зоб (</a:t>
            </a:r>
            <a:r>
              <a:rPr lang="ru-RU" dirty="0" err="1"/>
              <a:t>відсутній</a:t>
            </a:r>
            <a:r>
              <a:rPr lang="ru-RU" dirty="0"/>
              <a:t> фактор - йод), цингу (</a:t>
            </a:r>
            <a:r>
              <a:rPr lang="ru-RU" dirty="0" err="1"/>
              <a:t>вітамін</a:t>
            </a:r>
            <a:r>
              <a:rPr lang="ru-RU" dirty="0"/>
              <a:t> </a:t>
            </a:r>
            <a:r>
              <a:rPr lang="en-US" dirty="0"/>
              <a:t>C), </a:t>
            </a:r>
            <a:r>
              <a:rPr lang="ru-RU" dirty="0" err="1"/>
              <a:t>пелагру</a:t>
            </a:r>
            <a:r>
              <a:rPr lang="ru-RU" dirty="0"/>
              <a:t> (</a:t>
            </a:r>
            <a:r>
              <a:rPr lang="ru-RU" dirty="0" err="1"/>
              <a:t>ніацин</a:t>
            </a:r>
            <a:r>
              <a:rPr lang="ru-RU" dirty="0"/>
              <a:t> ), </a:t>
            </a:r>
            <a:r>
              <a:rPr lang="ru-RU" dirty="0" err="1"/>
              <a:t>рахіт</a:t>
            </a:r>
            <a:r>
              <a:rPr lang="ru-RU" dirty="0"/>
              <a:t> (</a:t>
            </a:r>
            <a:r>
              <a:rPr lang="ru-RU" dirty="0" err="1"/>
              <a:t>вітамін</a:t>
            </a:r>
            <a:r>
              <a:rPr lang="ru-RU" dirty="0"/>
              <a:t> </a:t>
            </a:r>
            <a:r>
              <a:rPr lang="en-US" dirty="0"/>
              <a:t>D, </a:t>
            </a:r>
            <a:r>
              <a:rPr lang="ru-RU" dirty="0" err="1"/>
              <a:t>кальцій</a:t>
            </a:r>
            <a:r>
              <a:rPr lang="ru-RU" dirty="0"/>
              <a:t>, фосфор)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. У </a:t>
            </a:r>
            <a:r>
              <a:rPr lang="ru-RU" dirty="0" err="1"/>
              <a:t>харчові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для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поживної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</a:t>
            </a:r>
            <a:r>
              <a:rPr lang="ru-RU" dirty="0" err="1"/>
              <a:t>додають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мікроелементи</a:t>
            </a:r>
            <a:r>
              <a:rPr lang="ru-RU" dirty="0"/>
              <a:t> і </a:t>
            </a:r>
            <a:r>
              <a:rPr lang="ru-RU" dirty="0" err="1"/>
              <a:t>макрокомпоненти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 (</a:t>
            </a:r>
            <a:r>
              <a:rPr lang="ru-RU" dirty="0" err="1"/>
              <a:t>жири</a:t>
            </a:r>
            <a:r>
              <a:rPr lang="ru-RU" dirty="0"/>
              <a:t>, </a:t>
            </a:r>
            <a:r>
              <a:rPr lang="ru-RU" dirty="0" err="1"/>
              <a:t>вуглеводи</a:t>
            </a:r>
            <a:r>
              <a:rPr lang="ru-RU" dirty="0"/>
              <a:t>, </a:t>
            </a:r>
            <a:r>
              <a:rPr lang="ru-RU" dirty="0" err="1"/>
              <a:t>білки</a:t>
            </a:r>
            <a:r>
              <a:rPr lang="ru-RU" dirty="0"/>
              <a:t> і </a:t>
            </a:r>
            <a:r>
              <a:rPr lang="ru-RU" dirty="0" err="1"/>
              <a:t>клітковину</a:t>
            </a:r>
            <a:r>
              <a:rPr lang="ru-RU" dirty="0"/>
              <a:t>).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підвищити</a:t>
            </a:r>
            <a:r>
              <a:rPr lang="ru-RU" dirty="0"/>
              <a:t> </a:t>
            </a:r>
            <a:r>
              <a:rPr lang="ru-RU" dirty="0" err="1"/>
              <a:t>поживну</a:t>
            </a:r>
            <a:r>
              <a:rPr lang="ru-RU" dirty="0"/>
              <a:t> </a:t>
            </a:r>
            <a:r>
              <a:rPr lang="ru-RU" dirty="0" err="1"/>
              <a:t>цінність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,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додавати</a:t>
            </a:r>
            <a:r>
              <a:rPr lang="ru-RU" dirty="0"/>
              <a:t> в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 </a:t>
            </a:r>
            <a:r>
              <a:rPr lang="ru-RU" dirty="0" err="1"/>
              <a:t>звичайному</a:t>
            </a:r>
            <a:r>
              <a:rPr lang="ru-RU" dirty="0"/>
              <a:t> </a:t>
            </a:r>
            <a:r>
              <a:rPr lang="ru-RU" dirty="0" err="1"/>
              <a:t>раціоні</a:t>
            </a:r>
            <a:r>
              <a:rPr lang="ru-RU" dirty="0"/>
              <a:t> </a:t>
            </a:r>
            <a:r>
              <a:rPr lang="ru-RU" dirty="0" err="1"/>
              <a:t>присутні</a:t>
            </a:r>
            <a:r>
              <a:rPr lang="ru-RU" dirty="0"/>
              <a:t> в </a:t>
            </a:r>
            <a:r>
              <a:rPr lang="ru-RU" dirty="0" err="1"/>
              <a:t>кількостях</a:t>
            </a:r>
            <a:r>
              <a:rPr lang="ru-RU" dirty="0"/>
              <a:t>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оптимальних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93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Наповнювач</a:t>
            </a:r>
            <a:r>
              <a:rPr lang="uk-UA" dirty="0" smtClean="0"/>
              <a:t>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Наповнювачі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тенденція</a:t>
            </a:r>
            <a:r>
              <a:rPr lang="ru-RU" dirty="0"/>
              <a:t> до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нехарчових</a:t>
            </a:r>
            <a:r>
              <a:rPr lang="ru-RU" dirty="0"/>
              <a:t> </a:t>
            </a:r>
            <a:r>
              <a:rPr lang="ru-RU" dirty="0" err="1"/>
              <a:t>підсолоджувачів</a:t>
            </a:r>
            <a:r>
              <a:rPr lang="ru-RU" dirty="0"/>
              <a:t> </a:t>
            </a:r>
            <a:r>
              <a:rPr lang="ru-RU" dirty="0" err="1"/>
              <a:t>змусила</a:t>
            </a:r>
            <a:r>
              <a:rPr lang="ru-RU" dirty="0"/>
              <a:t> </a:t>
            </a:r>
            <a:r>
              <a:rPr lang="ru-RU" dirty="0" err="1"/>
              <a:t>шукати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могли б </a:t>
            </a:r>
            <a:r>
              <a:rPr lang="ru-RU" dirty="0" err="1"/>
              <a:t>виконувати</a:t>
            </a:r>
            <a:r>
              <a:rPr lang="ru-RU" dirty="0"/>
              <a:t> роль, </a:t>
            </a:r>
            <a:r>
              <a:rPr lang="ru-RU" dirty="0" err="1"/>
              <a:t>традиційно</a:t>
            </a:r>
            <a:r>
              <a:rPr lang="ru-RU" dirty="0"/>
              <a:t> </a:t>
            </a:r>
            <a:r>
              <a:rPr lang="ru-RU" dirty="0" err="1"/>
              <a:t>виконувану</a:t>
            </a:r>
            <a:r>
              <a:rPr lang="ru-RU" dirty="0"/>
              <a:t> </a:t>
            </a:r>
            <a:r>
              <a:rPr lang="ru-RU" dirty="0" err="1"/>
              <a:t>цукрами</a:t>
            </a:r>
            <a:r>
              <a:rPr lang="ru-RU" dirty="0"/>
              <a:t> в напоях, джемах, желе і копченостях. </a:t>
            </a:r>
            <a:r>
              <a:rPr lang="ru-RU" dirty="0" err="1"/>
              <a:t>Желатинирований</a:t>
            </a:r>
            <a:r>
              <a:rPr lang="ru-RU" dirty="0"/>
              <a:t> </a:t>
            </a:r>
            <a:r>
              <a:rPr lang="ru-RU" dirty="0" err="1"/>
              <a:t>крохмаль</a:t>
            </a:r>
            <a:r>
              <a:rPr lang="ru-RU" dirty="0"/>
              <a:t> люди </a:t>
            </a:r>
            <a:r>
              <a:rPr lang="ru-RU" dirty="0" err="1"/>
              <a:t>вживають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століть</a:t>
            </a:r>
            <a:r>
              <a:rPr lang="ru-RU" dirty="0"/>
              <a:t>, </a:t>
            </a:r>
            <a:r>
              <a:rPr lang="ru-RU" dirty="0" err="1"/>
              <a:t>тепер</a:t>
            </a:r>
            <a:r>
              <a:rPr lang="ru-RU" dirty="0"/>
              <a:t> же </a:t>
            </a:r>
            <a:r>
              <a:rPr lang="ru-RU" dirty="0" err="1"/>
              <a:t>отримано</a:t>
            </a:r>
            <a:r>
              <a:rPr lang="ru-RU" dirty="0"/>
              <a:t> ряд </a:t>
            </a:r>
            <a:r>
              <a:rPr lang="ru-RU" dirty="0" err="1"/>
              <a:t>похідних</a:t>
            </a:r>
            <a:r>
              <a:rPr lang="ru-RU" dirty="0"/>
              <a:t> </a:t>
            </a:r>
            <a:r>
              <a:rPr lang="ru-RU" dirty="0" err="1"/>
              <a:t>крохмалю</a:t>
            </a:r>
            <a:r>
              <a:rPr lang="ru-RU" dirty="0"/>
              <a:t> і </a:t>
            </a:r>
            <a:r>
              <a:rPr lang="ru-RU" dirty="0" err="1"/>
              <a:t>целюлози</a:t>
            </a:r>
            <a:r>
              <a:rPr lang="ru-RU" dirty="0"/>
              <a:t>.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полідекстроза</a:t>
            </a:r>
            <a:r>
              <a:rPr lang="ru-RU" dirty="0"/>
              <a:t> - </a:t>
            </a:r>
            <a:r>
              <a:rPr lang="ru-RU" dirty="0" err="1"/>
              <a:t>також</a:t>
            </a:r>
            <a:r>
              <a:rPr lang="ru-RU" dirty="0"/>
              <a:t> одна з </a:t>
            </a:r>
            <a:r>
              <a:rPr lang="ru-RU" dirty="0" err="1"/>
              <a:t>похідних</a:t>
            </a:r>
            <a:r>
              <a:rPr lang="ru-RU" dirty="0"/>
              <a:t> </a:t>
            </a:r>
            <a:r>
              <a:rPr lang="ru-RU" dirty="0" err="1"/>
              <a:t>цукру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703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Підсолоджувачі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Підсолоджувачі</a:t>
            </a:r>
            <a:r>
              <a:rPr lang="ru-RU" dirty="0"/>
              <a:t>.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підсолоджувачі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, як </a:t>
            </a:r>
            <a:r>
              <a:rPr lang="ru-RU" dirty="0" err="1"/>
              <a:t>цукор</a:t>
            </a:r>
            <a:r>
              <a:rPr lang="ru-RU" dirty="0"/>
              <a:t>, </a:t>
            </a:r>
            <a:r>
              <a:rPr lang="ru-RU" dirty="0" err="1"/>
              <a:t>відомі</a:t>
            </a:r>
            <a:r>
              <a:rPr lang="ru-RU" dirty="0"/>
              <a:t> людям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тисячоліть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здобували</a:t>
            </a:r>
            <a:r>
              <a:rPr lang="ru-RU" dirty="0"/>
              <a:t> у великих </a:t>
            </a:r>
            <a:r>
              <a:rPr lang="ru-RU" dirty="0" err="1"/>
              <a:t>кількостях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турбота</a:t>
            </a:r>
            <a:r>
              <a:rPr lang="ru-RU" dirty="0"/>
              <a:t> про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калорійності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 </a:t>
            </a:r>
            <a:r>
              <a:rPr lang="ru-RU" dirty="0" err="1"/>
              <a:t>змусила</a:t>
            </a:r>
            <a:r>
              <a:rPr lang="ru-RU" dirty="0"/>
              <a:t> </a:t>
            </a:r>
            <a:r>
              <a:rPr lang="ru-RU" dirty="0" err="1"/>
              <a:t>звернутися</a:t>
            </a:r>
            <a:r>
              <a:rPr lang="ru-RU" dirty="0"/>
              <a:t> до </a:t>
            </a:r>
            <a:r>
              <a:rPr lang="ru-RU" dirty="0" err="1"/>
              <a:t>нехарчових</a:t>
            </a:r>
            <a:r>
              <a:rPr lang="ru-RU" dirty="0"/>
              <a:t> </a:t>
            </a:r>
            <a:r>
              <a:rPr lang="ru-RU" dirty="0" err="1"/>
              <a:t>підсолоджувачів</a:t>
            </a:r>
            <a:r>
              <a:rPr lang="ru-RU" dirty="0"/>
              <a:t>. У США в </a:t>
            </a:r>
            <a:r>
              <a:rPr lang="ru-RU" dirty="0" err="1"/>
              <a:t>даний</a:t>
            </a:r>
            <a:r>
              <a:rPr lang="ru-RU" dirty="0"/>
              <a:t> час </a:t>
            </a:r>
            <a:r>
              <a:rPr lang="ru-RU" dirty="0" err="1"/>
              <a:t>дозволені</a:t>
            </a:r>
            <a:r>
              <a:rPr lang="ru-RU" dirty="0"/>
              <a:t> до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п'ять</a:t>
            </a:r>
            <a:r>
              <a:rPr lang="ru-RU" dirty="0"/>
              <a:t> таких </a:t>
            </a:r>
            <a:r>
              <a:rPr lang="ru-RU" dirty="0" err="1"/>
              <a:t>речовин</a:t>
            </a:r>
            <a:r>
              <a:rPr lang="ru-RU" dirty="0"/>
              <a:t>: сахарин, аспартам, </a:t>
            </a:r>
            <a:r>
              <a:rPr lang="ru-RU" dirty="0" err="1"/>
              <a:t>ацесульфам</a:t>
            </a:r>
            <a:r>
              <a:rPr lang="ru-RU" dirty="0"/>
              <a:t>, </a:t>
            </a:r>
            <a:r>
              <a:rPr lang="ru-RU" dirty="0" err="1"/>
              <a:t>тауматін</a:t>
            </a:r>
            <a:r>
              <a:rPr lang="ru-RU" dirty="0"/>
              <a:t> і </a:t>
            </a:r>
            <a:r>
              <a:rPr lang="ru-RU" dirty="0" err="1"/>
              <a:t>гліциризин</a:t>
            </a:r>
            <a:r>
              <a:rPr lang="ru-RU" dirty="0"/>
              <a:t>. </a:t>
            </a:r>
            <a:r>
              <a:rPr lang="ru-RU" dirty="0" err="1"/>
              <a:t>Розглядається</a:t>
            </a:r>
            <a:r>
              <a:rPr lang="ru-RU" dirty="0"/>
              <a:t> і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ряду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дозволених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. Аспартам і </a:t>
            </a:r>
            <a:r>
              <a:rPr lang="ru-RU" dirty="0" err="1"/>
              <a:t>ацесульфам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в 200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солодші</a:t>
            </a:r>
            <a:r>
              <a:rPr lang="ru-RU" dirty="0"/>
              <a:t> </a:t>
            </a:r>
            <a:r>
              <a:rPr lang="ru-RU" dirty="0" err="1"/>
              <a:t>сахарози</a:t>
            </a:r>
            <a:r>
              <a:rPr lang="ru-RU" dirty="0"/>
              <a:t>, і </a:t>
            </a:r>
            <a:r>
              <a:rPr lang="ru-RU" dirty="0" err="1"/>
              <a:t>ведуться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по </a:t>
            </a:r>
            <a:r>
              <a:rPr lang="ru-RU" dirty="0" err="1"/>
              <a:t>створенню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,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ефективних</a:t>
            </a:r>
            <a:r>
              <a:rPr lang="ru-RU" dirty="0"/>
              <a:t> </a:t>
            </a:r>
            <a:r>
              <a:rPr lang="ru-RU" dirty="0" err="1"/>
              <a:t>штучних</a:t>
            </a:r>
            <a:r>
              <a:rPr lang="ru-RU" dirty="0"/>
              <a:t> </a:t>
            </a:r>
            <a:r>
              <a:rPr lang="ru-RU" dirty="0" err="1"/>
              <a:t>підсолоджувачів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380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Добавки,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зберігають</a:t>
            </a:r>
            <a:r>
              <a:rPr lang="ru-RU" dirty="0"/>
              <a:t> </a:t>
            </a:r>
            <a:r>
              <a:rPr lang="ru-RU" dirty="0" err="1"/>
              <a:t>свіжість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Добавки,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зберігають</a:t>
            </a:r>
            <a:r>
              <a:rPr lang="ru-RU" dirty="0"/>
              <a:t> </a:t>
            </a:r>
            <a:r>
              <a:rPr lang="ru-RU" dirty="0" err="1"/>
              <a:t>свіжість</a:t>
            </a:r>
            <a:r>
              <a:rPr lang="ru-RU" dirty="0"/>
              <a:t>, </a:t>
            </a:r>
            <a:r>
              <a:rPr lang="ru-RU" dirty="0" err="1"/>
              <a:t>включають</a:t>
            </a:r>
            <a:r>
              <a:rPr lang="ru-RU" dirty="0"/>
              <a:t>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антиоксиданти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додають</a:t>
            </a:r>
            <a:r>
              <a:rPr lang="ru-RU" dirty="0"/>
              <a:t> до масел і до </a:t>
            </a:r>
            <a:r>
              <a:rPr lang="ru-RU" dirty="0" err="1"/>
              <a:t>пакувальних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.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хелатируючі</a:t>
            </a:r>
            <a:r>
              <a:rPr lang="ru-RU" dirty="0"/>
              <a:t> </a:t>
            </a:r>
            <a:r>
              <a:rPr lang="ru-RU" dirty="0" err="1"/>
              <a:t>агенти</a:t>
            </a:r>
            <a:r>
              <a:rPr lang="ru-RU" dirty="0"/>
              <a:t> і </a:t>
            </a:r>
            <a:r>
              <a:rPr lang="ru-RU" dirty="0" err="1"/>
              <a:t>секвестранти</a:t>
            </a:r>
            <a:r>
              <a:rPr lang="ru-RU" dirty="0"/>
              <a:t>. Вони </a:t>
            </a:r>
            <a:r>
              <a:rPr lang="ru-RU" dirty="0" err="1"/>
              <a:t>запобігають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металами</a:t>
            </a:r>
            <a:r>
              <a:rPr lang="ru-RU" dirty="0"/>
              <a:t> і компонентами </a:t>
            </a:r>
            <a:r>
              <a:rPr lang="ru-RU" dirty="0" err="1"/>
              <a:t>їжі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зводить</a:t>
            </a:r>
            <a:r>
              <a:rPr lang="ru-RU" dirty="0"/>
              <a:t> до </a:t>
            </a:r>
            <a:r>
              <a:rPr lang="ru-RU" dirty="0" err="1"/>
              <a:t>мінімуму</a:t>
            </a:r>
            <a:r>
              <a:rPr lang="ru-RU" dirty="0"/>
              <a:t> </a:t>
            </a:r>
            <a:r>
              <a:rPr lang="ru-RU" dirty="0" err="1"/>
              <a:t>знебарвлення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втрату</a:t>
            </a:r>
            <a:r>
              <a:rPr lang="ru-RU" dirty="0"/>
              <a:t> смаку та аромату. Ряд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для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запобігти</a:t>
            </a:r>
            <a:r>
              <a:rPr lang="ru-RU" dirty="0"/>
              <a:t> </a:t>
            </a:r>
            <a:r>
              <a:rPr lang="ru-RU" dirty="0" err="1"/>
              <a:t>потемнінню</a:t>
            </a:r>
            <a:r>
              <a:rPr lang="ru-RU" dirty="0"/>
              <a:t> </a:t>
            </a:r>
            <a:r>
              <a:rPr lang="ru-RU" dirty="0" err="1"/>
              <a:t>фруктів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розрізу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669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Щоб</a:t>
            </a:r>
            <a:r>
              <a:rPr lang="ru-RU" dirty="0"/>
              <a:t> бути </a:t>
            </a:r>
            <a:r>
              <a:rPr lang="ru-RU" dirty="0" err="1"/>
              <a:t>здоровим</a:t>
            </a:r>
            <a:r>
              <a:rPr lang="ru-RU" dirty="0"/>
              <a:t> та </a:t>
            </a:r>
            <a:r>
              <a:rPr lang="ru-RU" dirty="0" err="1"/>
              <a:t>убезпечити</a:t>
            </a:r>
            <a:r>
              <a:rPr lang="ru-RU" dirty="0"/>
              <a:t> себе та свою родину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шкідливого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добавок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слідувати</a:t>
            </a:r>
            <a:r>
              <a:rPr lang="ru-RU" dirty="0"/>
              <a:t> </a:t>
            </a:r>
            <a:r>
              <a:rPr lang="ru-RU" dirty="0" err="1"/>
              <a:t>наступним</a:t>
            </a:r>
            <a:r>
              <a:rPr lang="ru-RU" dirty="0"/>
              <a:t> </a:t>
            </a:r>
            <a:r>
              <a:rPr lang="ru-RU" dirty="0" err="1"/>
              <a:t>порадам</a:t>
            </a:r>
            <a:r>
              <a:rPr lang="ru-RU" dirty="0"/>
              <a:t>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15" y="3573017"/>
            <a:ext cx="497682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77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2887" y="1291017"/>
            <a:ext cx="3847185" cy="5450351"/>
          </a:xfrm>
        </p:spPr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Уважно</a:t>
            </a:r>
            <a:r>
              <a:rPr lang="ru-RU" dirty="0"/>
              <a:t> </a:t>
            </a:r>
            <a:r>
              <a:rPr lang="ru-RU" dirty="0" err="1"/>
              <a:t>читати</a:t>
            </a:r>
            <a:r>
              <a:rPr lang="ru-RU" dirty="0"/>
              <a:t> </a:t>
            </a:r>
            <a:r>
              <a:rPr lang="ru-RU" dirty="0" err="1"/>
              <a:t>етикетки</a:t>
            </a:r>
            <a:r>
              <a:rPr lang="ru-RU" dirty="0"/>
              <a:t>, знати </a:t>
            </a:r>
            <a:r>
              <a:rPr lang="ru-RU" dirty="0" err="1"/>
              <a:t>розшифровку</a:t>
            </a:r>
            <a:r>
              <a:rPr lang="ru-RU" dirty="0"/>
              <a:t> </a:t>
            </a:r>
            <a:r>
              <a:rPr lang="ru-RU" dirty="0" err="1"/>
              <a:t>кодів</a:t>
            </a:r>
            <a:r>
              <a:rPr lang="ru-RU" dirty="0"/>
              <a:t> і не </a:t>
            </a:r>
            <a:r>
              <a:rPr lang="ru-RU" dirty="0" err="1"/>
              <a:t>звертати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на </a:t>
            </a:r>
            <a:r>
              <a:rPr lang="ru-RU" dirty="0" err="1"/>
              <a:t>квапливих</a:t>
            </a:r>
            <a:r>
              <a:rPr lang="ru-RU" dirty="0"/>
              <a:t> </a:t>
            </a:r>
            <a:r>
              <a:rPr lang="ru-RU" dirty="0" err="1"/>
              <a:t>покупців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хапають</a:t>
            </a:r>
            <a:r>
              <a:rPr lang="ru-RU" dirty="0"/>
              <a:t> все </a:t>
            </a:r>
            <a:r>
              <a:rPr lang="ru-RU" dirty="0" err="1"/>
              <a:t>підряд</a:t>
            </a:r>
            <a:r>
              <a:rPr lang="ru-RU" dirty="0"/>
              <a:t>.</a:t>
            </a:r>
          </a:p>
          <a:p>
            <a:r>
              <a:rPr lang="ru-RU" dirty="0"/>
              <a:t>2. Не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з </a:t>
            </a:r>
            <a:r>
              <a:rPr lang="ru-RU" dirty="0" err="1"/>
              <a:t>неприродно</a:t>
            </a:r>
            <a:r>
              <a:rPr lang="ru-RU" dirty="0"/>
              <a:t> </a:t>
            </a:r>
            <a:r>
              <a:rPr lang="ru-RU" dirty="0" err="1"/>
              <a:t>яскравою</a:t>
            </a:r>
            <a:r>
              <a:rPr lang="ru-RU" dirty="0"/>
              <a:t>, </a:t>
            </a:r>
            <a:r>
              <a:rPr lang="ru-RU" dirty="0" err="1"/>
              <a:t>кричущим</a:t>
            </a:r>
            <a:r>
              <a:rPr lang="ru-RU" dirty="0"/>
              <a:t> </a:t>
            </a:r>
            <a:r>
              <a:rPr lang="ru-RU" dirty="0" err="1"/>
              <a:t>забарвленням</a:t>
            </a:r>
            <a:r>
              <a:rPr lang="ru-RU" dirty="0"/>
              <a:t>. </a:t>
            </a:r>
            <a:r>
              <a:rPr lang="ru-RU" dirty="0" err="1"/>
              <a:t>Швидше</a:t>
            </a:r>
            <a:r>
              <a:rPr lang="ru-RU" dirty="0"/>
              <a:t> за все, у них </a:t>
            </a:r>
            <a:r>
              <a:rPr lang="ru-RU" dirty="0" err="1"/>
              <a:t>повно</a:t>
            </a:r>
            <a:r>
              <a:rPr lang="ru-RU" dirty="0"/>
              <a:t> </a:t>
            </a:r>
            <a:r>
              <a:rPr lang="ru-RU" dirty="0" err="1"/>
              <a:t>барвників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3" y="1628800"/>
            <a:ext cx="353231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42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2887" y="1291017"/>
            <a:ext cx="3631161" cy="4957383"/>
          </a:xfrm>
        </p:spPr>
        <p:txBody>
          <a:bodyPr/>
          <a:lstStyle/>
          <a:p>
            <a:r>
              <a:rPr lang="ru-RU" dirty="0"/>
              <a:t>3. Не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з </a:t>
            </a:r>
            <a:r>
              <a:rPr lang="ru-RU" dirty="0" err="1"/>
              <a:t>надмірно</a:t>
            </a:r>
            <a:r>
              <a:rPr lang="ru-RU" dirty="0"/>
              <a:t> </a:t>
            </a:r>
            <a:r>
              <a:rPr lang="ru-RU" dirty="0" err="1"/>
              <a:t>тривалим</a:t>
            </a:r>
            <a:r>
              <a:rPr lang="ru-RU" dirty="0"/>
              <a:t> </a:t>
            </a:r>
            <a:r>
              <a:rPr lang="ru-RU" dirty="0" err="1"/>
              <a:t>терміном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.</a:t>
            </a:r>
          </a:p>
          <a:p>
            <a:r>
              <a:rPr lang="ru-RU" dirty="0"/>
              <a:t>4. </a:t>
            </a:r>
            <a:r>
              <a:rPr lang="ru-RU" dirty="0" err="1"/>
              <a:t>Вибирати</a:t>
            </a:r>
            <a:r>
              <a:rPr lang="ru-RU" dirty="0"/>
              <a:t> </a:t>
            </a:r>
            <a:r>
              <a:rPr lang="ru-RU" dirty="0" err="1"/>
              <a:t>свіжі</a:t>
            </a:r>
            <a:r>
              <a:rPr lang="ru-RU" dirty="0"/>
              <a:t> </a:t>
            </a:r>
            <a:r>
              <a:rPr lang="ru-RU" dirty="0" err="1"/>
              <a:t>сирі</a:t>
            </a:r>
            <a:r>
              <a:rPr lang="ru-RU" dirty="0"/>
              <a:t> </a:t>
            </a:r>
            <a:r>
              <a:rPr lang="ru-RU" dirty="0" err="1"/>
              <a:t>овочі</a:t>
            </a:r>
            <a:r>
              <a:rPr lang="ru-RU" dirty="0"/>
              <a:t> і </a:t>
            </a:r>
            <a:r>
              <a:rPr lang="ru-RU" dirty="0" err="1"/>
              <a:t>фрукти</a:t>
            </a:r>
            <a:r>
              <a:rPr lang="ru-RU" dirty="0"/>
              <a:t>. І </a:t>
            </a:r>
            <a:r>
              <a:rPr lang="ru-RU" dirty="0" err="1"/>
              <a:t>пам’ятати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імпорті</a:t>
            </a:r>
            <a:r>
              <a:rPr lang="ru-RU" dirty="0"/>
              <a:t> </a:t>
            </a:r>
            <a:r>
              <a:rPr lang="ru-RU" dirty="0" err="1"/>
              <a:t>овочі</a:t>
            </a:r>
            <a:r>
              <a:rPr lang="ru-RU" dirty="0"/>
              <a:t> та </a:t>
            </a:r>
            <a:r>
              <a:rPr lang="ru-RU" dirty="0" err="1"/>
              <a:t>фрукти</a:t>
            </a:r>
            <a:r>
              <a:rPr lang="ru-RU" dirty="0"/>
              <a:t> (</a:t>
            </a:r>
            <a:r>
              <a:rPr lang="ru-RU" dirty="0" err="1"/>
              <a:t>яблука</a:t>
            </a:r>
            <a:r>
              <a:rPr lang="ru-RU" dirty="0"/>
              <a:t>, </a:t>
            </a:r>
            <a:r>
              <a:rPr lang="ru-RU" dirty="0" err="1"/>
              <a:t>лимони</a:t>
            </a:r>
            <a:r>
              <a:rPr lang="ru-RU" dirty="0"/>
              <a:t> і т.д.) </a:t>
            </a:r>
            <a:r>
              <a:rPr lang="ru-RU" dirty="0" err="1"/>
              <a:t>обробляють</a:t>
            </a:r>
            <a:r>
              <a:rPr lang="ru-RU" dirty="0"/>
              <a:t> </a:t>
            </a:r>
            <a:r>
              <a:rPr lang="ru-RU" dirty="0" err="1"/>
              <a:t>спеціальними</a:t>
            </a:r>
            <a:r>
              <a:rPr lang="ru-RU" dirty="0"/>
              <a:t> </a:t>
            </a:r>
            <a:r>
              <a:rPr lang="ru-RU" dirty="0" err="1"/>
              <a:t>речовинами</a:t>
            </a:r>
            <a:r>
              <a:rPr lang="ru-RU" dirty="0"/>
              <a:t> для </a:t>
            </a:r>
            <a:r>
              <a:rPr lang="ru-RU" dirty="0" err="1"/>
              <a:t>кращого</a:t>
            </a:r>
            <a:r>
              <a:rPr lang="ru-RU" dirty="0"/>
              <a:t> </a:t>
            </a:r>
            <a:r>
              <a:rPr lang="ru-RU" dirty="0" err="1"/>
              <a:t>зберігання</a:t>
            </a:r>
            <a:r>
              <a:rPr lang="ru-RU" dirty="0"/>
              <a:t> та </a:t>
            </a:r>
            <a:r>
              <a:rPr lang="ru-RU" dirty="0" err="1"/>
              <a:t>блиску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91135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1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2887" y="1412776"/>
            <a:ext cx="3775177" cy="4957383"/>
          </a:xfrm>
        </p:spPr>
        <p:txBody>
          <a:bodyPr/>
          <a:lstStyle/>
          <a:p>
            <a:r>
              <a:rPr lang="ru-RU" dirty="0"/>
              <a:t>5. Чим </a:t>
            </a:r>
            <a:r>
              <a:rPr lang="ru-RU" dirty="0" err="1"/>
              <a:t>меншим</a:t>
            </a:r>
            <a:r>
              <a:rPr lang="ru-RU" dirty="0"/>
              <a:t> є список </a:t>
            </a:r>
            <a:r>
              <a:rPr lang="ru-RU" dirty="0" err="1"/>
              <a:t>інгредієнтів</a:t>
            </a:r>
            <a:r>
              <a:rPr lang="ru-RU" dirty="0"/>
              <a:t> в </a:t>
            </a:r>
            <a:r>
              <a:rPr lang="ru-RU" dirty="0" err="1"/>
              <a:t>готових</a:t>
            </a:r>
            <a:r>
              <a:rPr lang="ru-RU" dirty="0"/>
              <a:t> продуктах,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добавок. </a:t>
            </a:r>
            <a:r>
              <a:rPr lang="ru-RU" dirty="0" err="1"/>
              <a:t>Продукти</a:t>
            </a:r>
            <a:r>
              <a:rPr lang="ru-RU" dirty="0"/>
              <a:t> з </a:t>
            </a:r>
            <a:r>
              <a:rPr lang="ru-RU" dirty="0" err="1"/>
              <a:t>вишуканим</a:t>
            </a:r>
            <a:r>
              <a:rPr lang="ru-RU" dirty="0"/>
              <a:t>, </a:t>
            </a:r>
            <a:r>
              <a:rPr lang="ru-RU" dirty="0" err="1"/>
              <a:t>пікантним</a:t>
            </a:r>
            <a:r>
              <a:rPr lang="ru-RU" dirty="0"/>
              <a:t> смаком, </a:t>
            </a:r>
            <a:r>
              <a:rPr lang="ru-RU" dirty="0" err="1"/>
              <a:t>швидше</a:t>
            </a:r>
            <a:r>
              <a:rPr lang="ru-RU" dirty="0"/>
              <a:t> за все,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добавки;</a:t>
            </a:r>
          </a:p>
          <a:p>
            <a:r>
              <a:rPr lang="ru-RU" dirty="0"/>
              <a:t>6. </a:t>
            </a:r>
            <a:r>
              <a:rPr lang="ru-RU" dirty="0" err="1"/>
              <a:t>Замість</a:t>
            </a:r>
            <a:r>
              <a:rPr lang="ru-RU" dirty="0"/>
              <a:t>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готові</a:t>
            </a:r>
            <a:r>
              <a:rPr lang="ru-RU" dirty="0"/>
              <a:t> соки,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самим.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52839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7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9" y="116632"/>
            <a:ext cx="3960439" cy="1296144"/>
          </a:xfrm>
        </p:spPr>
        <p:txBody>
          <a:bodyPr/>
          <a:lstStyle/>
          <a:p>
            <a:endParaRPr lang="ru-R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5" y="1700809"/>
            <a:ext cx="4464497" cy="489654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/>
              <a:t>Харчові</a:t>
            </a:r>
            <a:r>
              <a:rPr lang="ru-RU" sz="2000" dirty="0"/>
              <a:t> добавки -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загальна</a:t>
            </a:r>
            <a:r>
              <a:rPr lang="ru-RU" sz="2000" dirty="0"/>
              <a:t> </a:t>
            </a:r>
            <a:r>
              <a:rPr lang="ru-RU" sz="2000" dirty="0" err="1"/>
              <a:t>назва</a:t>
            </a:r>
            <a:r>
              <a:rPr lang="ru-RU" sz="2000" dirty="0"/>
              <a:t> </a:t>
            </a:r>
            <a:r>
              <a:rPr lang="ru-RU" sz="2000" dirty="0" err="1"/>
              <a:t>природних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синтетичних</a:t>
            </a:r>
            <a:r>
              <a:rPr lang="ru-RU" sz="2000" dirty="0"/>
              <a:t> </a:t>
            </a:r>
            <a:r>
              <a:rPr lang="ru-RU" sz="2000" dirty="0" err="1"/>
              <a:t>хімічних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додаються</a:t>
            </a:r>
            <a:r>
              <a:rPr lang="ru-RU" sz="2000" dirty="0"/>
              <a:t> в </a:t>
            </a:r>
            <a:r>
              <a:rPr lang="ru-RU" sz="2000" dirty="0" err="1"/>
              <a:t>продукти</a:t>
            </a:r>
            <a:r>
              <a:rPr lang="ru-RU" sz="2000" dirty="0"/>
              <a:t> </a:t>
            </a:r>
            <a:r>
              <a:rPr lang="ru-RU" sz="2000" dirty="0" err="1"/>
              <a:t>харчування</a:t>
            </a:r>
            <a:r>
              <a:rPr lang="ru-RU" sz="2000" dirty="0"/>
              <a:t> з метою </a:t>
            </a:r>
            <a:r>
              <a:rPr lang="ru-RU" sz="2000" dirty="0" err="1"/>
              <a:t>надання</a:t>
            </a:r>
            <a:r>
              <a:rPr lang="ru-RU" sz="2000" dirty="0"/>
              <a:t> </a:t>
            </a:r>
            <a:r>
              <a:rPr lang="ru-RU" sz="2000" dirty="0" err="1"/>
              <a:t>їм</a:t>
            </a:r>
            <a:r>
              <a:rPr lang="ru-RU" sz="2000" dirty="0"/>
              <a:t> </a:t>
            </a:r>
            <a:r>
              <a:rPr lang="ru-RU" sz="2000" dirty="0" err="1"/>
              <a:t>певних</a:t>
            </a:r>
            <a:r>
              <a:rPr lang="ru-RU" sz="2000" dirty="0"/>
              <a:t> </a:t>
            </a:r>
            <a:r>
              <a:rPr lang="ru-RU" sz="2000" dirty="0" err="1"/>
              <a:t>властивостей</a:t>
            </a:r>
            <a:r>
              <a:rPr lang="ru-RU" sz="2000" dirty="0"/>
              <a:t> (</a:t>
            </a:r>
            <a:r>
              <a:rPr lang="ru-RU" sz="2000" dirty="0" err="1"/>
              <a:t>поліпшення</a:t>
            </a:r>
            <a:r>
              <a:rPr lang="ru-RU" sz="2000" dirty="0"/>
              <a:t> смаку і запаху, </a:t>
            </a:r>
            <a:r>
              <a:rPr lang="ru-RU" sz="2000" dirty="0" err="1"/>
              <a:t>підвищення</a:t>
            </a:r>
            <a:r>
              <a:rPr lang="ru-RU" sz="2000" dirty="0"/>
              <a:t> </a:t>
            </a:r>
            <a:r>
              <a:rPr lang="ru-RU" sz="2000" dirty="0" err="1"/>
              <a:t>поживної</a:t>
            </a:r>
            <a:r>
              <a:rPr lang="ru-RU" sz="2000" dirty="0"/>
              <a:t> </a:t>
            </a:r>
            <a:r>
              <a:rPr lang="ru-RU" sz="2000" dirty="0" err="1"/>
              <a:t>цінності</a:t>
            </a:r>
            <a:r>
              <a:rPr lang="ru-RU" sz="2000" dirty="0"/>
              <a:t>, </a:t>
            </a:r>
            <a:r>
              <a:rPr lang="ru-RU" sz="2000" dirty="0" err="1"/>
              <a:t>запобігання</a:t>
            </a:r>
            <a:r>
              <a:rPr lang="ru-RU" sz="2000" dirty="0"/>
              <a:t> </a:t>
            </a:r>
            <a:r>
              <a:rPr lang="ru-RU" sz="2000" dirty="0" err="1"/>
              <a:t>псування</a:t>
            </a:r>
            <a:r>
              <a:rPr lang="ru-RU" sz="2000" dirty="0"/>
              <a:t> продукту), </a:t>
            </a:r>
            <a:r>
              <a:rPr lang="ru-RU" sz="2000" dirty="0" err="1"/>
              <a:t>які</a:t>
            </a:r>
            <a:r>
              <a:rPr lang="ru-RU" sz="2000" dirty="0"/>
              <a:t> не </a:t>
            </a:r>
            <a:r>
              <a:rPr lang="ru-RU" sz="2000" dirty="0" err="1"/>
              <a:t>вживаються</a:t>
            </a:r>
            <a:r>
              <a:rPr lang="ru-RU" sz="2000" dirty="0"/>
              <a:t> в </a:t>
            </a:r>
            <a:r>
              <a:rPr lang="ru-RU" sz="2000" dirty="0" err="1"/>
              <a:t>якості</a:t>
            </a:r>
            <a:r>
              <a:rPr lang="ru-RU" sz="2000" dirty="0"/>
              <a:t> </a:t>
            </a:r>
            <a:r>
              <a:rPr lang="ru-RU" sz="2000" dirty="0" err="1"/>
              <a:t>самостійних</a:t>
            </a:r>
            <a:r>
              <a:rPr lang="ru-RU" sz="2000" dirty="0"/>
              <a:t> </a:t>
            </a:r>
            <a:r>
              <a:rPr lang="ru-RU" sz="2000" dirty="0" err="1"/>
              <a:t>харчових</a:t>
            </a:r>
            <a:r>
              <a:rPr lang="ru-RU" sz="2000" dirty="0"/>
              <a:t> </a:t>
            </a:r>
            <a:r>
              <a:rPr lang="ru-RU" sz="2000" dirty="0" err="1"/>
              <a:t>продуктів</a:t>
            </a:r>
            <a:r>
              <a:rPr lang="ru-RU" sz="2000" dirty="0"/>
              <a:t>. </a:t>
            </a:r>
            <a:r>
              <a:rPr lang="ru-RU" sz="2000" dirty="0" err="1"/>
              <a:t>Справжній</a:t>
            </a:r>
            <a:r>
              <a:rPr lang="ru-RU" sz="2000" dirty="0"/>
              <a:t> </a:t>
            </a:r>
            <a:r>
              <a:rPr lang="ru-RU" sz="2000" dirty="0" err="1"/>
              <a:t>розквіт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почався</a:t>
            </a:r>
            <a:r>
              <a:rPr lang="ru-RU" sz="2000" dirty="0"/>
              <a:t> </a:t>
            </a:r>
            <a:r>
              <a:rPr lang="en-US" sz="2000" dirty="0"/>
              <a:t>xx </a:t>
            </a:r>
            <a:r>
              <a:rPr lang="ru-RU" sz="2000" dirty="0"/>
              <a:t>ст. – </a:t>
            </a:r>
            <a:r>
              <a:rPr lang="ru-RU" sz="2000" dirty="0" err="1"/>
              <a:t>харчової</a:t>
            </a:r>
            <a:r>
              <a:rPr lang="ru-RU" sz="2000" dirty="0"/>
              <a:t> </a:t>
            </a:r>
            <a:r>
              <a:rPr lang="ru-RU" sz="2000" dirty="0" err="1"/>
              <a:t>хімії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006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2887" y="1291017"/>
            <a:ext cx="4279233" cy="4957383"/>
          </a:xfrm>
        </p:spPr>
        <p:txBody>
          <a:bodyPr/>
          <a:lstStyle/>
          <a:p>
            <a:r>
              <a:rPr lang="ru-RU" dirty="0"/>
              <a:t>7. Не </a:t>
            </a:r>
            <a:r>
              <a:rPr lang="ru-RU" dirty="0" err="1"/>
              <a:t>перекушувати</a:t>
            </a:r>
            <a:r>
              <a:rPr lang="ru-RU" dirty="0"/>
              <a:t> </a:t>
            </a:r>
            <a:r>
              <a:rPr lang="ru-RU" dirty="0" err="1"/>
              <a:t>чіпсами</a:t>
            </a:r>
            <a:r>
              <a:rPr lang="ru-RU" dirty="0"/>
              <a:t>, </a:t>
            </a:r>
            <a:r>
              <a:rPr lang="ru-RU" dirty="0" err="1"/>
              <a:t>готовими</a:t>
            </a:r>
            <a:r>
              <a:rPr lang="ru-RU" dirty="0"/>
              <a:t> </a:t>
            </a:r>
            <a:r>
              <a:rPr lang="ru-RU" dirty="0" err="1"/>
              <a:t>сніданками</a:t>
            </a:r>
            <a:r>
              <a:rPr lang="ru-RU" dirty="0"/>
              <a:t>, супами з пакетика, хот-догами, </a:t>
            </a:r>
            <a:r>
              <a:rPr lang="ru-RU" dirty="0" err="1"/>
              <a:t>всілякими</a:t>
            </a:r>
            <a:r>
              <a:rPr lang="ru-RU" dirty="0"/>
              <a:t> </a:t>
            </a:r>
            <a:r>
              <a:rPr lang="ru-RU" dirty="0" err="1"/>
              <a:t>бургерами</a:t>
            </a:r>
            <a:r>
              <a:rPr lang="ru-RU" dirty="0"/>
              <a:t>.</a:t>
            </a:r>
          </a:p>
          <a:p>
            <a:r>
              <a:rPr lang="ru-RU" dirty="0"/>
              <a:t>8. </a:t>
            </a:r>
            <a:r>
              <a:rPr lang="ru-RU" dirty="0" err="1"/>
              <a:t>Відмовитись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перероблених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законсервованих</a:t>
            </a:r>
            <a:r>
              <a:rPr lang="ru-RU" dirty="0"/>
              <a:t> </a:t>
            </a:r>
            <a:r>
              <a:rPr lang="ru-RU" dirty="0" err="1"/>
              <a:t>м'ясних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, таких як </a:t>
            </a:r>
            <a:r>
              <a:rPr lang="ru-RU" dirty="0" err="1"/>
              <a:t>ковбаса</a:t>
            </a:r>
            <a:r>
              <a:rPr lang="ru-RU" dirty="0"/>
              <a:t>, сосиски, </a:t>
            </a:r>
            <a:r>
              <a:rPr lang="ru-RU" dirty="0" err="1"/>
              <a:t>тушонка</a:t>
            </a:r>
            <a:r>
              <a:rPr lang="ru-RU" dirty="0"/>
              <a:t> в банках.</a:t>
            </a:r>
          </a:p>
          <a:p>
            <a:r>
              <a:rPr lang="ru-RU" dirty="0"/>
              <a:t>9. І, </a:t>
            </a:r>
            <a:r>
              <a:rPr lang="ru-RU" dirty="0" err="1"/>
              <a:t>нарешті</a:t>
            </a:r>
            <a:r>
              <a:rPr lang="ru-RU" dirty="0"/>
              <a:t>, </a:t>
            </a:r>
            <a:r>
              <a:rPr lang="ru-RU" dirty="0" err="1"/>
              <a:t>готувати</a:t>
            </a:r>
            <a:r>
              <a:rPr lang="ru-RU" dirty="0"/>
              <a:t> самим, без </a:t>
            </a:r>
            <a:r>
              <a:rPr lang="ru-RU" dirty="0" err="1"/>
              <a:t>жодних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добавок!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2"/>
            <a:ext cx="340729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7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Харчові добавки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04" y="1290638"/>
            <a:ext cx="3603579" cy="4957762"/>
          </a:xfrm>
        </p:spPr>
      </p:pic>
    </p:spTree>
    <p:extLst>
      <p:ext uri="{BB962C8B-B14F-4D97-AF65-F5344CB8AC3E}">
        <p14:creationId xmlns:p14="http://schemas.microsoft.com/office/powerpoint/2010/main" val="404027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Харчові добавки класифікують: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2887" y="1291017"/>
            <a:ext cx="3991201" cy="495738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dirty="0" err="1"/>
              <a:t>Поліпшувачі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·  </a:t>
            </a:r>
            <a:r>
              <a:rPr lang="ru-RU" dirty="0" err="1"/>
              <a:t>барвники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·  </a:t>
            </a:r>
            <a:r>
              <a:rPr lang="ru-RU" dirty="0" err="1"/>
              <a:t>відбілювачі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7057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3. </a:t>
            </a:r>
            <a:r>
              <a:rPr lang="ru-RU" dirty="0" err="1"/>
              <a:t>Поліпшувачі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:</a:t>
            </a:r>
          </a:p>
          <a:p>
            <a:r>
              <a:rPr lang="ru-RU" dirty="0"/>
              <a:t>·  </a:t>
            </a:r>
            <a:r>
              <a:rPr lang="ru-RU" dirty="0" err="1"/>
              <a:t>барвники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відбілювачі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61" y="931558"/>
            <a:ext cx="3262511" cy="3129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37" y="4116838"/>
            <a:ext cx="4093622" cy="271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/>
              <a:t>2. </a:t>
            </a:r>
            <a:r>
              <a:rPr lang="ru-RU" sz="2000" dirty="0" err="1"/>
              <a:t>Харчові</a:t>
            </a:r>
            <a:r>
              <a:rPr lang="ru-RU" sz="2000" dirty="0"/>
              <a:t> добавки, </a:t>
            </a:r>
            <a:r>
              <a:rPr lang="ru-RU" sz="2000" dirty="0" err="1"/>
              <a:t>необхідні</a:t>
            </a:r>
            <a:r>
              <a:rPr lang="ru-RU" sz="2000" dirty="0"/>
              <a:t> в </a:t>
            </a:r>
            <a:r>
              <a:rPr lang="ru-RU" sz="2000" dirty="0" err="1"/>
              <a:t>технологічному</a:t>
            </a:r>
            <a:r>
              <a:rPr lang="ru-RU" sz="2000" dirty="0"/>
              <a:t> </a:t>
            </a:r>
            <a:r>
              <a:rPr lang="ru-RU" sz="2000" dirty="0" err="1"/>
              <a:t>процесі</a:t>
            </a:r>
            <a:r>
              <a:rPr lang="ru-RU" sz="2000" dirty="0"/>
              <a:t> </a:t>
            </a:r>
            <a:r>
              <a:rPr lang="ru-RU" sz="2000" dirty="0" err="1"/>
              <a:t>виробництва</a:t>
            </a:r>
            <a:r>
              <a:rPr lang="ru-RU" sz="2000" dirty="0"/>
              <a:t> </a:t>
            </a:r>
            <a:r>
              <a:rPr lang="ru-RU" sz="2000" dirty="0" err="1"/>
              <a:t>продуктів</a:t>
            </a:r>
            <a:r>
              <a:rPr lang="ru-RU" sz="2000" dirty="0"/>
              <a:t>:</a:t>
            </a:r>
          </a:p>
          <a:p>
            <a:pPr marL="0" indent="0">
              <a:buNone/>
            </a:pPr>
            <a:r>
              <a:rPr lang="ru-RU" sz="2000" dirty="0"/>
              <a:t>·  </a:t>
            </a:r>
            <a:r>
              <a:rPr lang="ru-RU" sz="2000" dirty="0" err="1"/>
              <a:t>прискорювачі</a:t>
            </a:r>
            <a:r>
              <a:rPr lang="ru-RU" sz="2000" dirty="0"/>
              <a:t> </a:t>
            </a:r>
            <a:r>
              <a:rPr lang="ru-RU" sz="2000" dirty="0" err="1"/>
              <a:t>технологічного</a:t>
            </a:r>
            <a:r>
              <a:rPr lang="ru-RU" sz="2000" dirty="0"/>
              <a:t> </a:t>
            </a:r>
            <a:r>
              <a:rPr lang="ru-RU" sz="2000" dirty="0" err="1"/>
              <a:t>процесу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·  </a:t>
            </a:r>
            <a:r>
              <a:rPr lang="ru-RU" sz="2000" dirty="0" err="1"/>
              <a:t>незамінні</a:t>
            </a:r>
            <a:r>
              <a:rPr lang="ru-RU" sz="2000" dirty="0"/>
              <a:t> </a:t>
            </a:r>
            <a:r>
              <a:rPr lang="ru-RU" sz="2000" dirty="0" err="1"/>
              <a:t>технологічні</a:t>
            </a:r>
            <a:r>
              <a:rPr lang="ru-RU" sz="2000" dirty="0"/>
              <a:t> </a:t>
            </a:r>
            <a:r>
              <a:rPr lang="ru-RU" sz="2000" dirty="0" err="1"/>
              <a:t>харчові</a:t>
            </a:r>
            <a:r>
              <a:rPr lang="ru-RU" sz="2000" dirty="0"/>
              <a:t> добавки (</a:t>
            </a:r>
            <a:r>
              <a:rPr lang="ru-RU" sz="2000" dirty="0" err="1"/>
              <a:t>розпушувачі</a:t>
            </a:r>
            <a:r>
              <a:rPr lang="ru-RU" sz="2000" dirty="0"/>
              <a:t> </a:t>
            </a:r>
            <a:r>
              <a:rPr lang="ru-RU" sz="2000" dirty="0" err="1"/>
              <a:t>тіста</a:t>
            </a:r>
            <a:r>
              <a:rPr lang="ru-RU" sz="2000" dirty="0"/>
              <a:t>, </a:t>
            </a:r>
            <a:r>
              <a:rPr lang="ru-RU" sz="2000" dirty="0" err="1"/>
              <a:t>драгле</a:t>
            </a:r>
            <a:r>
              <a:rPr lang="ru-RU" sz="2000" dirty="0"/>
              <a:t>- і </a:t>
            </a:r>
            <a:r>
              <a:rPr lang="ru-RU" sz="2000" dirty="0" err="1"/>
              <a:t>піноутворювачі</a:t>
            </a:r>
            <a:r>
              <a:rPr lang="ru-RU" sz="2000" dirty="0"/>
              <a:t>, </a:t>
            </a:r>
            <a:r>
              <a:rPr lang="ru-RU" sz="2000" dirty="0" err="1"/>
              <a:t>відбілювачі</a:t>
            </a:r>
            <a:r>
              <a:rPr lang="ru-RU" sz="2000" dirty="0"/>
              <a:t> та </a:t>
            </a:r>
            <a:r>
              <a:rPr lang="ru-RU" sz="2000" dirty="0" err="1"/>
              <a:t>ін</a:t>
            </a:r>
            <a:r>
              <a:rPr lang="ru-RU" sz="2000" dirty="0"/>
              <a:t>.);</a:t>
            </a:r>
          </a:p>
          <a:p>
            <a:pPr marL="0" indent="0">
              <a:buNone/>
            </a:pPr>
            <a:r>
              <a:rPr lang="ru-RU" sz="2000" dirty="0"/>
              <a:t>·  </a:t>
            </a:r>
            <a:r>
              <a:rPr lang="ru-RU" sz="2000" dirty="0" err="1"/>
              <a:t>фіксатори</a:t>
            </a:r>
            <a:r>
              <a:rPr lang="ru-RU" sz="2000" dirty="0"/>
              <a:t> </a:t>
            </a:r>
            <a:r>
              <a:rPr lang="ru-RU" sz="2000" dirty="0" err="1"/>
              <a:t>міоглобіну</a:t>
            </a:r>
            <a:r>
              <a:rPr lang="ru-RU" sz="2000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1310326"/>
            <a:ext cx="3740150" cy="4923148"/>
          </a:xfrm>
        </p:spPr>
      </p:pic>
    </p:spTree>
    <p:extLst>
      <p:ext uri="{BB962C8B-B14F-4D97-AF65-F5344CB8AC3E}">
        <p14:creationId xmlns:p14="http://schemas.microsoft.com/office/powerpoint/2010/main" val="305159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3. </a:t>
            </a:r>
            <a:r>
              <a:rPr lang="ru-RU" dirty="0" err="1"/>
              <a:t>Харчові</a:t>
            </a:r>
            <a:r>
              <a:rPr lang="ru-RU" dirty="0"/>
              <a:t> добавки,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запобігають</a:t>
            </a:r>
            <a:r>
              <a:rPr lang="ru-RU" dirty="0"/>
              <a:t> </a:t>
            </a:r>
            <a:r>
              <a:rPr lang="ru-RU" dirty="0" err="1"/>
              <a:t>мікробіологічному</a:t>
            </a:r>
            <a:r>
              <a:rPr lang="ru-RU" dirty="0"/>
              <a:t> та </a:t>
            </a:r>
            <a:r>
              <a:rPr lang="ru-RU" dirty="0" err="1"/>
              <a:t>окислювальному</a:t>
            </a:r>
            <a:r>
              <a:rPr lang="ru-RU" dirty="0"/>
              <a:t> </a:t>
            </a:r>
            <a:r>
              <a:rPr lang="ru-RU" dirty="0" err="1"/>
              <a:t>псуванню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:</a:t>
            </a:r>
          </a:p>
          <a:p>
            <a:r>
              <a:rPr lang="ru-RU" dirty="0"/>
              <a:t>·  </a:t>
            </a:r>
            <a:r>
              <a:rPr lang="ru-RU" dirty="0" err="1"/>
              <a:t>антимікробні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біологічні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антиоксиданти</a:t>
            </a:r>
            <a:r>
              <a:rPr lang="ru-RU" dirty="0"/>
              <a:t> (</a:t>
            </a:r>
            <a:r>
              <a:rPr lang="ru-RU" dirty="0" err="1"/>
              <a:t>антиокиснювачі</a:t>
            </a:r>
            <a:r>
              <a:rPr lang="ru-RU" dirty="0"/>
              <a:t>).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4. </a:t>
            </a:r>
            <a:r>
              <a:rPr lang="ru-RU" dirty="0" err="1"/>
              <a:t>Харчові</a:t>
            </a:r>
            <a:r>
              <a:rPr lang="ru-RU" dirty="0"/>
              <a:t> добавки,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r>
              <a:rPr lang="ru-RU" dirty="0" err="1"/>
              <a:t>товарні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виробів</a:t>
            </a:r>
            <a:r>
              <a:rPr lang="ru-RU" dirty="0"/>
              <a:t> і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успіх</a:t>
            </a:r>
            <a:r>
              <a:rPr lang="ru-RU" dirty="0"/>
              <a:t> на ринку:</a:t>
            </a:r>
          </a:p>
          <a:p>
            <a:r>
              <a:rPr lang="ru-RU" dirty="0"/>
              <a:t>·  </a:t>
            </a:r>
            <a:r>
              <a:rPr lang="ru-RU" dirty="0" err="1"/>
              <a:t>харчові</a:t>
            </a:r>
            <a:r>
              <a:rPr lang="ru-RU" dirty="0"/>
              <a:t> </a:t>
            </a:r>
            <a:r>
              <a:rPr lang="ru-RU" dirty="0" err="1"/>
              <a:t>барвники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поліпшувачі</a:t>
            </a:r>
            <a:r>
              <a:rPr lang="ru-RU" dirty="0"/>
              <a:t> </a:t>
            </a:r>
            <a:r>
              <a:rPr lang="ru-RU" dirty="0" err="1"/>
              <a:t>консистенції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ароматизатори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смакові</a:t>
            </a:r>
            <a:r>
              <a:rPr lang="ru-RU" dirty="0"/>
              <a:t> добавки.</a:t>
            </a:r>
          </a:p>
        </p:txBody>
      </p:sp>
    </p:spTree>
    <p:extLst>
      <p:ext uri="{BB962C8B-B14F-4D97-AF65-F5344CB8AC3E}">
        <p14:creationId xmlns:p14="http://schemas.microsoft.com/office/powerpoint/2010/main" val="3014295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5. </a:t>
            </a:r>
            <a:r>
              <a:rPr lang="ru-RU" dirty="0" err="1"/>
              <a:t>Регулятори</a:t>
            </a:r>
            <a:r>
              <a:rPr lang="ru-RU" dirty="0"/>
              <a:t> смаку і аромату:</a:t>
            </a:r>
          </a:p>
          <a:p>
            <a:r>
              <a:rPr lang="ru-RU" dirty="0"/>
              <a:t>·  </a:t>
            </a:r>
            <a:r>
              <a:rPr lang="ru-RU" dirty="0" err="1"/>
              <a:t>підсолоджувачі</a:t>
            </a:r>
            <a:r>
              <a:rPr lang="ru-RU" dirty="0"/>
              <a:t>;</a:t>
            </a:r>
          </a:p>
          <a:p>
            <a:r>
              <a:rPr lang="ru-RU" dirty="0"/>
              <a:t>·  </a:t>
            </a:r>
            <a:r>
              <a:rPr lang="ru-RU" dirty="0" err="1"/>
              <a:t>смакові</a:t>
            </a:r>
            <a:r>
              <a:rPr lang="ru-RU" dirty="0"/>
              <a:t> добавки;</a:t>
            </a:r>
          </a:p>
          <a:p>
            <a:r>
              <a:rPr lang="ru-RU" dirty="0"/>
              <a:t>·  </a:t>
            </a:r>
            <a:r>
              <a:rPr lang="ru-RU" dirty="0" err="1"/>
              <a:t>ароматизатори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6. </a:t>
            </a:r>
            <a:r>
              <a:rPr lang="ru-RU" dirty="0"/>
              <a:t>Добавки з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корисними</a:t>
            </a:r>
            <a:r>
              <a:rPr lang="ru-RU" dirty="0"/>
              <a:t> </a:t>
            </a:r>
            <a:r>
              <a:rPr lang="ru-RU" dirty="0" err="1"/>
              <a:t>властивостями</a:t>
            </a:r>
            <a:r>
              <a:rPr lang="ru-RU" dirty="0"/>
              <a:t>:</a:t>
            </a:r>
          </a:p>
          <a:p>
            <a:r>
              <a:rPr lang="ru-RU" dirty="0"/>
              <a:t>·  </a:t>
            </a:r>
            <a:r>
              <a:rPr lang="ru-RU" dirty="0" err="1"/>
              <a:t>харчові</a:t>
            </a:r>
            <a:r>
              <a:rPr lang="ru-RU" dirty="0"/>
              <a:t> волокна.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0112" y="1485702"/>
            <a:ext cx="285317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51755" y="1700808"/>
            <a:ext cx="3463644" cy="2592288"/>
          </a:xfrm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372888" y="1295400"/>
            <a:ext cx="3740712" cy="530195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. 7.Регулятори </a:t>
            </a:r>
            <a:r>
              <a:rPr lang="ru-RU" dirty="0" err="1"/>
              <a:t>збереження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·  </a:t>
            </a:r>
            <a:r>
              <a:rPr lang="ru-RU" dirty="0" err="1"/>
              <a:t>консерванти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·  </a:t>
            </a:r>
            <a:r>
              <a:rPr lang="ru-RU" dirty="0" err="1"/>
              <a:t>антиоксиданти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99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 добавками 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розділити</a:t>
            </a:r>
            <a:r>
              <a:rPr lang="ru-RU" dirty="0"/>
              <a:t> на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категорій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Заборонені</a:t>
            </a:r>
            <a:r>
              <a:rPr lang="ru-RU" dirty="0"/>
              <a:t> Е добавки — (103, 105, 111, 125, 126, 130, 152</a:t>
            </a:r>
            <a:r>
              <a:rPr lang="ru-RU" dirty="0" smtClean="0"/>
              <a:t>;)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Небезпечні</a:t>
            </a:r>
            <a:r>
              <a:rPr lang="ru-RU" dirty="0"/>
              <a:t> Е добавки-  (102, 110, 120, 124, 127;)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/>
              <a:t>Консерванти</a:t>
            </a:r>
            <a:r>
              <a:rPr lang="ru-RU" dirty="0"/>
              <a:t> і </a:t>
            </a:r>
            <a:r>
              <a:rPr lang="ru-RU" dirty="0" err="1"/>
              <a:t>эмульгатори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виникненню</a:t>
            </a:r>
            <a:r>
              <a:rPr lang="ru-RU" dirty="0"/>
              <a:t> </a:t>
            </a:r>
            <a:r>
              <a:rPr lang="ru-RU" dirty="0" err="1"/>
              <a:t>ракових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.- (103, 105, 130, 131, 142, 210, 211, 212, 213, 215, 214, 216, 217, 240, </a:t>
            </a:r>
            <a:r>
              <a:rPr lang="ru-RU" dirty="0" smtClean="0"/>
              <a:t>330) </a:t>
            </a:r>
            <a:r>
              <a:rPr lang="ru-RU" dirty="0"/>
              <a:t>447)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2159000"/>
            <a:ext cx="3175000" cy="3225800"/>
          </a:xfrm>
        </p:spPr>
      </p:pic>
    </p:spTree>
    <p:extLst>
      <p:ext uri="{BB962C8B-B14F-4D97-AF65-F5344CB8AC3E}">
        <p14:creationId xmlns:p14="http://schemas.microsoft.com/office/powerpoint/2010/main" val="12617949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B1C8D2E-8FA9-4E53-BA3B-BF3626FDAF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Медицинский шаблон с видео</Template>
  <TotalTime>0</TotalTime>
  <Words>1016</Words>
  <Application>Microsoft Office PowerPoint</Application>
  <PresentationFormat>Экран (4:3)</PresentationFormat>
  <Paragraphs>75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Default Design</vt:lpstr>
      <vt:lpstr>Харчові добавки </vt:lpstr>
      <vt:lpstr>Презентация PowerPoint</vt:lpstr>
      <vt:lpstr>Харчові добавки </vt:lpstr>
      <vt:lpstr>Харчові добавки класифікують:</vt:lpstr>
      <vt:lpstr>Презентация PowerPoint</vt:lpstr>
      <vt:lpstr>Презентация PowerPoint</vt:lpstr>
      <vt:lpstr>Презентация PowerPoint</vt:lpstr>
      <vt:lpstr>Презентация PowerPoint</vt:lpstr>
      <vt:lpstr>Е добавками  можна розділити на кілька категорій:</vt:lpstr>
      <vt:lpstr>Презентация PowerPoint</vt:lpstr>
      <vt:lpstr>Найнебезпечнішими для людини і забороненими харчовими добавками є:</vt:lpstr>
      <vt:lpstr>Живильні добавки.</vt:lpstr>
      <vt:lpstr>Наповнювачі</vt:lpstr>
      <vt:lpstr>Підсолоджувачі </vt:lpstr>
      <vt:lpstr>Добавки, що зберігають свіжість</vt:lpstr>
      <vt:lpstr>Щоб бути здоровим та убезпечити себе та свою родину від шкідливого впливу харчових добавок варто слідувати наступним порадам: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dc:description/>
  <cp:lastModifiedBy/>
  <cp:revision>1</cp:revision>
  <dcterms:created xsi:type="dcterms:W3CDTF">2014-02-27T19:51:03Z</dcterms:created>
  <dcterms:modified xsi:type="dcterms:W3CDTF">2014-03-30T12:43:09Z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TC018813499991</vt:lpwstr>
  </property>
</Properties>
</file>