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111-13D6-4395-A1EF-C92000A086E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6BD3-D4AF-4998-8B19-EFDF2CA0E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111-13D6-4395-A1EF-C92000A086E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6BD3-D4AF-4998-8B19-EFDF2CA0E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111-13D6-4395-A1EF-C92000A086E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6BD3-D4AF-4998-8B19-EFDF2CA0E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111-13D6-4395-A1EF-C92000A086E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6BD3-D4AF-4998-8B19-EFDF2CA0E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111-13D6-4395-A1EF-C92000A086E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6BD3-D4AF-4998-8B19-EFDF2CA0E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111-13D6-4395-A1EF-C92000A086E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6BD3-D4AF-4998-8B19-EFDF2CA0E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111-13D6-4395-A1EF-C92000A086E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6BD3-D4AF-4998-8B19-EFDF2CA0E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111-13D6-4395-A1EF-C92000A086E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6BD3-D4AF-4998-8B19-EFDF2CA0E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111-13D6-4395-A1EF-C92000A086E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6BD3-D4AF-4998-8B19-EFDF2CA0E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111-13D6-4395-A1EF-C92000A086E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6BD3-D4AF-4998-8B19-EFDF2CA0E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111-13D6-4395-A1EF-C92000A086E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6BD3-D4AF-4998-8B19-EFDF2CA0E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F7111-13D6-4395-A1EF-C92000A086E4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6BD3-D4AF-4998-8B19-EFDF2CA0E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0"/>
            <a:ext cx="5364088" cy="191683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Синтетичні та органічні волокна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1628800"/>
            <a:ext cx="3992488" cy="17526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Виконали: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Дорош Таня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Мартинко Марина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4038600" cy="4525963"/>
          </a:xfrm>
        </p:spPr>
        <p:txBody>
          <a:bodyPr/>
          <a:lstStyle/>
          <a:p>
            <a:r>
              <a:rPr lang="ru-RU" b="1" dirty="0" err="1"/>
              <a:t>Синтетичні</a:t>
            </a:r>
            <a:r>
              <a:rPr lang="ru-RU" b="1" dirty="0"/>
              <a:t> волокна</a:t>
            </a:r>
            <a:r>
              <a:rPr lang="ru-RU" dirty="0"/>
              <a:t> 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, </a:t>
            </a:r>
            <a:r>
              <a:rPr lang="ru-RU" dirty="0" err="1"/>
              <a:t>здійснюючи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. До волокон </a:t>
            </a:r>
            <a:r>
              <a:rPr lang="ru-RU" dirty="0" err="1"/>
              <a:t>цього</a:t>
            </a:r>
            <a:r>
              <a:rPr lang="ru-RU" dirty="0"/>
              <a:t> типу належать капрон, </a:t>
            </a:r>
            <a:r>
              <a:rPr lang="ru-RU" dirty="0" err="1"/>
              <a:t>найлон</a:t>
            </a:r>
            <a:r>
              <a:rPr lang="ru-RU" dirty="0"/>
              <a:t>, </a:t>
            </a:r>
            <a:r>
              <a:rPr lang="ru-RU" dirty="0" err="1"/>
              <a:t>енант</a:t>
            </a:r>
            <a:r>
              <a:rPr lang="ru-RU" dirty="0"/>
              <a:t>, </a:t>
            </a:r>
            <a:r>
              <a:rPr lang="ru-RU" dirty="0" err="1"/>
              <a:t>нітрон</a:t>
            </a:r>
            <a:r>
              <a:rPr lang="ru-RU" dirty="0"/>
              <a:t>, лавсан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  <p:pic>
        <p:nvPicPr>
          <p:cNvPr id="13314" name="Picture 2" descr="http://yak-prosto.com/images/d/9/yak-vibrati-tkani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457700" cy="37147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968552" cy="4104456"/>
          </a:xfrm>
        </p:spPr>
        <p:txBody>
          <a:bodyPr>
            <a:normAutofit/>
          </a:bodyPr>
          <a:lstStyle/>
          <a:p>
            <a:r>
              <a:rPr lang="ru-RU" dirty="0" err="1"/>
              <a:t>Синтетичні</a:t>
            </a:r>
            <a:r>
              <a:rPr lang="ru-RU" dirty="0"/>
              <a:t> </a:t>
            </a:r>
            <a:r>
              <a:rPr lang="ru-RU" b="1" dirty="0"/>
              <a:t>волокна</a:t>
            </a:r>
            <a:r>
              <a:rPr lang="ru-RU" dirty="0"/>
              <a:t> </a:t>
            </a:r>
            <a:r>
              <a:rPr lang="ru-RU" dirty="0" err="1"/>
              <a:t>міцніші</a:t>
            </a:r>
            <a:r>
              <a:rPr lang="ru-RU" dirty="0"/>
              <a:t>, </a:t>
            </a:r>
            <a:r>
              <a:rPr lang="ru-RU" dirty="0" err="1"/>
              <a:t>еластичніші</a:t>
            </a:r>
            <a:r>
              <a:rPr lang="ru-RU" dirty="0"/>
              <a:t>, </a:t>
            </a:r>
            <a:r>
              <a:rPr lang="ru-RU" dirty="0" err="1"/>
              <a:t>довговічніші</a:t>
            </a:r>
            <a:r>
              <a:rPr lang="ru-RU" dirty="0"/>
              <a:t> за </a:t>
            </a:r>
            <a:r>
              <a:rPr lang="ru-RU" dirty="0" err="1"/>
              <a:t>природні</a:t>
            </a:r>
            <a:r>
              <a:rPr lang="ru-RU" dirty="0"/>
              <a:t>.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недоліки</a:t>
            </a:r>
            <a:r>
              <a:rPr lang="ru-RU" dirty="0"/>
              <a:t> — малу </a:t>
            </a:r>
            <a:r>
              <a:rPr lang="ru-RU" dirty="0" err="1"/>
              <a:t>гігроскопічність</a:t>
            </a:r>
            <a:r>
              <a:rPr lang="ru-RU" dirty="0"/>
              <a:t>, </a:t>
            </a:r>
            <a:r>
              <a:rPr lang="ru-RU" dirty="0" err="1"/>
              <a:t>здатність</a:t>
            </a:r>
            <a:r>
              <a:rPr lang="ru-RU" dirty="0"/>
              <a:t> до </a:t>
            </a:r>
            <a:r>
              <a:rPr lang="ru-RU" dirty="0" err="1"/>
              <a:t>електризації</a:t>
            </a:r>
            <a:r>
              <a:rPr lang="ru-RU" dirty="0"/>
              <a:t>. Тому до </a:t>
            </a:r>
            <a:r>
              <a:rPr lang="ru-RU" dirty="0" err="1"/>
              <a:t>синтетичних</a:t>
            </a:r>
            <a:r>
              <a:rPr lang="ru-RU" dirty="0"/>
              <a:t> волокон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волокна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- антистатики.</a:t>
            </a:r>
          </a:p>
        </p:txBody>
      </p:sp>
      <p:pic>
        <p:nvPicPr>
          <p:cNvPr id="12290" name="Picture 2" descr="http://e-ogo.com.ua/images/kak-vybrat-prichesku-kachestvo-ru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65104"/>
            <a:ext cx="3012012" cy="2016224"/>
          </a:xfrm>
          <a:prstGeom prst="rect">
            <a:avLst/>
          </a:prstGeom>
          <a:noFill/>
        </p:spPr>
      </p:pic>
      <p:pic>
        <p:nvPicPr>
          <p:cNvPr id="12292" name="Picture 4" descr="http://v002407-000.47600.ru/uploadedFiles/images/MOY-Colour-Ya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3810000" cy="3810000"/>
          </a:xfrm>
          <a:prstGeom prst="rect">
            <a:avLst/>
          </a:prstGeom>
          <a:noFill/>
        </p:spPr>
      </p:pic>
      <p:pic>
        <p:nvPicPr>
          <p:cNvPr id="12294" name="Picture 6" descr="http://www.infomebli.com/img/Pars_1_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149080"/>
            <a:ext cx="4896544" cy="22661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Капрон, </a:t>
            </a:r>
            <a:r>
              <a:rPr lang="ru-RU" dirty="0" err="1"/>
              <a:t>найлон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енант</a:t>
            </a:r>
            <a:r>
              <a:rPr lang="ru-RU" dirty="0"/>
              <a:t> — </a:t>
            </a:r>
            <a:r>
              <a:rPr lang="ru-RU" dirty="0" err="1"/>
              <a:t>поліамідні</a:t>
            </a:r>
            <a:r>
              <a:rPr lang="ru-RU" dirty="0"/>
              <a:t> волокна. </a:t>
            </a:r>
            <a:r>
              <a:rPr lang="ru-RU" dirty="0" err="1"/>
              <a:t>Зовні</a:t>
            </a:r>
            <a:r>
              <a:rPr lang="ru-RU" dirty="0"/>
              <a:t> </a:t>
            </a:r>
            <a:r>
              <a:rPr lang="ru-RU" dirty="0" err="1"/>
              <a:t>капронове</a:t>
            </a:r>
            <a:r>
              <a:rPr lang="ru-RU" dirty="0"/>
              <a:t> волокно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натуральний</a:t>
            </a:r>
            <a:r>
              <a:rPr lang="ru-RU" dirty="0"/>
              <a:t> </a:t>
            </a:r>
            <a:r>
              <a:rPr lang="ru-RU" dirty="0" err="1"/>
              <a:t>шовк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міцнішим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канати</a:t>
            </a:r>
            <a:r>
              <a:rPr lang="ru-RU" dirty="0"/>
              <a:t>, </a:t>
            </a:r>
            <a:r>
              <a:rPr lang="ru-RU" dirty="0" err="1"/>
              <a:t>риболовні</a:t>
            </a:r>
            <a:r>
              <a:rPr lang="ru-RU" dirty="0"/>
              <a:t> </a:t>
            </a:r>
            <a:r>
              <a:rPr lang="ru-RU" dirty="0" err="1"/>
              <a:t>сітки</a:t>
            </a:r>
            <a:r>
              <a:rPr lang="ru-RU" dirty="0"/>
              <a:t>, волокон </a:t>
            </a:r>
            <a:r>
              <a:rPr lang="ru-RU" dirty="0" err="1"/>
              <a:t>тканини</a:t>
            </a:r>
            <a:r>
              <a:rPr lang="ru-RU" dirty="0"/>
              <a:t>, </a:t>
            </a:r>
            <a:r>
              <a:rPr lang="ru-RU" dirty="0" err="1"/>
              <a:t>трикотажні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.</a:t>
            </a:r>
          </a:p>
        </p:txBody>
      </p:sp>
      <p:pic>
        <p:nvPicPr>
          <p:cNvPr id="11268" name="Picture 4" descr="https://encrypted-tbn0.gstatic.com/images?q=tbn:ANd9GcTtPeObaCxa956ifYxXksFZ48_AH_-U-e2f8JLVPdaZP0gEBu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2656"/>
            <a:ext cx="1905000" cy="1905000"/>
          </a:xfrm>
          <a:prstGeom prst="rect">
            <a:avLst/>
          </a:prstGeom>
          <a:noFill/>
        </p:spPr>
      </p:pic>
      <p:pic>
        <p:nvPicPr>
          <p:cNvPr id="11270" name="Picture 6" descr="http://cs316723.vk.me/v316723714/6be7/CYn0WszPLu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73016"/>
            <a:ext cx="3785138" cy="2837681"/>
          </a:xfrm>
          <a:prstGeom prst="rect">
            <a:avLst/>
          </a:prstGeom>
          <a:noFill/>
        </p:spPr>
      </p:pic>
      <p:pic>
        <p:nvPicPr>
          <p:cNvPr id="11272" name="Picture 8" descr="http://static.no-ski-crew.org/pix/dyjdobr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8640"/>
            <a:ext cx="2346648" cy="3128864"/>
          </a:xfrm>
          <a:prstGeom prst="rect">
            <a:avLst/>
          </a:prstGeom>
          <a:noFill/>
        </p:spPr>
      </p:pic>
      <p:pic>
        <p:nvPicPr>
          <p:cNvPr id="11274" name="Picture 10" descr="http://www.maust.ru/images/fen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653136"/>
            <a:ext cx="4752528" cy="18725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04664"/>
            <a:ext cx="4038600" cy="1972816"/>
          </a:xfrm>
        </p:spPr>
        <p:txBody>
          <a:bodyPr/>
          <a:lstStyle/>
          <a:p>
            <a:r>
              <a:rPr lang="ru-RU" dirty="0" err="1"/>
              <a:t>Найлон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продуктом </a:t>
            </a:r>
            <a:r>
              <a:rPr lang="ru-RU" dirty="0" err="1"/>
              <a:t>поліконденсації</a:t>
            </a:r>
            <a:r>
              <a:rPr lang="ru-RU" dirty="0"/>
              <a:t> </a:t>
            </a:r>
            <a:r>
              <a:rPr lang="ru-RU" dirty="0" err="1"/>
              <a:t>гексаметилендіаміну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адипінової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:</a:t>
            </a:r>
          </a:p>
        </p:txBody>
      </p:sp>
      <p:pic>
        <p:nvPicPr>
          <p:cNvPr id="5" name="Содержимое 4" descr="400px-Nail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8052508" cy="1872208"/>
          </a:xfrm>
        </p:spPr>
      </p:pic>
      <p:pic>
        <p:nvPicPr>
          <p:cNvPr id="10242" name="Picture 2" descr="http://kon-star.com.ua/userfiles/products/big/bf2cd6a374ea735e9c7447256da17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0952"/>
            <a:ext cx="3744416" cy="1633872"/>
          </a:xfrm>
          <a:prstGeom prst="rect">
            <a:avLst/>
          </a:prstGeom>
          <a:noFill/>
        </p:spPr>
      </p:pic>
      <p:pic>
        <p:nvPicPr>
          <p:cNvPr id="10244" name="Picture 4" descr="http://tvoy-style.com/files/2009/09/tka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8208912" cy="2420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16632"/>
            <a:ext cx="8291264" cy="2836912"/>
          </a:xfrm>
        </p:spPr>
        <p:txBody>
          <a:bodyPr>
            <a:normAutofit/>
          </a:bodyPr>
          <a:lstStyle/>
          <a:p>
            <a:r>
              <a:rPr lang="ru-RU" dirty="0" err="1"/>
              <a:t>Чудові</a:t>
            </a:r>
            <a:r>
              <a:rPr lang="ru-RU" dirty="0"/>
              <a:t> </a:t>
            </a:r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хутра</a:t>
            </a:r>
            <a:r>
              <a:rPr lang="ru-RU" dirty="0"/>
              <a:t>, трикотаж, </a:t>
            </a:r>
            <a:r>
              <a:rPr lang="ru-RU" dirty="0" err="1"/>
              <a:t>декоративні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поліакрилонітрильного</a:t>
            </a:r>
            <a:r>
              <a:rPr lang="ru-RU" dirty="0"/>
              <a:t> волокна — </a:t>
            </a:r>
            <a:r>
              <a:rPr lang="ru-RU" dirty="0" err="1"/>
              <a:t>нітрону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волокно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термо</a:t>
            </a:r>
            <a:r>
              <a:rPr lang="ru-RU" dirty="0"/>
              <a:t>-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світлостійкість</a:t>
            </a:r>
            <a:r>
              <a:rPr lang="ru-RU" dirty="0"/>
              <a:t>, </a:t>
            </a:r>
            <a:r>
              <a:rPr lang="ru-RU" dirty="0" err="1"/>
              <a:t>високу</a:t>
            </a:r>
            <a:r>
              <a:rPr lang="ru-RU" dirty="0"/>
              <a:t> </a:t>
            </a:r>
            <a:r>
              <a:rPr lang="uk-UA" dirty="0" smtClean="0"/>
              <a:t>еластичність</a:t>
            </a:r>
            <a:r>
              <a:rPr lang="ru-RU" dirty="0" smtClean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добувають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поліакрилонітрилу</a:t>
            </a:r>
            <a:r>
              <a:rPr lang="ru-RU" dirty="0"/>
              <a:t> — продукту </a:t>
            </a:r>
            <a:r>
              <a:rPr lang="ru-RU" dirty="0" err="1"/>
              <a:t>полімеризації</a:t>
            </a:r>
            <a:r>
              <a:rPr lang="ru-RU" dirty="0"/>
              <a:t> </a:t>
            </a:r>
            <a:r>
              <a:rPr lang="ru-RU" dirty="0" err="1"/>
              <a:t>акрилонітрилу</a:t>
            </a:r>
            <a:r>
              <a:rPr lang="ru-RU" dirty="0"/>
              <a:t>:</a:t>
            </a:r>
          </a:p>
        </p:txBody>
      </p:sp>
      <p:pic>
        <p:nvPicPr>
          <p:cNvPr id="5" name="Содержимое 4" descr="Akrilonotri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5112568" cy="1789397"/>
          </a:xfrm>
        </p:spPr>
      </p:pic>
      <p:pic>
        <p:nvPicPr>
          <p:cNvPr id="9218" name="Picture 2" descr="http://i21.photobucket.com/albums/b277/natallya/boots/b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96952"/>
            <a:ext cx="3059832" cy="3429001"/>
          </a:xfrm>
          <a:prstGeom prst="rect">
            <a:avLst/>
          </a:prstGeom>
          <a:noFill/>
        </p:spPr>
      </p:pic>
      <p:pic>
        <p:nvPicPr>
          <p:cNvPr id="9222" name="Picture 6" descr="http://hutro.cc.ua/img/slides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5144"/>
            <a:ext cx="5868144" cy="21328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038600" cy="626469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Лавсан [-О-СН</a:t>
            </a:r>
            <a:r>
              <a:rPr lang="ru-RU" baseline="-25000" dirty="0"/>
              <a:t>2</a:t>
            </a:r>
            <a:r>
              <a:rPr lang="ru-RU" dirty="0"/>
              <a:t>-СН</a:t>
            </a:r>
            <a:r>
              <a:rPr lang="ru-RU" baseline="-25000" dirty="0"/>
              <a:t>2</a:t>
            </a:r>
            <a:r>
              <a:rPr lang="ru-RU" dirty="0"/>
              <a:t>-О-СО-С</a:t>
            </a:r>
            <a:r>
              <a:rPr lang="ru-RU" baseline="-25000" dirty="0"/>
              <a:t>6</a:t>
            </a:r>
            <a:r>
              <a:rPr lang="ru-RU" dirty="0"/>
              <a:t>Н</a:t>
            </a:r>
            <a:r>
              <a:rPr lang="ru-RU" baseline="-25000" dirty="0"/>
              <a:t>4</a:t>
            </a:r>
            <a:r>
              <a:rPr lang="ru-RU" dirty="0"/>
              <a:t>-СО-]</a:t>
            </a:r>
            <a:r>
              <a:rPr lang="de-DE" baseline="-25000" dirty="0"/>
              <a:t>n</a:t>
            </a:r>
            <a:r>
              <a:rPr lang="de-DE" dirty="0"/>
              <a:t> — </a:t>
            </a:r>
            <a:r>
              <a:rPr lang="ru-RU" dirty="0" err="1"/>
              <a:t>поліестерне</a:t>
            </a:r>
            <a:r>
              <a:rPr lang="ru-RU" dirty="0"/>
              <a:t> волокно. Цей </a:t>
            </a:r>
            <a:r>
              <a:rPr lang="ru-RU" dirty="0" err="1"/>
              <a:t>полімер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поліконденсації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етиленгліколем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терефталевою кислотою. За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виглядом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</a:t>
            </a:r>
            <a:r>
              <a:rPr lang="ru-RU" dirty="0" err="1"/>
              <a:t>лавсанове</a:t>
            </a:r>
            <a:r>
              <a:rPr lang="ru-RU" dirty="0"/>
              <a:t> волокно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вовну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міцнішим</a:t>
            </a:r>
            <a:r>
              <a:rPr lang="ru-RU" dirty="0"/>
              <a:t>, а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не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прасування</a:t>
            </a:r>
            <a:r>
              <a:rPr lang="ru-RU" dirty="0"/>
              <a:t>.</a:t>
            </a:r>
          </a:p>
        </p:txBody>
      </p:sp>
      <p:pic>
        <p:nvPicPr>
          <p:cNvPr id="8194" name="Picture 2" descr="http://shtora-dizain.ru/wp-content/uploads/2012/12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8373" y="1916832"/>
            <a:ext cx="2595627" cy="1944216"/>
          </a:xfrm>
          <a:prstGeom prst="rect">
            <a:avLst/>
          </a:prstGeom>
          <a:noFill/>
        </p:spPr>
      </p:pic>
      <p:pic>
        <p:nvPicPr>
          <p:cNvPr id="8196" name="Picture 4" descr="http://www.reaa.ru/yabbfilesA/Attachments/Lavsa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0648"/>
            <a:ext cx="2771800" cy="2078850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645024"/>
            <a:ext cx="3429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476672"/>
            <a:ext cx="4038600" cy="4525963"/>
          </a:xfrm>
        </p:spPr>
        <p:txBody>
          <a:bodyPr/>
          <a:lstStyle/>
          <a:p>
            <a:r>
              <a:rPr lang="uk-UA" b="1" dirty="0" smtClean="0"/>
              <a:t>Волокна</a:t>
            </a:r>
            <a:r>
              <a:rPr lang="uk-UA" dirty="0" smtClean="0"/>
              <a:t> — це довгі гнучкі нитки, які виробляють із природних або синтетичних полімерів і використовують для виготовлення пряжі й текстильних виробів.</a:t>
            </a:r>
            <a:endParaRPr lang="uk-UA" dirty="0"/>
          </a:p>
        </p:txBody>
      </p:sp>
      <p:pic>
        <p:nvPicPr>
          <p:cNvPr id="21506" name="Picture 2" descr="http://infocompany.biz/img/content/i1119/111932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2371725" cy="1924051"/>
          </a:xfrm>
          <a:prstGeom prst="rect">
            <a:avLst/>
          </a:prstGeom>
          <a:noFill/>
        </p:spPr>
      </p:pic>
      <p:pic>
        <p:nvPicPr>
          <p:cNvPr id="21508" name="Picture 4" descr="http://www.ua.all.biz/img/ua/catalog/middle/2104468.jpeg?rrr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88640"/>
            <a:ext cx="2143125" cy="2143125"/>
          </a:xfrm>
          <a:prstGeom prst="rect">
            <a:avLst/>
          </a:prstGeom>
          <a:noFill/>
        </p:spPr>
      </p:pic>
      <p:pic>
        <p:nvPicPr>
          <p:cNvPr id="21510" name="Picture 6" descr="http://www.pl.all.biz/img/pl/catalog/2125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3850" y="2636912"/>
            <a:ext cx="4830638" cy="3886201"/>
          </a:xfrm>
          <a:prstGeom prst="rect">
            <a:avLst/>
          </a:prstGeom>
          <a:noFill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3810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13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038600" cy="4525963"/>
          </a:xfrm>
        </p:spPr>
        <p:txBody>
          <a:bodyPr/>
          <a:lstStyle/>
          <a:p>
            <a:r>
              <a:rPr lang="ru-RU" b="1" dirty="0" err="1"/>
              <a:t>Природні</a:t>
            </a:r>
            <a:r>
              <a:rPr lang="ru-RU" b="1" dirty="0"/>
              <a:t> волокна.</a:t>
            </a:r>
            <a:r>
              <a:rPr lang="ru-RU" dirty="0"/>
              <a:t> </a:t>
            </a:r>
            <a:r>
              <a:rPr lang="ru-RU" dirty="0" err="1"/>
              <a:t>Рослинні</a:t>
            </a:r>
            <a:r>
              <a:rPr lang="ru-RU" dirty="0"/>
              <a:t> волокна </a:t>
            </a:r>
            <a:r>
              <a:rPr lang="ru-RU" dirty="0" err="1"/>
              <a:t>формуються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насіння</a:t>
            </a:r>
            <a:r>
              <a:rPr lang="ru-RU" dirty="0"/>
              <a:t> (</a:t>
            </a:r>
            <a:r>
              <a:rPr lang="ru-RU" dirty="0" err="1"/>
              <a:t>бавовна</a:t>
            </a:r>
            <a:r>
              <a:rPr lang="ru-RU" dirty="0"/>
              <a:t>), у стеблах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листі</a:t>
            </a:r>
            <a:r>
              <a:rPr lang="ru-RU" dirty="0"/>
              <a:t> (</a:t>
            </a:r>
            <a:r>
              <a:rPr lang="ru-RU" dirty="0" err="1"/>
              <a:t>коноплі</a:t>
            </a:r>
            <a:r>
              <a:rPr lang="ru-RU" dirty="0"/>
              <a:t>, </a:t>
            </a:r>
            <a:r>
              <a:rPr lang="ru-RU" dirty="0" err="1"/>
              <a:t>льон</a:t>
            </a:r>
            <a:r>
              <a:rPr lang="ru-RU" dirty="0"/>
              <a:t>). </a:t>
            </a:r>
            <a:r>
              <a:rPr lang="ru-RU" dirty="0" err="1"/>
              <a:t>їхня</a:t>
            </a:r>
            <a:r>
              <a:rPr lang="ru-RU" dirty="0"/>
              <a:t> основа — </a:t>
            </a:r>
            <a:r>
              <a:rPr lang="ru-RU" dirty="0" err="1"/>
              <a:t>целюлоза</a:t>
            </a:r>
            <a:r>
              <a:rPr lang="ru-RU" dirty="0"/>
              <a:t>.</a:t>
            </a:r>
          </a:p>
        </p:txBody>
      </p:sp>
      <p:pic>
        <p:nvPicPr>
          <p:cNvPr id="19458" name="Picture 2" descr="http://www.pravilnoe-pokhudenie.ru/zdorovye/gigiena/natural-fib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8640"/>
            <a:ext cx="3333750" cy="2667000"/>
          </a:xfrm>
          <a:prstGeom prst="rect">
            <a:avLst/>
          </a:prstGeom>
          <a:noFill/>
        </p:spPr>
      </p:pic>
      <p:pic>
        <p:nvPicPr>
          <p:cNvPr id="19460" name="Picture 4" descr="http://cs315520.vk.me/v315520856/9480/6EwJg1xya5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2924944"/>
            <a:ext cx="5753100" cy="3762376"/>
          </a:xfrm>
          <a:prstGeom prst="rect">
            <a:avLst/>
          </a:prstGeom>
          <a:noFill/>
        </p:spPr>
      </p:pic>
      <p:pic>
        <p:nvPicPr>
          <p:cNvPr id="19462" name="Picture 6" descr="http://www.flaxen.ru/i/foto/hemp-pakl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332037"/>
            <a:ext cx="4038600" cy="4525963"/>
          </a:xfrm>
        </p:spPr>
        <p:txBody>
          <a:bodyPr/>
          <a:lstStyle/>
          <a:p>
            <a:r>
              <a:rPr lang="ru-RU" dirty="0" err="1"/>
              <a:t>Тваринні</a:t>
            </a:r>
            <a:r>
              <a:rPr lang="ru-RU" dirty="0"/>
              <a:t> волокна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білковими</a:t>
            </a:r>
            <a:r>
              <a:rPr lang="ru-RU" dirty="0"/>
              <a:t> </a:t>
            </a:r>
            <a:r>
              <a:rPr lang="ru-RU" dirty="0" err="1"/>
              <a:t>полімерами</a:t>
            </a:r>
            <a:r>
              <a:rPr lang="ru-RU" dirty="0"/>
              <a:t>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вовни</a:t>
            </a:r>
            <a:r>
              <a:rPr lang="ru-RU" dirty="0"/>
              <a:t> 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шерсті</a:t>
            </a:r>
            <a:r>
              <a:rPr lang="ru-RU" dirty="0"/>
              <a:t> </a:t>
            </a:r>
            <a:r>
              <a:rPr lang="ru-RU" dirty="0" err="1"/>
              <a:t>овець</a:t>
            </a:r>
            <a:r>
              <a:rPr lang="ru-RU" dirty="0"/>
              <a:t>. </a:t>
            </a:r>
            <a:r>
              <a:rPr lang="ru-RU" dirty="0" err="1"/>
              <a:t>Шовк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, яку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особливі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тутового </a:t>
            </a:r>
            <a:r>
              <a:rPr lang="ru-RU" dirty="0" err="1"/>
              <a:t>шовкопряда</a:t>
            </a:r>
            <a:r>
              <a:rPr lang="ru-RU" dirty="0"/>
              <a:t>.</a:t>
            </a:r>
          </a:p>
        </p:txBody>
      </p:sp>
      <p:pic>
        <p:nvPicPr>
          <p:cNvPr id="18434" name="Picture 2" descr="http://www.ua.all.biz/img/ua/catalog/middle/381104.jpeg?rrr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857500" cy="1771651"/>
          </a:xfrm>
          <a:prstGeom prst="rect">
            <a:avLst/>
          </a:prstGeom>
          <a:noFill/>
        </p:spPr>
      </p:pic>
      <p:pic>
        <p:nvPicPr>
          <p:cNvPr id="18436" name="Picture 4" descr="http://rada-rukodelniza.ru/wp-content/uploads/2012/04/pervichnaya-obrabotka-shersti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068960"/>
            <a:ext cx="4810134" cy="3600400"/>
          </a:xfrm>
          <a:prstGeom prst="rect">
            <a:avLst/>
          </a:prstGeom>
          <a:noFill/>
        </p:spPr>
      </p:pic>
      <p:pic>
        <p:nvPicPr>
          <p:cNvPr id="18438" name="Picture 6" descr="http://www.zoolog.com.ua/besxrebet/shov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51651"/>
            <a:ext cx="2232248" cy="2762281"/>
          </a:xfrm>
          <a:prstGeom prst="rect">
            <a:avLst/>
          </a:prstGeom>
          <a:noFill/>
        </p:spPr>
      </p:pic>
      <p:pic>
        <p:nvPicPr>
          <p:cNvPr id="18440" name="Picture 8" descr="http://chitay.net/userfiles/data/243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88640"/>
            <a:ext cx="2736304" cy="27363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24544" y="404664"/>
            <a:ext cx="4038600" cy="4525963"/>
          </a:xfrm>
        </p:spPr>
        <p:txBody>
          <a:bodyPr/>
          <a:lstStyle/>
          <a:p>
            <a:r>
              <a:rPr lang="ru-RU" dirty="0" err="1"/>
              <a:t>Бавовна</a:t>
            </a:r>
            <a:r>
              <a:rPr lang="ru-RU" dirty="0"/>
              <a:t>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термічною</a:t>
            </a:r>
            <a:r>
              <a:rPr lang="ru-RU" dirty="0"/>
              <a:t> </a:t>
            </a:r>
            <a:r>
              <a:rPr lang="ru-RU" dirty="0" err="1"/>
              <a:t>стійкістю</a:t>
            </a:r>
            <a:r>
              <a:rPr lang="ru-RU" dirty="0"/>
              <a:t>, </a:t>
            </a:r>
            <a:r>
              <a:rPr lang="ru-RU" dirty="0" err="1"/>
              <a:t>вовна</a:t>
            </a:r>
            <a:r>
              <a:rPr lang="ru-RU" dirty="0"/>
              <a:t> — </a:t>
            </a:r>
            <a:r>
              <a:rPr lang="ru-RU" dirty="0" err="1"/>
              <a:t>еластичністю</a:t>
            </a:r>
            <a:r>
              <a:rPr lang="ru-RU" dirty="0"/>
              <a:t>, а </a:t>
            </a:r>
            <a:r>
              <a:rPr lang="ru-RU" dirty="0" err="1"/>
              <a:t>шовк</a:t>
            </a:r>
            <a:r>
              <a:rPr lang="ru-RU" dirty="0"/>
              <a:t> —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міцністю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характерним</a:t>
            </a:r>
            <a:r>
              <a:rPr lang="ru-RU" dirty="0"/>
              <a:t> </a:t>
            </a:r>
            <a:r>
              <a:rPr lang="ru-RU" dirty="0" err="1"/>
              <a:t>блиском</a:t>
            </a:r>
            <a:r>
              <a:rPr lang="ru-RU" dirty="0"/>
              <a:t>.</a:t>
            </a:r>
          </a:p>
        </p:txBody>
      </p:sp>
      <p:pic>
        <p:nvPicPr>
          <p:cNvPr id="17410" name="Picture 2" descr="http://www.sammy-icon.com/img/cms/cotton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8820472" cy="2815044"/>
          </a:xfrm>
          <a:prstGeom prst="rect">
            <a:avLst/>
          </a:prstGeom>
          <a:noFill/>
        </p:spPr>
      </p:pic>
      <p:pic>
        <p:nvPicPr>
          <p:cNvPr id="17414" name="Picture 6" descr="http://brightwallpapers.com.ua/Uploads/22-4-2013/9f4d74f2-2943-4247-a21d-73cf550fc8c9/thumb2-3f3fe6cbad8f13226e59e71a03a65b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4503582" cy="2816325"/>
          </a:xfrm>
          <a:prstGeom prst="rect">
            <a:avLst/>
          </a:prstGeom>
          <a:noFill/>
        </p:spPr>
      </p:pic>
      <p:pic>
        <p:nvPicPr>
          <p:cNvPr id="7" name="Picture 4" descr="http://www.ua.all.biz/img/ua/catalog/150075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980728"/>
            <a:ext cx="3317776" cy="28438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104456" cy="5433467"/>
          </a:xfrm>
        </p:spPr>
        <p:txBody>
          <a:bodyPr>
            <a:normAutofit fontScale="92500"/>
          </a:bodyPr>
          <a:lstStyle/>
          <a:p>
            <a:r>
              <a:rPr lang="ru-RU" b="1" dirty="0" err="1"/>
              <a:t>Хімічні</a:t>
            </a:r>
            <a:r>
              <a:rPr lang="ru-RU" b="1" dirty="0"/>
              <a:t> волокна</a:t>
            </a:r>
            <a:r>
              <a:rPr lang="ru-RU" dirty="0"/>
              <a:t> 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полімерів</a:t>
            </a:r>
            <a:r>
              <a:rPr lang="ru-RU" dirty="0"/>
              <a:t> </a:t>
            </a:r>
            <a:r>
              <a:rPr lang="ru-RU" dirty="0" err="1"/>
              <a:t>лінійної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. </a:t>
            </a:r>
            <a:r>
              <a:rPr lang="ru-RU" dirty="0" err="1"/>
              <a:t>Полімери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розплавляють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розчиняють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органічному</a:t>
            </a:r>
            <a:r>
              <a:rPr lang="ru-RU" dirty="0"/>
              <a:t> </a:t>
            </a:r>
            <a:r>
              <a:rPr lang="ru-RU" dirty="0" err="1" smtClean="0"/>
              <a:t>розчиннику</a:t>
            </a:r>
            <a:r>
              <a:rPr lang="ru-RU" dirty="0" smtClean="0"/>
              <a:t>, </a:t>
            </a:r>
            <a:r>
              <a:rPr lang="ru-RU" dirty="0"/>
              <a:t>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розплав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розчин</a:t>
            </a:r>
            <a:r>
              <a:rPr lang="ru-RU" dirty="0"/>
              <a:t> </a:t>
            </a:r>
            <a:r>
              <a:rPr lang="ru-RU" dirty="0" err="1"/>
              <a:t>пропускають</a:t>
            </a:r>
            <a:r>
              <a:rPr lang="ru-RU" dirty="0"/>
              <a:t>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малі</a:t>
            </a:r>
            <a:r>
              <a:rPr lang="ru-RU" dirty="0"/>
              <a:t> отвори.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довгі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тонкі</a:t>
            </a:r>
            <a:r>
              <a:rPr lang="ru-RU" dirty="0"/>
              <a:t> нитки.</a:t>
            </a:r>
          </a:p>
        </p:txBody>
      </p:sp>
      <p:pic>
        <p:nvPicPr>
          <p:cNvPr id="16386" name="Picture 2" descr="http://chemistry-chemists.com/N6_2011/U7/Synthetic-fiber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6632"/>
            <a:ext cx="3432274" cy="2219734"/>
          </a:xfrm>
          <a:prstGeom prst="rect">
            <a:avLst/>
          </a:prstGeom>
          <a:noFill/>
        </p:spPr>
      </p:pic>
      <p:pic>
        <p:nvPicPr>
          <p:cNvPr id="16388" name="Picture 4" descr="http://lubov-plus.org.ua/wp-content/uploads/2013/04/pryaj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276872"/>
            <a:ext cx="2160240" cy="2160240"/>
          </a:xfrm>
          <a:prstGeom prst="rect">
            <a:avLst/>
          </a:prstGeom>
          <a:noFill/>
        </p:spPr>
      </p:pic>
      <p:pic>
        <p:nvPicPr>
          <p:cNvPr id="16390" name="Picture 6" descr="http://megasklad.ru/data/photoes/588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437112"/>
            <a:ext cx="4047773" cy="22768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332656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Хімічні</a:t>
            </a:r>
            <a:r>
              <a:rPr lang="ru-RU" dirty="0"/>
              <a:t> волокна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синтетичні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 err="1" smtClean="0"/>
              <a:t>Штучні</a:t>
            </a:r>
            <a:r>
              <a:rPr lang="ru-RU" b="1" dirty="0" smtClean="0"/>
              <a:t> </a:t>
            </a:r>
            <a:r>
              <a:rPr lang="ru-RU" b="1" dirty="0"/>
              <a:t>волокна</a:t>
            </a:r>
            <a:r>
              <a:rPr lang="ru-RU" dirty="0"/>
              <a:t> </a:t>
            </a:r>
            <a:r>
              <a:rPr lang="ru-RU" dirty="0" err="1"/>
              <a:t>добувають</a:t>
            </a:r>
            <a:r>
              <a:rPr lang="ru-RU" dirty="0"/>
              <a:t> </a:t>
            </a:r>
            <a:r>
              <a:rPr lang="ru-RU" dirty="0" err="1"/>
              <a:t>переробкою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полімерів</a:t>
            </a:r>
            <a:r>
              <a:rPr lang="ru-RU" dirty="0"/>
              <a:t>,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целюлози</a:t>
            </a:r>
            <a:r>
              <a:rPr lang="ru-RU" dirty="0"/>
              <a:t>. Вони </a:t>
            </a:r>
            <a:r>
              <a:rPr lang="ru-RU" dirty="0" err="1"/>
              <a:t>мають</a:t>
            </a:r>
            <a:r>
              <a:rPr lang="ru-RU" dirty="0"/>
              <a:t> низку </a:t>
            </a:r>
            <a:r>
              <a:rPr lang="ru-RU" dirty="0" err="1"/>
              <a:t>переваг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волокон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них.</a:t>
            </a:r>
          </a:p>
          <a:p>
            <a:endParaRPr lang="ru-RU" dirty="0"/>
          </a:p>
        </p:txBody>
      </p:sp>
      <p:pic>
        <p:nvPicPr>
          <p:cNvPr id="15362" name="Picture 2" descr="http://www.vyazannya.org/wp-content/uploads/2014/11/1229686137_12076744289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2695575" cy="2876551"/>
          </a:xfrm>
          <a:prstGeom prst="rect">
            <a:avLst/>
          </a:prstGeom>
          <a:noFill/>
        </p:spPr>
      </p:pic>
      <p:pic>
        <p:nvPicPr>
          <p:cNvPr id="15364" name="Picture 4" descr="http://www.ua.all.biz/img/ua/info_block/15111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40968"/>
            <a:ext cx="4739680" cy="3131671"/>
          </a:xfrm>
          <a:prstGeom prst="rect">
            <a:avLst/>
          </a:prstGeom>
          <a:noFill/>
        </p:spPr>
      </p:pic>
      <p:pic>
        <p:nvPicPr>
          <p:cNvPr id="15366" name="Picture 6" descr="http://www.jakan.ru/images/polinozno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653136"/>
            <a:ext cx="2808312" cy="20934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038600" cy="4525963"/>
          </a:xfrm>
        </p:spPr>
        <p:txBody>
          <a:bodyPr/>
          <a:lstStyle/>
          <a:p>
            <a:r>
              <a:rPr lang="ru-RU" dirty="0" err="1"/>
              <a:t>Найважливішими</a:t>
            </a:r>
            <a:r>
              <a:rPr lang="ru-RU" dirty="0"/>
              <a:t> </a:t>
            </a:r>
            <a:r>
              <a:rPr lang="ru-RU" dirty="0" err="1"/>
              <a:t>штучними</a:t>
            </a:r>
            <a:r>
              <a:rPr lang="ru-RU" dirty="0"/>
              <a:t> волокнами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віскозне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ацетатне</a:t>
            </a:r>
            <a:r>
              <a:rPr lang="ru-RU" dirty="0"/>
              <a:t>. Основу </a:t>
            </a:r>
            <a:r>
              <a:rPr lang="ru-RU" dirty="0" err="1"/>
              <a:t>першого</a:t>
            </a:r>
            <a:r>
              <a:rPr lang="ru-RU" dirty="0"/>
              <a:t> становить </a:t>
            </a:r>
            <a:r>
              <a:rPr lang="ru-RU" dirty="0" err="1"/>
              <a:t>целюлоза</a:t>
            </a:r>
            <a:r>
              <a:rPr lang="ru-RU" dirty="0"/>
              <a:t> [С</a:t>
            </a:r>
            <a:r>
              <a:rPr lang="ru-RU" baseline="-25000" dirty="0"/>
              <a:t>6</a:t>
            </a:r>
            <a:r>
              <a:rPr lang="ru-RU" dirty="0"/>
              <a:t>Н</a:t>
            </a:r>
            <a:r>
              <a:rPr lang="ru-RU" baseline="-25000" dirty="0"/>
              <a:t>7</a:t>
            </a:r>
            <a:r>
              <a:rPr lang="ru-RU" dirty="0"/>
              <a:t>О</a:t>
            </a:r>
            <a:r>
              <a:rPr lang="ru-RU" baseline="-25000" dirty="0"/>
              <a:t>2</a:t>
            </a:r>
            <a:r>
              <a:rPr lang="ru-RU" dirty="0"/>
              <a:t>(ОН)</a:t>
            </a:r>
            <a:r>
              <a:rPr lang="ru-RU" baseline="-25000" dirty="0"/>
              <a:t>3</a:t>
            </a:r>
            <a:r>
              <a:rPr lang="ru-RU" dirty="0"/>
              <a:t>]</a:t>
            </a:r>
            <a:r>
              <a:rPr lang="ru-RU" dirty="0" err="1"/>
              <a:t>n</a:t>
            </a:r>
            <a:r>
              <a:rPr lang="ru-RU" dirty="0"/>
              <a:t>, а другого —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ацетатні</a:t>
            </a:r>
            <a:r>
              <a:rPr lang="ru-RU" dirty="0"/>
              <a:t> </a:t>
            </a:r>
            <a:r>
              <a:rPr lang="ru-RU" dirty="0" err="1"/>
              <a:t>естери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триацетат </a:t>
            </a:r>
            <a:r>
              <a:rPr lang="en-US" dirty="0" smtClean="0"/>
              <a:t>[</a:t>
            </a:r>
            <a:r>
              <a:rPr lang="ru-RU" dirty="0" smtClean="0"/>
              <a:t>С</a:t>
            </a:r>
            <a:r>
              <a:rPr lang="ru-RU" baseline="-25000" dirty="0" smtClean="0"/>
              <a:t>6</a:t>
            </a:r>
            <a:r>
              <a:rPr lang="ru-RU" dirty="0" smtClean="0"/>
              <a:t>Н</a:t>
            </a:r>
            <a:r>
              <a:rPr lang="ru-RU" baseline="-25000" dirty="0" smtClean="0"/>
              <a:t>7</a:t>
            </a:r>
            <a:r>
              <a:rPr lang="ru-RU" dirty="0" smtClean="0"/>
              <a:t>О</a:t>
            </a:r>
            <a:r>
              <a:rPr lang="ru-RU" baseline="-25000" dirty="0" smtClean="0"/>
              <a:t>2</a:t>
            </a:r>
            <a:r>
              <a:rPr lang="ru-RU" dirty="0" smtClean="0"/>
              <a:t>(ОСОСН</a:t>
            </a:r>
            <a:r>
              <a:rPr lang="ru-RU" baseline="-25000" dirty="0" smtClean="0"/>
              <a:t>3</a:t>
            </a:r>
            <a:r>
              <a:rPr lang="ru-RU" dirty="0" smtClean="0"/>
              <a:t>)</a:t>
            </a:r>
            <a:r>
              <a:rPr lang="ru-RU" baseline="-25000" dirty="0" smtClean="0"/>
              <a:t>3</a:t>
            </a:r>
            <a:r>
              <a:rPr lang="ru-RU" dirty="0" smtClean="0"/>
              <a:t>]</a:t>
            </a:r>
            <a:r>
              <a:rPr lang="ru-RU" baseline="-25000" dirty="0" err="1" smtClean="0"/>
              <a:t>n</a:t>
            </a:r>
            <a:r>
              <a:rPr lang="ru-RU" dirty="0"/>
              <a:t>).</a:t>
            </a:r>
          </a:p>
        </p:txBody>
      </p:sp>
      <p:pic>
        <p:nvPicPr>
          <p:cNvPr id="14338" name="Picture 2" descr="http://voilok4u.ru/wp-content/uploads/2012/02/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60648"/>
            <a:ext cx="4896543" cy="3672408"/>
          </a:xfrm>
          <a:prstGeom prst="rect">
            <a:avLst/>
          </a:prstGeom>
          <a:noFill/>
        </p:spPr>
      </p:pic>
      <p:pic>
        <p:nvPicPr>
          <p:cNvPr id="14340" name="Picture 4" descr="http://lavkahobby.com.ua/media/catalog/category/fdf2941262-materialy-dlya-tvorchestva-pryazha-vita-charm-n7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6057900" cy="2257426"/>
          </a:xfrm>
          <a:prstGeom prst="rect">
            <a:avLst/>
          </a:prstGeom>
          <a:noFill/>
        </p:spPr>
      </p:pic>
      <p:pic>
        <p:nvPicPr>
          <p:cNvPr id="14342" name="Picture 6" descr="http://kris-stil.ru/uploads/posts/2012-03/1332058328_dekorirovanie-ukrasheni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77072"/>
            <a:ext cx="260985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172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Синтетичні та органічні волокна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11</cp:revision>
  <dcterms:created xsi:type="dcterms:W3CDTF">2015-01-30T12:11:31Z</dcterms:created>
  <dcterms:modified xsi:type="dcterms:W3CDTF">2015-01-30T14:49:35Z</dcterms:modified>
</cp:coreProperties>
</file>