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80" r:id="rId4"/>
    <p:sldId id="295" r:id="rId5"/>
    <p:sldId id="281" r:id="rId6"/>
    <p:sldId id="282" r:id="rId7"/>
    <p:sldId id="284" r:id="rId8"/>
    <p:sldId id="297" r:id="rId9"/>
    <p:sldId id="298" r:id="rId10"/>
    <p:sldId id="285" r:id="rId11"/>
    <p:sldId id="286" r:id="rId12"/>
    <p:sldId id="299" r:id="rId13"/>
    <p:sldId id="30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9095"/>
    <a:srgbClr val="A3CFE3"/>
    <a:srgbClr val="821C9E"/>
    <a:srgbClr val="FD0050"/>
    <a:srgbClr val="410600"/>
    <a:srgbClr val="F7A900"/>
    <a:srgbClr val="700AEA"/>
    <a:srgbClr val="FB2201"/>
    <a:srgbClr val="B81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B0C8-BE8B-46DC-8910-2916807D776C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172C-3F10-41E1-87D3-996BA12A24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56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B0C8-BE8B-46DC-8910-2916807D776C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172C-3F10-41E1-87D3-996BA12A24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11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B0C8-BE8B-46DC-8910-2916807D776C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172C-3F10-41E1-87D3-996BA12A24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250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B0C8-BE8B-46DC-8910-2916807D776C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172C-3F10-41E1-87D3-996BA12A24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65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B0C8-BE8B-46DC-8910-2916807D776C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172C-3F10-41E1-87D3-996BA12A24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14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B0C8-BE8B-46DC-8910-2916807D776C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172C-3F10-41E1-87D3-996BA12A24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64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B0C8-BE8B-46DC-8910-2916807D776C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172C-3F10-41E1-87D3-996BA12A24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63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B0C8-BE8B-46DC-8910-2916807D776C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172C-3F10-41E1-87D3-996BA12A24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425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B0C8-BE8B-46DC-8910-2916807D776C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172C-3F10-41E1-87D3-996BA12A24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9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B0C8-BE8B-46DC-8910-2916807D776C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172C-3F10-41E1-87D3-996BA12A24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14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B0C8-BE8B-46DC-8910-2916807D776C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172C-3F10-41E1-87D3-996BA12A24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41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B0C8-BE8B-46DC-8910-2916807D776C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A172C-3F10-41E1-87D3-996BA12A24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464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68" y="56807"/>
            <a:ext cx="2867025" cy="2066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054" y="1103876"/>
            <a:ext cx="2409825" cy="1990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958" y="-27214"/>
            <a:ext cx="2409825" cy="1990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022" y="1936296"/>
            <a:ext cx="2409825" cy="1990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331" y="1990725"/>
            <a:ext cx="2409825" cy="1990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480" y="0"/>
            <a:ext cx="2409825" cy="1990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440" y="3583439"/>
            <a:ext cx="2867025" cy="2066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421" y="4752295"/>
            <a:ext cx="2867025" cy="2066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70" y="3659639"/>
            <a:ext cx="2867025" cy="20669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081" y="2099238"/>
            <a:ext cx="2409825" cy="1990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502" y="3659639"/>
            <a:ext cx="2409825" cy="19907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753" y="1789674"/>
            <a:ext cx="2409825" cy="19907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505" y="3568462"/>
            <a:ext cx="2867025" cy="20669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95146" y="1368198"/>
            <a:ext cx="2867025" cy="20669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261" y="4791075"/>
            <a:ext cx="3357393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3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18" y="940315"/>
            <a:ext cx="5075734" cy="5150198"/>
          </a:xfrm>
          <a:solidFill>
            <a:srgbClr val="F7A900">
              <a:alpha val="56000"/>
            </a:srgbClr>
          </a:solidFill>
          <a:ln w="165100" cmpd="thickThin">
            <a:solidFill>
              <a:srgbClr val="F7A9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uk-UA" u="sng" dirty="0"/>
              <a:t>У Москві:</a:t>
            </a:r>
          </a:p>
          <a:p>
            <a:r>
              <a:rPr lang="uk-UA" dirty="0"/>
              <a:t>Перед входом в будівлю Хімічного факультету МГУ.</a:t>
            </a:r>
          </a:p>
          <a:p>
            <a:r>
              <a:rPr lang="uk-UA" dirty="0"/>
              <a:t>На першому поверсі головного корпусу Російського хіміко-технологічного університету імені Менделєєва.</a:t>
            </a:r>
          </a:p>
          <a:p>
            <a:r>
              <a:rPr lang="uk-UA" dirty="0"/>
              <a:t>Також в Росії пам'ятники Д. І. Менделєєву встановлено у:</a:t>
            </a:r>
          </a:p>
          <a:p>
            <a:r>
              <a:rPr lang="uk-UA" dirty="0"/>
              <a:t>в місті Тобольську в Сибіру.</a:t>
            </a:r>
          </a:p>
          <a:p>
            <a:r>
              <a:rPr lang="uk-UA" dirty="0"/>
              <a:t>у селі Верхні </a:t>
            </a:r>
            <a:r>
              <a:rPr lang="uk-UA" dirty="0" err="1"/>
              <a:t>Аремзяни</a:t>
            </a:r>
            <a:r>
              <a:rPr lang="uk-UA" dirty="0"/>
              <a:t> Тобольського району Тюменської області.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9218" name="Picture 2" descr="http://4.bp.blogspot.com/_8eEDiUu2Opo/SZNlmcwF_LI/AAAAAAAAAd0/J_p-zidFrtg/s400/%D0%9C%D0%95%D0%BD%D0%B4%D0%B5%D0%BB%D0%B5%D0%B5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50" y="1133498"/>
            <a:ext cx="5897406" cy="4570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A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1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216411"/>
            <a:ext cx="10419007" cy="1908603"/>
          </a:xfrm>
          <a:solidFill>
            <a:srgbClr val="410600">
              <a:alpha val="73000"/>
            </a:srgbClr>
          </a:solidFill>
          <a:ln w="165100" cmpd="thickThin">
            <a:solidFill>
              <a:srgbClr val="4106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uk-UA" u="sng" dirty="0">
                <a:solidFill>
                  <a:schemeClr val="bg1"/>
                </a:solidFill>
              </a:rPr>
              <a:t>В Україні пам'ятники є у:</a:t>
            </a:r>
          </a:p>
          <a:p>
            <a:r>
              <a:rPr lang="uk-UA" dirty="0">
                <a:solidFill>
                  <a:schemeClr val="bg1"/>
                </a:solidFill>
              </a:rPr>
              <a:t>місті Києві, на Проспекті Перемоги, 37 (перед входом в корпус хіміко-технологічного факультету НТУУ «КПІ»). Пам'ятник відкрито в травні 1998 року.</a:t>
            </a:r>
          </a:p>
          <a:p>
            <a:r>
              <a:rPr lang="uk-UA" dirty="0">
                <a:solidFill>
                  <a:schemeClr val="bg1"/>
                </a:solidFill>
              </a:rPr>
              <a:t>місті Рубіжному Луганської області на вулиці Менделєєва.</a:t>
            </a: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prof-fialkov.de/fotos/Mendeleev-HimTech-K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07" y="2233879"/>
            <a:ext cx="6953563" cy="4624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10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4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04.rl0.ru/bb83defe484fc7706c175c14fbcacf64/432x288/news.rambler.ru/img/2012/01/31145148.803273.7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09" y="163020"/>
            <a:ext cx="7760639" cy="4272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0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674512" y="4879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latin typeface="Arial" panose="020B0604020202020204" pitchFamily="34" charset="0"/>
              </a:rPr>
              <a:t>«Найближчий предмет хімії складає вивчення однорідних речовин, з додаванням яких складені всі тіла світу, перетворень їх один в одного і явищ, що супроводжують такі перетворення»</a:t>
            </a:r>
          </a:p>
          <a:p>
            <a:pPr algn="r"/>
            <a:r>
              <a:rPr lang="uk-UA" b="1" i="1" dirty="0">
                <a:solidFill>
                  <a:srgbClr val="FD0050"/>
                </a:solidFill>
                <a:latin typeface="Arial" panose="020B0604020202020204" pitchFamily="34" charset="0"/>
              </a:rPr>
              <a:t>— Дмитро Менделєєв</a:t>
            </a:r>
            <a:endParaRPr lang="uk-UA" b="1" i="1" dirty="0">
              <a:solidFill>
                <a:srgbClr val="FD005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3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9360" y="1513851"/>
            <a:ext cx="7577069" cy="3170099"/>
          </a:xfrm>
          <a:prstGeom prst="rect">
            <a:avLst/>
          </a:prstGeom>
          <a:solidFill>
            <a:srgbClr val="A3CFE3"/>
          </a:solidFill>
          <a:ln w="231775" cmpd="tri">
            <a:solidFill>
              <a:srgbClr val="00909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i="0" spc="50" dirty="0" smtClean="0">
                <a:ln w="9525" cmpd="sng">
                  <a:solidFill>
                    <a:srgbClr val="4106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Підготували </a:t>
            </a:r>
          </a:p>
          <a:p>
            <a:pPr algn="ctr"/>
            <a:r>
              <a:rPr lang="uk-UA" sz="4000" b="1" spc="50" dirty="0">
                <a:ln w="9525" cmpd="sng">
                  <a:solidFill>
                    <a:srgbClr val="4106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</a:t>
            </a:r>
            <a:r>
              <a:rPr lang="uk-UA" sz="4000" b="1" spc="50" dirty="0" smtClean="0">
                <a:ln w="9525" cmpd="sng">
                  <a:solidFill>
                    <a:srgbClr val="4106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чениці 8-В класу</a:t>
            </a:r>
          </a:p>
          <a:p>
            <a:pPr algn="ctr"/>
            <a:r>
              <a:rPr lang="uk-UA" sz="4000" b="1" i="0" spc="50" dirty="0" err="1" smtClean="0">
                <a:ln w="9525" cmpd="sng">
                  <a:solidFill>
                    <a:srgbClr val="4106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Сенюк</a:t>
            </a:r>
            <a:r>
              <a:rPr lang="uk-UA" sz="4000" b="1" i="0" spc="50" dirty="0" smtClean="0">
                <a:ln w="9525" cmpd="sng">
                  <a:solidFill>
                    <a:srgbClr val="4106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Яна </a:t>
            </a:r>
          </a:p>
          <a:p>
            <a:pPr algn="ctr"/>
            <a:r>
              <a:rPr lang="uk-UA" sz="4000" b="1" i="0" spc="50" dirty="0" smtClean="0">
                <a:ln w="9525" cmpd="sng">
                  <a:solidFill>
                    <a:srgbClr val="4106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та </a:t>
            </a:r>
          </a:p>
          <a:p>
            <a:pPr algn="ctr"/>
            <a:r>
              <a:rPr lang="uk-UA" sz="4000" b="1" i="0" spc="50" dirty="0" smtClean="0">
                <a:ln w="9525" cmpd="sng">
                  <a:solidFill>
                    <a:srgbClr val="4106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Гладиш Катя</a:t>
            </a:r>
            <a:endParaRPr lang="uk-UA" sz="4000" b="1" i="0" spc="50" dirty="0">
              <a:ln w="9525" cmpd="sng">
                <a:solidFill>
                  <a:srgbClr val="41060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54" y="621785"/>
            <a:ext cx="10058400" cy="5763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7149" y="-71109"/>
            <a:ext cx="10058400" cy="57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7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673" y="1534886"/>
            <a:ext cx="7805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600" b="1" i="0" spc="50" dirty="0" smtClean="0">
                <a:ln w="9525" cmpd="sng">
                  <a:solidFill>
                    <a:srgbClr val="4106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Дмитро </a:t>
            </a:r>
          </a:p>
          <a:p>
            <a:pPr algn="ctr"/>
            <a:r>
              <a:rPr lang="uk-UA" sz="9600" b="1" spc="50" dirty="0" smtClean="0">
                <a:ln w="9525" cmpd="sng">
                  <a:solidFill>
                    <a:srgbClr val="4106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Менделєєв</a:t>
            </a:r>
            <a:endParaRPr lang="uk-UA" sz="9600" b="1" i="0" spc="50" dirty="0">
              <a:ln w="9525" cmpd="sng">
                <a:solidFill>
                  <a:srgbClr val="41060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970727" y="48734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Arial" panose="020B0604020202020204" pitchFamily="34" charset="0"/>
              </a:rPr>
              <a:t>«</a:t>
            </a:r>
            <a:r>
              <a:rPr lang="ru-RU" b="1" i="1" dirty="0" err="1">
                <a:latin typeface="Arial" panose="020B0604020202020204" pitchFamily="34" charset="0"/>
              </a:rPr>
              <a:t>Вмійте</a:t>
            </a:r>
            <a:r>
              <a:rPr lang="ru-RU" b="1" i="1" dirty="0">
                <a:latin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</a:rPr>
              <a:t>завжди</a:t>
            </a:r>
            <a:r>
              <a:rPr lang="ru-RU" b="1" i="1" dirty="0">
                <a:latin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</a:rPr>
              <a:t>перенестися</a:t>
            </a:r>
            <a:r>
              <a:rPr lang="ru-RU" b="1" i="1" dirty="0">
                <a:latin typeface="Arial" panose="020B0604020202020204" pitchFamily="34" charset="0"/>
              </a:rPr>
              <a:t> на точку </a:t>
            </a:r>
            <a:r>
              <a:rPr lang="ru-RU" b="1" i="1" dirty="0" err="1">
                <a:latin typeface="Arial" panose="020B0604020202020204" pitchFamily="34" charset="0"/>
              </a:rPr>
              <a:t>зору</a:t>
            </a:r>
            <a:r>
              <a:rPr lang="ru-RU" b="1" i="1" dirty="0">
                <a:latin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</a:rPr>
              <a:t>протилежної</a:t>
            </a:r>
            <a:r>
              <a:rPr lang="ru-RU" b="1" i="1" dirty="0">
                <a:latin typeface="Arial" panose="020B0604020202020204" pitchFamily="34" charset="0"/>
              </a:rPr>
              <a:t> думки — </a:t>
            </a:r>
            <a:r>
              <a:rPr lang="ru-RU" b="1" i="1" dirty="0" err="1">
                <a:latin typeface="Arial" panose="020B0604020202020204" pitchFamily="34" charset="0"/>
              </a:rPr>
              <a:t>це</a:t>
            </a:r>
            <a:r>
              <a:rPr lang="ru-RU" b="1" i="1" dirty="0">
                <a:latin typeface="Arial" panose="020B0604020202020204" pitchFamily="34" charset="0"/>
              </a:rPr>
              <a:t> і є </a:t>
            </a:r>
            <a:r>
              <a:rPr lang="ru-RU" b="1" i="1" dirty="0" err="1">
                <a:latin typeface="Arial" panose="020B0604020202020204" pitchFamily="34" charset="0"/>
              </a:rPr>
              <a:t>справжня</a:t>
            </a:r>
            <a:r>
              <a:rPr lang="ru-RU" b="1" i="1" dirty="0">
                <a:latin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</a:rPr>
              <a:t>мудрість</a:t>
            </a:r>
            <a:r>
              <a:rPr lang="ru-RU" b="1" i="1" dirty="0">
                <a:latin typeface="Arial" panose="020B0604020202020204" pitchFamily="34" charset="0"/>
              </a:rPr>
              <a:t>»</a:t>
            </a:r>
          </a:p>
          <a:p>
            <a:pPr algn="r"/>
            <a:r>
              <a:rPr lang="ru-RU" b="1" i="1" dirty="0">
                <a:solidFill>
                  <a:srgbClr val="C50171"/>
                </a:solidFill>
                <a:latin typeface="Arial" panose="020B0604020202020204" pitchFamily="34" charset="0"/>
              </a:rPr>
              <a:t>— </a:t>
            </a:r>
            <a:r>
              <a:rPr lang="ru-RU" b="1" i="1" dirty="0" err="1">
                <a:solidFill>
                  <a:srgbClr val="C50171"/>
                </a:solidFill>
                <a:latin typeface="Arial" panose="020B0604020202020204" pitchFamily="34" charset="0"/>
              </a:rPr>
              <a:t>Дмитро</a:t>
            </a:r>
            <a:r>
              <a:rPr lang="ru-RU" b="1" i="1" dirty="0">
                <a:solidFill>
                  <a:srgbClr val="C50171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C50171"/>
                </a:solidFill>
                <a:latin typeface="Arial" panose="020B0604020202020204" pitchFamily="34" charset="0"/>
              </a:rPr>
              <a:t>Менделєєв</a:t>
            </a:r>
            <a:endParaRPr lang="ru-RU" b="1" i="1" dirty="0">
              <a:solidFill>
                <a:srgbClr val="C5017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34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247" y="904052"/>
            <a:ext cx="5795494" cy="5007351"/>
          </a:xfrm>
          <a:solidFill>
            <a:srgbClr val="F7A900">
              <a:alpha val="31000"/>
            </a:srgbClr>
          </a:solidFill>
          <a:ln w="165100" cmpd="thickThin">
            <a:solidFill>
              <a:srgbClr val="F7A9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М</a:t>
            </a:r>
            <a:r>
              <a:rPr lang="uk-UA" dirty="0" smtClean="0"/>
              <a:t>айбутній </a:t>
            </a:r>
            <a:r>
              <a:rPr lang="uk-UA" dirty="0"/>
              <a:t>автор 500 наукових праць і автор найважливіших досліджень з хімії </a:t>
            </a:r>
            <a:r>
              <a:rPr lang="uk-UA" b="1" dirty="0"/>
              <a:t>Дмитро </a:t>
            </a:r>
            <a:r>
              <a:rPr lang="uk-UA" b="1" dirty="0" smtClean="0"/>
              <a:t>Менделєєв </a:t>
            </a:r>
            <a:r>
              <a:rPr lang="uk-UA" dirty="0" smtClean="0"/>
              <a:t>народився </a:t>
            </a:r>
            <a:r>
              <a:rPr lang="uk-UA" dirty="0"/>
              <a:t>в селі Верхні </a:t>
            </a:r>
            <a:r>
              <a:rPr lang="uk-UA" dirty="0" err="1"/>
              <a:t>Аремзяни</a:t>
            </a:r>
            <a:r>
              <a:rPr lang="uk-UA" dirty="0"/>
              <a:t> (Тюменська область) 8 лютого 1834 року. Хлопчик став чотирнадцятою дитиною в сім'ї. Оскільки батько Менделєєва рано помер, дітей виховувала мати. У 15-річному віці юнак закінчив гімназію, а в 1850 році поступив в московський педагогічний інститут.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1029" name="Picture 5" descr="Файл:DIMendeleevC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20" y="550227"/>
            <a:ext cx="4067175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A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1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4135" y="926243"/>
            <a:ext cx="4516346" cy="4940199"/>
          </a:xfrm>
          <a:solidFill>
            <a:srgbClr val="700AEA">
              <a:alpha val="31000"/>
            </a:srgbClr>
          </a:solidFill>
          <a:ln w="165100" cmpd="thickThin">
            <a:solidFill>
              <a:srgbClr val="700AEA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 21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Менделєєв</a:t>
            </a:r>
            <a:r>
              <a:rPr lang="ru-RU" dirty="0"/>
              <a:t> </a:t>
            </a:r>
            <a:r>
              <a:rPr lang="ru-RU" dirty="0" err="1"/>
              <a:t>захистив</a:t>
            </a:r>
            <a:r>
              <a:rPr lang="ru-RU" dirty="0"/>
              <a:t> </a:t>
            </a:r>
            <a:r>
              <a:rPr lang="ru-RU" dirty="0" err="1"/>
              <a:t>дипломну</a:t>
            </a:r>
            <a:r>
              <a:rPr lang="ru-RU" dirty="0"/>
              <a:t> роботу, але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визнали</a:t>
            </a:r>
            <a:r>
              <a:rPr lang="ru-RU" dirty="0"/>
              <a:t> </a:t>
            </a:r>
            <a:r>
              <a:rPr lang="ru-RU" dirty="0" err="1"/>
              <a:t>кандидатською</a:t>
            </a:r>
            <a:r>
              <a:rPr lang="ru-RU" dirty="0"/>
              <a:t> </a:t>
            </a:r>
            <a:r>
              <a:rPr lang="ru-RU" dirty="0" err="1"/>
              <a:t>дисертацією</a:t>
            </a:r>
            <a:r>
              <a:rPr lang="ru-RU" dirty="0"/>
              <a:t>. А </a:t>
            </a:r>
            <a:r>
              <a:rPr lang="ru-RU" dirty="0" err="1"/>
              <a:t>вже</a:t>
            </a:r>
            <a:r>
              <a:rPr lang="ru-RU" dirty="0"/>
              <a:t> 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Дмитра</a:t>
            </a:r>
            <a:r>
              <a:rPr lang="ru-RU" dirty="0"/>
              <a:t> </a:t>
            </a:r>
            <a:r>
              <a:rPr lang="ru-RU" dirty="0" err="1"/>
              <a:t>Менделєєва</a:t>
            </a:r>
            <a:r>
              <a:rPr lang="ru-RU" dirty="0"/>
              <a:t> взяли на </a:t>
            </a:r>
            <a:r>
              <a:rPr lang="ru-RU" dirty="0" err="1"/>
              <a:t>викладацьку</a:t>
            </a:r>
            <a:r>
              <a:rPr lang="ru-RU" dirty="0"/>
              <a:t> роботу до </a:t>
            </a:r>
            <a:r>
              <a:rPr lang="ru-RU" dirty="0" err="1"/>
              <a:t>Петербурзького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Молодий</a:t>
            </a:r>
            <a:r>
              <a:rPr lang="ru-RU" dirty="0"/>
              <a:t> учений </a:t>
            </a:r>
            <a:r>
              <a:rPr lang="ru-RU" dirty="0" err="1"/>
              <a:t>стажувався</a:t>
            </a:r>
            <a:r>
              <a:rPr lang="ru-RU" dirty="0"/>
              <a:t> в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університетах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076" name="Picture 4" descr="http://www.piplz.ru/photo/Mendele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00" y="1066864"/>
            <a:ext cx="4186305" cy="4658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0A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5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966" y="1262129"/>
            <a:ext cx="4551763" cy="4212542"/>
          </a:xfrm>
          <a:solidFill>
            <a:srgbClr val="FB2201">
              <a:alpha val="31000"/>
            </a:srgbClr>
          </a:solidFill>
          <a:ln w="165100" cmpd="thickThin">
            <a:solidFill>
              <a:srgbClr val="FB220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У </a:t>
            </a:r>
            <a:r>
              <a:rPr lang="uk-UA" dirty="0"/>
              <a:t>1859 році Менделєєв сконструював прилад для вимірювання щільності рідини. У 1860 році він </a:t>
            </a:r>
            <a:r>
              <a:rPr lang="uk-UA" dirty="0" err="1"/>
              <a:t>обгрунтував</a:t>
            </a:r>
            <a:r>
              <a:rPr lang="uk-UA" dirty="0"/>
              <a:t> теорію критичної температури абсолютного кипіння рідин.</a:t>
            </a:r>
            <a:endParaRPr lang="en-US" dirty="0" smtClean="0"/>
          </a:p>
        </p:txBody>
      </p:sp>
      <p:pic>
        <p:nvPicPr>
          <p:cNvPr id="4100" name="Picture 4" descr="http://class-fizika.narod.ru/phys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32" y="476518"/>
            <a:ext cx="3913444" cy="5342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B220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464676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B2201"/>
                </a:solidFill>
                <a:latin typeface="Arial" panose="020B0604020202020204" pitchFamily="34" charset="0"/>
              </a:rPr>
              <a:t>«Вся </a:t>
            </a:r>
            <a:r>
              <a:rPr lang="ru-RU" b="1" i="1" dirty="0" err="1">
                <a:solidFill>
                  <a:srgbClr val="FB2201"/>
                </a:solidFill>
                <a:latin typeface="Arial" panose="020B0604020202020204" pitchFamily="34" charset="0"/>
              </a:rPr>
              <a:t>гордість</a:t>
            </a:r>
            <a:r>
              <a:rPr lang="ru-RU" b="1" i="1" dirty="0">
                <a:solidFill>
                  <a:srgbClr val="FB2201"/>
                </a:solidFill>
                <a:latin typeface="Arial" panose="020B0604020202020204" pitchFamily="34" charset="0"/>
              </a:rPr>
              <a:t> учителя в </a:t>
            </a:r>
            <a:r>
              <a:rPr lang="ru-RU" b="1" i="1" dirty="0" err="1">
                <a:solidFill>
                  <a:srgbClr val="FB2201"/>
                </a:solidFill>
                <a:latin typeface="Arial" panose="020B0604020202020204" pitchFamily="34" charset="0"/>
              </a:rPr>
              <a:t>учнях</a:t>
            </a:r>
            <a:r>
              <a:rPr lang="ru-RU" b="1" i="1" dirty="0">
                <a:solidFill>
                  <a:srgbClr val="FB2201"/>
                </a:solidFill>
                <a:latin typeface="Arial" panose="020B0604020202020204" pitchFamily="34" charset="0"/>
              </a:rPr>
              <a:t>, у </a:t>
            </a:r>
            <a:r>
              <a:rPr lang="ru-RU" b="1" i="1" dirty="0" err="1">
                <a:solidFill>
                  <a:srgbClr val="FB2201"/>
                </a:solidFill>
                <a:latin typeface="Arial" panose="020B0604020202020204" pitchFamily="34" charset="0"/>
              </a:rPr>
              <a:t>проростанні</a:t>
            </a:r>
            <a:r>
              <a:rPr lang="ru-RU" b="1" i="1" dirty="0">
                <a:solidFill>
                  <a:srgbClr val="FB2201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B2201"/>
                </a:solidFill>
                <a:latin typeface="Arial" panose="020B0604020202020204" pitchFamily="34" charset="0"/>
              </a:rPr>
              <a:t>посіяних</a:t>
            </a:r>
            <a:r>
              <a:rPr lang="ru-RU" b="1" i="1" dirty="0">
                <a:solidFill>
                  <a:srgbClr val="FB2201"/>
                </a:solidFill>
                <a:latin typeface="Arial" panose="020B0604020202020204" pitchFamily="34" charset="0"/>
              </a:rPr>
              <a:t> ним зерен»</a:t>
            </a:r>
          </a:p>
          <a:p>
            <a:pPr algn="r"/>
            <a:r>
              <a:rPr lang="ru-RU" b="1" i="1" dirty="0">
                <a:latin typeface="Arial" panose="020B0604020202020204" pitchFamily="34" charset="0"/>
              </a:rPr>
              <a:t>— </a:t>
            </a:r>
            <a:r>
              <a:rPr lang="ru-RU" b="1" i="1" dirty="0" err="1">
                <a:latin typeface="Arial" panose="020B0604020202020204" pitchFamily="34" charset="0"/>
              </a:rPr>
              <a:t>Дмитро</a:t>
            </a:r>
            <a:r>
              <a:rPr lang="ru-RU" b="1" i="1" dirty="0">
                <a:latin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</a:rPr>
              <a:t>Менделєєв</a:t>
            </a:r>
            <a:endParaRPr lang="ru-RU" b="1" i="1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7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527" y="849086"/>
            <a:ext cx="5529943" cy="3182001"/>
          </a:xfrm>
          <a:solidFill>
            <a:srgbClr val="888300">
              <a:alpha val="60000"/>
            </a:srgbClr>
          </a:solidFill>
          <a:ln w="165100" cmpd="thickThin">
            <a:solidFill>
              <a:srgbClr val="8883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dirty="0"/>
              <a:t>У 1863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Менделєєв</a:t>
            </a:r>
            <a:r>
              <a:rPr lang="ru-RU" dirty="0"/>
              <a:t> </a:t>
            </a:r>
            <a:r>
              <a:rPr lang="ru-RU" dirty="0" err="1"/>
              <a:t>видав</a:t>
            </a:r>
            <a:r>
              <a:rPr lang="ru-RU" dirty="0"/>
              <a:t> </a:t>
            </a:r>
            <a:r>
              <a:rPr lang="ru-RU" dirty="0" err="1"/>
              <a:t>підручник</a:t>
            </a:r>
            <a:r>
              <a:rPr lang="ru-RU" dirty="0"/>
              <a:t> «</a:t>
            </a:r>
            <a:r>
              <a:rPr lang="ru-RU" dirty="0" err="1"/>
              <a:t>Органічна</a:t>
            </a:r>
            <a:r>
              <a:rPr lang="ru-RU" dirty="0"/>
              <a:t> </a:t>
            </a:r>
            <a:r>
              <a:rPr lang="uk-UA" dirty="0"/>
              <a:t>хімія</a:t>
            </a:r>
            <a:r>
              <a:rPr lang="uk-UA" dirty="0" smtClean="0"/>
              <a:t>». У</a:t>
            </a:r>
            <a:r>
              <a:rPr lang="uk-UA" dirty="0"/>
              <a:t> 1869 році Менделєєв розробив періодичну таблицю хімічних елементів, яка стала найбільшим науковим проривом у розвитку хімії.</a:t>
            </a:r>
            <a:endParaRPr lang="en-US" dirty="0" smtClean="0"/>
          </a:p>
        </p:txBody>
      </p:sp>
      <p:pic>
        <p:nvPicPr>
          <p:cNvPr id="2052" name="Picture 4" descr="http://upload.wikimedia.org/wikipedia/commons/d/d4/Kramskoy_Mendeleev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898" y="597714"/>
            <a:ext cx="4093495" cy="5711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5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0343" y="1821785"/>
            <a:ext cx="4654716" cy="3149113"/>
          </a:xfrm>
          <a:solidFill>
            <a:srgbClr val="64A3C8">
              <a:alpha val="48000"/>
            </a:srgbClr>
          </a:solidFill>
          <a:ln w="165100" cmpd="thickThin">
            <a:solidFill>
              <a:srgbClr val="64A3C8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Помер </a:t>
            </a:r>
            <a:r>
              <a:rPr lang="ru-RU" dirty="0" err="1"/>
              <a:t>видатний</a:t>
            </a:r>
            <a:r>
              <a:rPr lang="ru-RU" dirty="0"/>
              <a:t> учений 2 лютого 1907 року. На честь </a:t>
            </a:r>
            <a:r>
              <a:rPr lang="ru-RU" dirty="0" err="1"/>
              <a:t>Дмитра</a:t>
            </a:r>
            <a:r>
              <a:rPr lang="ru-RU" dirty="0"/>
              <a:t> </a:t>
            </a:r>
            <a:r>
              <a:rPr lang="ru-RU" dirty="0" err="1"/>
              <a:t>Менделєєва</a:t>
            </a:r>
            <a:r>
              <a:rPr lang="ru-RU" dirty="0"/>
              <a:t> назвали </a:t>
            </a:r>
            <a:r>
              <a:rPr lang="ru-RU" dirty="0" err="1"/>
              <a:t>хімічний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№ 101 «</a:t>
            </a:r>
            <a:r>
              <a:rPr lang="ru-RU" dirty="0" err="1"/>
              <a:t>менделевій</a:t>
            </a:r>
            <a:r>
              <a:rPr lang="ru-RU" dirty="0"/>
              <a:t>».</a:t>
            </a:r>
            <a:endParaRPr lang="uk-UA" dirty="0"/>
          </a:p>
        </p:txBody>
      </p:sp>
      <p:pic>
        <p:nvPicPr>
          <p:cNvPr id="4" name="Picture 2" descr="Файл:Medeleeff by rep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63" y="538842"/>
            <a:ext cx="459105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1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http://www.runivers.ru/images/date/2010_march/18/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21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1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 smtClean="0"/>
              <a:t>Пам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ятники</a:t>
            </a:r>
            <a:endParaRPr lang="uk-UA" b="1" i="1" dirty="0"/>
          </a:p>
        </p:txBody>
      </p:sp>
      <p:pic>
        <p:nvPicPr>
          <p:cNvPr id="7174" name="Picture 6" descr="Файл:Менделєєв-СП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0" y="1442435"/>
            <a:ext cx="3589753" cy="4103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0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391694" y="1027906"/>
            <a:ext cx="7618927" cy="5241114"/>
          </a:xfrm>
          <a:prstGeom prst="rect">
            <a:avLst/>
          </a:prstGeom>
          <a:solidFill>
            <a:srgbClr val="FD0050">
              <a:alpha val="19000"/>
            </a:srgbClr>
          </a:solidFill>
          <a:ln w="165100" cmpd="thickThin">
            <a:solidFill>
              <a:srgbClr val="FD0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u="sng" dirty="0"/>
              <a:t>У Санкт-Петербурзі встановлено пам'ятники:</a:t>
            </a:r>
          </a:p>
          <a:p>
            <a:r>
              <a:rPr lang="uk-UA" dirty="0"/>
              <a:t>У дворі Технологічного інституту — Московський проспект, 26/49. Скульптор М. Г. </a:t>
            </a:r>
            <a:r>
              <a:rPr lang="uk-UA" dirty="0" err="1"/>
              <a:t>Манізер</a:t>
            </a:r>
            <a:r>
              <a:rPr lang="uk-UA" dirty="0"/>
              <a:t>. Пам'ятник відкрито 28 листопада 1928.</a:t>
            </a:r>
          </a:p>
          <a:p>
            <a:r>
              <a:rPr lang="uk-UA" dirty="0"/>
              <a:t>У будівлі Палати мір і ваг (нині ВНДІ метрології ім. Д. І. Менделєєва) — Московський проспект, 19. Скульптор І. Я. </a:t>
            </a:r>
            <a:r>
              <a:rPr lang="uk-UA" dirty="0" err="1"/>
              <a:t>Гінцбург</a:t>
            </a:r>
            <a:r>
              <a:rPr lang="uk-UA" dirty="0"/>
              <a:t>. Пам'ятник відкритий2 лютого 1932 року.</a:t>
            </a:r>
          </a:p>
          <a:p>
            <a:r>
              <a:rPr lang="uk-UA" dirty="0"/>
              <a:t>У дворі Інституту експериментальної медицини (НІІЕМ СЗО РАМН). Автор І. Ф. </a:t>
            </a:r>
            <a:r>
              <a:rPr lang="uk-UA" dirty="0" err="1"/>
              <a:t>Безпалов</a:t>
            </a:r>
            <a:r>
              <a:rPr lang="uk-UA" dirty="0"/>
              <a:t> (1935).</a:t>
            </a:r>
          </a:p>
          <a:p>
            <a:r>
              <a:rPr lang="uk-UA" dirty="0"/>
              <a:t>Мозаїчна періодична таблиця елементів. 1935 р., </a:t>
            </a:r>
            <a:r>
              <a:rPr lang="uk-UA" dirty="0" err="1"/>
              <a:t>худ</a:t>
            </a:r>
            <a:r>
              <a:rPr lang="uk-UA" dirty="0"/>
              <a:t>. В. А. </a:t>
            </a:r>
            <a:r>
              <a:rPr lang="uk-UA" dirty="0" err="1"/>
              <a:t>Фролов</a:t>
            </a:r>
            <a:r>
              <a:rPr lang="uk-UA" dirty="0"/>
              <a:t>. Пам'ятник монументального мистецтва Федерального значення Російської Федерації.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80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172</Words>
  <Application>Microsoft Office PowerPoint</Application>
  <PresentationFormat>Широкий екран</PresentationFormat>
  <Paragraphs>34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Пам’ятники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 Коноваленко</dc:creator>
  <cp:lastModifiedBy>Коноваленко Юля</cp:lastModifiedBy>
  <cp:revision>32</cp:revision>
  <dcterms:created xsi:type="dcterms:W3CDTF">2014-01-24T19:47:17Z</dcterms:created>
  <dcterms:modified xsi:type="dcterms:W3CDTF">2014-03-15T18:10:09Z</dcterms:modified>
</cp:coreProperties>
</file>