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9" r:id="rId3"/>
    <p:sldId id="264" r:id="rId4"/>
    <p:sldId id="257" r:id="rId5"/>
    <p:sldId id="258" r:id="rId6"/>
    <p:sldId id="263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52" autoAdjust="0"/>
    <p:restoredTop sz="94660"/>
  </p:normalViewPr>
  <p:slideViewPr>
    <p:cSldViewPr>
      <p:cViewPr varScale="1">
        <p:scale>
          <a:sx n="87" d="100"/>
          <a:sy n="87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6596B90-E2E1-4D7F-BCD4-18211E8F5A4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F26901C-55C4-4C8F-96C7-92B8E9DDC4DB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625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8135912" cy="243668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Застосування нафти і нафтопродуктів. </a:t>
            </a:r>
            <a:br>
              <a:rPr lang="uk-UA" dirty="0" smtClean="0"/>
            </a:br>
            <a:r>
              <a:rPr lang="uk-UA" dirty="0" smtClean="0"/>
              <a:t>Охорона довкілля під час їх використання та переробки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839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272" y="4941167"/>
            <a:ext cx="3049531" cy="191683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929258"/>
          </a:xfrm>
        </p:spPr>
        <p:txBody>
          <a:bodyPr/>
          <a:lstStyle/>
          <a:p>
            <a:pPr algn="ctr"/>
            <a:r>
              <a:rPr lang="uk-UA" dirty="0" smtClean="0"/>
              <a:t>Нафта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4680520"/>
          </a:xfrm>
        </p:spPr>
        <p:txBody>
          <a:bodyPr>
            <a:normAutofit/>
          </a:bodyPr>
          <a:lstStyle/>
          <a:p>
            <a:r>
              <a:rPr lang="ru-RU" sz="2200" dirty="0" err="1"/>
              <a:t>Нафта</a:t>
            </a:r>
            <a:r>
              <a:rPr lang="ru-RU" sz="2200" dirty="0"/>
              <a:t> </a:t>
            </a:r>
            <a:r>
              <a:rPr lang="ru-RU" sz="2200" dirty="0" err="1"/>
              <a:t>відома</a:t>
            </a:r>
            <a:r>
              <a:rPr lang="ru-RU" sz="2200" dirty="0"/>
              <a:t> людям </a:t>
            </a:r>
            <a:r>
              <a:rPr lang="ru-RU" sz="2200" dirty="0" err="1"/>
              <a:t>здавна</a:t>
            </a:r>
            <a:r>
              <a:rPr lang="ru-RU" sz="2200" dirty="0"/>
              <a:t>. </a:t>
            </a:r>
            <a:r>
              <a:rPr lang="ru-RU" sz="2200" dirty="0" err="1"/>
              <a:t>Її</a:t>
            </a:r>
            <a:r>
              <a:rPr lang="ru-RU" sz="2200" dirty="0"/>
              <a:t> почали </a:t>
            </a:r>
            <a:r>
              <a:rPr lang="ru-RU" sz="2200" dirty="0" err="1"/>
              <a:t>використовувати</a:t>
            </a:r>
            <a:r>
              <a:rPr lang="ru-RU" sz="2200" dirty="0"/>
              <a:t> </a:t>
            </a:r>
            <a:r>
              <a:rPr lang="ru-RU" sz="2200" dirty="0" err="1"/>
              <a:t>близько</a:t>
            </a:r>
            <a:r>
              <a:rPr lang="ru-RU" sz="2200" dirty="0"/>
              <a:t> 5000 </a:t>
            </a:r>
            <a:r>
              <a:rPr lang="ru-RU" sz="2200" dirty="0" err="1"/>
              <a:t>років</a:t>
            </a:r>
            <a:r>
              <a:rPr lang="ru-RU" sz="2200" dirty="0"/>
              <a:t> тому в </a:t>
            </a:r>
            <a:r>
              <a:rPr lang="ru-RU" sz="2200" dirty="0" err="1"/>
              <a:t>місцях</a:t>
            </a:r>
            <a:r>
              <a:rPr lang="ru-RU" sz="2200" dirty="0"/>
              <a:t>, де вона </a:t>
            </a:r>
            <a:r>
              <a:rPr lang="ru-RU" sz="2200" dirty="0" err="1"/>
              <a:t>просякала</a:t>
            </a:r>
            <a:r>
              <a:rPr lang="ru-RU" sz="2200" dirty="0"/>
              <a:t> на </a:t>
            </a:r>
            <a:r>
              <a:rPr lang="ru-RU" sz="2200" dirty="0" err="1"/>
              <a:t>поверхню</a:t>
            </a:r>
            <a:r>
              <a:rPr lang="ru-RU" sz="2200" dirty="0"/>
              <a:t> грунту. </a:t>
            </a:r>
            <a:r>
              <a:rPr lang="ru-RU" sz="2200" dirty="0" err="1"/>
              <a:t>Горючість</a:t>
            </a:r>
            <a:r>
              <a:rPr lang="ru-RU" sz="2200" dirty="0"/>
              <a:t> </a:t>
            </a:r>
            <a:r>
              <a:rPr lang="ru-RU" sz="2200" dirty="0" err="1"/>
              <a:t>нафти</a:t>
            </a:r>
            <a:r>
              <a:rPr lang="ru-RU" sz="2200" dirty="0"/>
              <a:t> </a:t>
            </a:r>
            <a:r>
              <a:rPr lang="ru-RU" sz="2200" dirty="0" err="1"/>
              <a:t>помітити</a:t>
            </a:r>
            <a:r>
              <a:rPr lang="ru-RU" sz="2200" dirty="0"/>
              <a:t> </a:t>
            </a:r>
            <a:r>
              <a:rPr lang="ru-RU" sz="2200" dirty="0" err="1"/>
              <a:t>було</a:t>
            </a:r>
            <a:r>
              <a:rPr lang="ru-RU" sz="2200" dirty="0"/>
              <a:t> </a:t>
            </a:r>
            <a:r>
              <a:rPr lang="ru-RU" sz="2200" dirty="0" err="1"/>
              <a:t>неважко</a:t>
            </a:r>
            <a:r>
              <a:rPr lang="ru-RU" sz="2200" dirty="0"/>
              <a:t>, тому й </a:t>
            </a:r>
            <a:r>
              <a:rPr lang="ru-RU" sz="2200" dirty="0" err="1"/>
              <a:t>застосовувалась</a:t>
            </a:r>
            <a:r>
              <a:rPr lang="ru-RU" sz="2200" dirty="0"/>
              <a:t> вона </a:t>
            </a:r>
            <a:r>
              <a:rPr lang="ru-RU" sz="2200" dirty="0" err="1"/>
              <a:t>переважно</a:t>
            </a:r>
            <a:r>
              <a:rPr lang="ru-RU" sz="2200" dirty="0"/>
              <a:t> як </a:t>
            </a:r>
            <a:r>
              <a:rPr lang="ru-RU" sz="2200" dirty="0" err="1"/>
              <a:t>паливо</a:t>
            </a:r>
            <a:r>
              <a:rPr lang="ru-RU" sz="2200" dirty="0"/>
              <a:t>, для </a:t>
            </a:r>
            <a:r>
              <a:rPr lang="ru-RU" sz="2200" dirty="0" err="1"/>
              <a:t>освітлення</a:t>
            </a:r>
            <a:r>
              <a:rPr lang="ru-RU" sz="2200" dirty="0"/>
              <a:t>, а </a:t>
            </a:r>
            <a:r>
              <a:rPr lang="ru-RU" sz="2200" dirty="0" err="1"/>
              <a:t>також</a:t>
            </a:r>
            <a:r>
              <a:rPr lang="ru-RU" sz="2200" dirty="0"/>
              <a:t> як </a:t>
            </a:r>
            <a:r>
              <a:rPr lang="ru-RU" sz="2200" dirty="0" err="1"/>
              <a:t>мастило</a:t>
            </a:r>
            <a:r>
              <a:rPr lang="ru-RU" sz="2200" dirty="0"/>
              <a:t>. </a:t>
            </a:r>
            <a:r>
              <a:rPr lang="ru-RU" sz="2200" dirty="0" err="1"/>
              <a:t>Нафтопродукти</a:t>
            </a:r>
            <a:r>
              <a:rPr lang="ru-RU" sz="2200" dirty="0"/>
              <a:t> </a:t>
            </a:r>
            <a:r>
              <a:rPr lang="ru-RU" sz="2200" dirty="0" err="1"/>
              <a:t>використовувалися</a:t>
            </a:r>
            <a:r>
              <a:rPr lang="ru-RU" sz="2200" dirty="0"/>
              <a:t> </a:t>
            </a:r>
            <a:r>
              <a:rPr lang="ru-RU" sz="2200" dirty="0" err="1"/>
              <a:t>стародавньою</a:t>
            </a:r>
            <a:r>
              <a:rPr lang="ru-RU" sz="2200" dirty="0"/>
              <a:t> медициною у </a:t>
            </a:r>
            <a:r>
              <a:rPr lang="ru-RU" sz="2200" dirty="0" err="1"/>
              <a:t>вигляді</a:t>
            </a:r>
            <a:r>
              <a:rPr lang="ru-RU" sz="2200" dirty="0"/>
              <a:t> мазей, для </a:t>
            </a:r>
            <a:r>
              <a:rPr lang="ru-RU" sz="2200" dirty="0" err="1"/>
              <a:t>бальзамування</a:t>
            </a:r>
            <a:r>
              <a:rPr lang="ru-RU" sz="2200" dirty="0"/>
              <a:t> </a:t>
            </a:r>
            <a:r>
              <a:rPr lang="ru-RU" sz="2200" dirty="0" err="1"/>
              <a:t>мумій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. Сирою </a:t>
            </a:r>
            <a:r>
              <a:rPr lang="ru-RU" sz="2200" dirty="0" err="1"/>
              <a:t>нафтою</a:t>
            </a:r>
            <a:r>
              <a:rPr lang="ru-RU" sz="2200" dirty="0"/>
              <a:t> </a:t>
            </a:r>
            <a:r>
              <a:rPr lang="ru-RU" sz="2200" dirty="0" err="1"/>
              <a:t>обробляли</a:t>
            </a:r>
            <a:r>
              <a:rPr lang="ru-RU" sz="2200" dirty="0"/>
              <a:t> днища </a:t>
            </a:r>
            <a:r>
              <a:rPr lang="ru-RU" sz="2200" dirty="0" err="1"/>
              <a:t>кораблів</a:t>
            </a:r>
            <a:r>
              <a:rPr lang="ru-RU" sz="2200" dirty="0"/>
              <a:t> для </a:t>
            </a:r>
            <a:r>
              <a:rPr lang="ru-RU" sz="2200" dirty="0" err="1"/>
              <a:t>гідроізоляції</a:t>
            </a:r>
            <a:r>
              <a:rPr lang="ru-RU" sz="2200" dirty="0"/>
              <a:t>. </a:t>
            </a:r>
            <a:r>
              <a:rPr lang="ru-RU" sz="2200" dirty="0" err="1"/>
              <a:t>Стародавні</a:t>
            </a:r>
            <a:r>
              <a:rPr lang="ru-RU" sz="2200" dirty="0"/>
              <a:t> </a:t>
            </a:r>
            <a:r>
              <a:rPr lang="ru-RU" sz="2200" dirty="0" err="1"/>
              <a:t>шумери</a:t>
            </a:r>
            <a:r>
              <a:rPr lang="ru-RU" sz="2200" dirty="0"/>
              <a:t> </a:t>
            </a:r>
            <a:r>
              <a:rPr lang="ru-RU" sz="2200" dirty="0" err="1"/>
              <a:t>застосовували</a:t>
            </a:r>
            <a:r>
              <a:rPr lang="ru-RU" sz="2200" dirty="0"/>
              <a:t> </a:t>
            </a:r>
            <a:r>
              <a:rPr lang="ru-RU" sz="2200" dirty="0" err="1"/>
              <a:t>нафтовий</a:t>
            </a:r>
            <a:r>
              <a:rPr lang="ru-RU" sz="2200" dirty="0"/>
              <a:t> </a:t>
            </a:r>
            <a:r>
              <a:rPr lang="ru-RU" sz="2200" dirty="0" err="1"/>
              <a:t>бітум</a:t>
            </a:r>
            <a:r>
              <a:rPr lang="ru-RU" sz="2200" dirty="0"/>
              <a:t> як </a:t>
            </a:r>
            <a:r>
              <a:rPr lang="ru-RU" sz="2200" dirty="0" err="1"/>
              <a:t>будівельний</a:t>
            </a:r>
            <a:r>
              <a:rPr lang="ru-RU" sz="2200" dirty="0"/>
              <a:t> </a:t>
            </a:r>
            <a:r>
              <a:rPr lang="ru-RU" sz="2200" dirty="0" err="1"/>
              <a:t>матеріал</a:t>
            </a:r>
            <a:r>
              <a:rPr lang="ru-RU" sz="2200" dirty="0"/>
              <a:t>, у </a:t>
            </a:r>
            <a:r>
              <a:rPr lang="ru-RU" sz="2200" dirty="0" err="1"/>
              <a:t>Китаї</a:t>
            </a:r>
            <a:r>
              <a:rPr lang="ru-RU" sz="2200" dirty="0"/>
              <a:t> </a:t>
            </a:r>
            <a:r>
              <a:rPr lang="ru-RU" sz="2200" dirty="0" err="1"/>
              <a:t>нафта</a:t>
            </a:r>
            <a:r>
              <a:rPr lang="ru-RU" sz="2200" dirty="0"/>
              <a:t> </a:t>
            </a:r>
            <a:r>
              <a:rPr lang="ru-RU" sz="2200" dirty="0" err="1"/>
              <a:t>використовувалась</a:t>
            </a:r>
            <a:r>
              <a:rPr lang="ru-RU" sz="2200" dirty="0"/>
              <a:t> з </a:t>
            </a:r>
            <a:r>
              <a:rPr lang="ru-RU" sz="2200" dirty="0" err="1"/>
              <a:t>військовою</a:t>
            </a:r>
            <a:r>
              <a:rPr lang="ru-RU" sz="2200" dirty="0"/>
              <a:t> метою. </a:t>
            </a:r>
          </a:p>
        </p:txBody>
      </p:sp>
    </p:spTree>
    <p:extLst>
      <p:ext uri="{BB962C8B-B14F-4D97-AF65-F5344CB8AC3E}">
        <p14:creationId xmlns:p14="http://schemas.microsoft.com/office/powerpoint/2010/main" val="4266734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114"/>
            <a:ext cx="9144000" cy="679430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33886" y="2090437"/>
            <a:ext cx="22762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Продукти</a:t>
            </a:r>
          </a:p>
          <a:p>
            <a:pPr algn="ctr"/>
            <a:endParaRPr lang="uk-UA" sz="24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ctr"/>
            <a:endParaRPr lang="uk-UA" sz="2400" dirty="0"/>
          </a:p>
          <a:p>
            <a:pPr algn="ctr"/>
            <a:endParaRPr lang="uk-UA" sz="2400" dirty="0" smtClean="0"/>
          </a:p>
          <a:p>
            <a:pPr algn="ctr"/>
            <a:endParaRPr lang="uk-UA" sz="2400" dirty="0" smtClean="0"/>
          </a:p>
          <a:p>
            <a:pPr algn="ctr"/>
            <a:r>
              <a:rPr lang="uk-UA" sz="2400" dirty="0" smtClean="0"/>
              <a:t> переробки</a:t>
            </a:r>
          </a:p>
          <a:p>
            <a:pPr algn="ctr"/>
            <a:r>
              <a:rPr lang="uk-UA" sz="2400" dirty="0" smtClean="0"/>
              <a:t> нафти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88176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/>
          <a:lstStyle/>
          <a:p>
            <a:pPr algn="ctr"/>
            <a:r>
              <a:rPr lang="ru-RU" b="1" dirty="0" err="1" smtClean="0"/>
              <a:t>Застосування</a:t>
            </a:r>
            <a:r>
              <a:rPr lang="ru-RU" b="1" dirty="0" smtClean="0"/>
              <a:t> </a:t>
            </a:r>
            <a:r>
              <a:rPr lang="ru-RU" b="1" dirty="0" err="1" smtClean="0"/>
              <a:t>нафти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021" y="1412776"/>
            <a:ext cx="8496944" cy="5184576"/>
          </a:xfrm>
        </p:spPr>
        <p:txBody>
          <a:bodyPr>
            <a:normAutofit fontScale="47500" lnSpcReduction="20000"/>
          </a:bodyPr>
          <a:lstStyle/>
          <a:p>
            <a:r>
              <a:rPr lang="ru-RU" sz="4000" dirty="0" err="1"/>
              <a:t>Нафта</a:t>
            </a:r>
            <a:r>
              <a:rPr lang="ru-RU" sz="4000" dirty="0"/>
              <a:t> </a:t>
            </a:r>
            <a:r>
              <a:rPr lang="ru-RU" sz="4000" dirty="0" err="1"/>
              <a:t>відіграє</a:t>
            </a:r>
            <a:r>
              <a:rPr lang="ru-RU" sz="4000" dirty="0"/>
              <a:t> </a:t>
            </a:r>
            <a:r>
              <a:rPr lang="ru-RU" sz="4000" dirty="0" err="1"/>
              <a:t>надзвичайно</a:t>
            </a:r>
            <a:r>
              <a:rPr lang="ru-RU" sz="4000" dirty="0"/>
              <a:t> </a:t>
            </a:r>
            <a:r>
              <a:rPr lang="ru-RU" sz="4000" dirty="0" err="1"/>
              <a:t>велику</a:t>
            </a:r>
            <a:r>
              <a:rPr lang="ru-RU" sz="4000" dirty="0"/>
              <a:t> роль у </a:t>
            </a:r>
            <a:r>
              <a:rPr lang="ru-RU" sz="4000" dirty="0" err="1"/>
              <a:t>житті</a:t>
            </a:r>
            <a:r>
              <a:rPr lang="ru-RU" sz="4000" dirty="0"/>
              <a:t> </a:t>
            </a:r>
            <a:r>
              <a:rPr lang="ru-RU" sz="4000" dirty="0" err="1"/>
              <a:t>людства</a:t>
            </a:r>
            <a:r>
              <a:rPr lang="ru-RU" sz="4000" dirty="0"/>
              <a:t>, у </a:t>
            </a:r>
            <a:r>
              <a:rPr lang="ru-RU" sz="4000" dirty="0" err="1"/>
              <a:t>розвитку</a:t>
            </a:r>
            <a:r>
              <a:rPr lang="ru-RU" sz="4000" dirty="0"/>
              <a:t> </a:t>
            </a:r>
            <a:r>
              <a:rPr lang="ru-RU" sz="4000" dirty="0" err="1"/>
              <a:t>цивілізації</a:t>
            </a:r>
            <a:r>
              <a:rPr lang="ru-RU" sz="4000" dirty="0"/>
              <a:t>. </a:t>
            </a:r>
            <a:r>
              <a:rPr lang="ru-RU" sz="4000" dirty="0" err="1"/>
              <a:t>Насамперед</a:t>
            </a:r>
            <a:r>
              <a:rPr lang="ru-RU" sz="4000" dirty="0"/>
              <a:t> </a:t>
            </a:r>
            <a:r>
              <a:rPr lang="ru-RU" sz="4000" dirty="0" err="1"/>
              <a:t>це</a:t>
            </a:r>
            <a:r>
              <a:rPr lang="ru-RU" sz="4000" dirty="0"/>
              <a:t> </a:t>
            </a:r>
            <a:r>
              <a:rPr lang="ru-RU" sz="4000" dirty="0" err="1"/>
              <a:t>одне</a:t>
            </a:r>
            <a:r>
              <a:rPr lang="ru-RU" sz="4000" dirty="0"/>
              <a:t> </a:t>
            </a:r>
            <a:r>
              <a:rPr lang="ru-RU" sz="4000" dirty="0" err="1"/>
              <a:t>із</a:t>
            </a:r>
            <a:r>
              <a:rPr lang="ru-RU" sz="4000" dirty="0"/>
              <a:t> </a:t>
            </a:r>
            <a:r>
              <a:rPr lang="ru-RU" sz="4000" dirty="0" err="1"/>
              <a:t>найважливіших</a:t>
            </a:r>
            <a:r>
              <a:rPr lang="ru-RU" sz="4000" dirty="0"/>
              <a:t> </a:t>
            </a:r>
            <a:r>
              <a:rPr lang="ru-RU" sz="4000" dirty="0" err="1"/>
              <a:t>джерел</a:t>
            </a:r>
            <a:r>
              <a:rPr lang="ru-RU" sz="4000" dirty="0"/>
              <a:t> </a:t>
            </a:r>
            <a:r>
              <a:rPr lang="ru-RU" sz="4000" dirty="0" err="1"/>
              <a:t>енергії</a:t>
            </a:r>
            <a:r>
              <a:rPr lang="ru-RU" sz="4000" dirty="0"/>
              <a:t>, </a:t>
            </a:r>
            <a:r>
              <a:rPr lang="ru-RU" sz="4000" dirty="0" err="1"/>
              <a:t>що</a:t>
            </a:r>
            <a:r>
              <a:rPr lang="ru-RU" sz="4000" dirty="0"/>
              <a:t> </a:t>
            </a:r>
            <a:r>
              <a:rPr lang="ru-RU" sz="4000" dirty="0" err="1"/>
              <a:t>вивільнюється</a:t>
            </a:r>
            <a:r>
              <a:rPr lang="ru-RU" sz="4000" dirty="0"/>
              <a:t> в </a:t>
            </a:r>
            <a:r>
              <a:rPr lang="ru-RU" sz="4000" dirty="0" err="1"/>
              <a:t>результаті</a:t>
            </a:r>
            <a:r>
              <a:rPr lang="ru-RU" sz="4000" dirty="0"/>
              <a:t> </a:t>
            </a:r>
            <a:r>
              <a:rPr lang="ru-RU" sz="4000" dirty="0" err="1"/>
              <a:t>спалення</a:t>
            </a:r>
            <a:r>
              <a:rPr lang="ru-RU" sz="4000" dirty="0"/>
              <a:t> </a:t>
            </a:r>
            <a:r>
              <a:rPr lang="ru-RU" sz="4000" dirty="0" err="1"/>
              <a:t>нафтопродуктів</a:t>
            </a:r>
            <a:r>
              <a:rPr lang="ru-RU" sz="4000" dirty="0"/>
              <a:t>. </a:t>
            </a:r>
            <a:r>
              <a:rPr lang="ru-RU" sz="4000" dirty="0" err="1"/>
              <a:t>Крім</a:t>
            </a:r>
            <a:r>
              <a:rPr lang="ru-RU" sz="4000" dirty="0"/>
              <a:t> того, </a:t>
            </a:r>
            <a:r>
              <a:rPr lang="ru-RU" sz="4000" dirty="0" err="1"/>
              <a:t>хімічною</a:t>
            </a:r>
            <a:r>
              <a:rPr lang="ru-RU" sz="4000" dirty="0"/>
              <a:t> </a:t>
            </a:r>
            <a:r>
              <a:rPr lang="ru-RU" sz="4000" dirty="0" err="1"/>
              <a:t>переробкою</a:t>
            </a:r>
            <a:r>
              <a:rPr lang="ru-RU" sz="4000" dirty="0"/>
              <a:t> </a:t>
            </a:r>
            <a:r>
              <a:rPr lang="ru-RU" sz="4000" dirty="0" err="1"/>
              <a:t>нафти</a:t>
            </a:r>
            <a:r>
              <a:rPr lang="ru-RU" sz="4000" dirty="0"/>
              <a:t> </a:t>
            </a:r>
            <a:r>
              <a:rPr lang="ru-RU" sz="4000" dirty="0" err="1"/>
              <a:t>добувають</a:t>
            </a:r>
            <a:r>
              <a:rPr lang="ru-RU" sz="4000" dirty="0"/>
              <a:t> </a:t>
            </a:r>
            <a:r>
              <a:rPr lang="ru-RU" sz="4000" dirty="0" err="1"/>
              <a:t>незліченну</a:t>
            </a:r>
            <a:r>
              <a:rPr lang="ru-RU" sz="4000" dirty="0"/>
              <a:t> </a:t>
            </a:r>
            <a:r>
              <a:rPr lang="ru-RU" sz="4000" dirty="0" err="1"/>
              <a:t>кількість</a:t>
            </a:r>
            <a:r>
              <a:rPr lang="ru-RU" sz="4000" dirty="0"/>
              <a:t> </a:t>
            </a:r>
            <a:r>
              <a:rPr lang="ru-RU" sz="4000" dirty="0" err="1"/>
              <a:t>речовини</a:t>
            </a:r>
            <a:r>
              <a:rPr lang="ru-RU" sz="4000" dirty="0"/>
              <a:t>, </a:t>
            </a:r>
            <a:r>
              <a:rPr lang="ru-RU" sz="4000" dirty="0" err="1"/>
              <a:t>що</a:t>
            </a:r>
            <a:r>
              <a:rPr lang="ru-RU" sz="4000" dirty="0"/>
              <a:t> </a:t>
            </a:r>
            <a:r>
              <a:rPr lang="ru-RU" sz="4000" dirty="0" err="1" smtClean="0"/>
              <a:t>використовуються</a:t>
            </a:r>
            <a:r>
              <a:rPr lang="ru-RU" sz="4000" dirty="0" smtClean="0"/>
              <a:t> </a:t>
            </a:r>
            <a:r>
              <a:rPr lang="ru-RU" sz="4000" dirty="0" err="1" smtClean="0"/>
              <a:t>скрізь</a:t>
            </a:r>
            <a:r>
              <a:rPr lang="ru-RU" sz="4000" dirty="0" smtClean="0"/>
              <a:t>.</a:t>
            </a:r>
          </a:p>
          <a:p>
            <a:r>
              <a:rPr lang="ru-RU" sz="4000" dirty="0" smtClean="0"/>
              <a:t>У </a:t>
            </a:r>
            <a:r>
              <a:rPr lang="ru-RU" sz="4000" dirty="0" err="1"/>
              <a:t>результаті</a:t>
            </a:r>
            <a:r>
              <a:rPr lang="ru-RU" sz="4000" dirty="0"/>
              <a:t> </a:t>
            </a:r>
            <a:r>
              <a:rPr lang="ru-RU" sz="4000" dirty="0" err="1"/>
              <a:t>хімічної</a:t>
            </a:r>
            <a:r>
              <a:rPr lang="ru-RU" sz="4000" dirty="0"/>
              <a:t> </a:t>
            </a:r>
            <a:r>
              <a:rPr lang="ru-RU" sz="4000" dirty="0" err="1"/>
              <a:t>переробки</a:t>
            </a:r>
            <a:r>
              <a:rPr lang="ru-RU" sz="4000" dirty="0"/>
              <a:t> </a:t>
            </a:r>
            <a:r>
              <a:rPr lang="ru-RU" sz="4000" dirty="0" err="1"/>
              <a:t>чорна</a:t>
            </a:r>
            <a:r>
              <a:rPr lang="ru-RU" sz="4000" dirty="0"/>
              <a:t> </a:t>
            </a:r>
            <a:r>
              <a:rPr lang="ru-RU" sz="4000" dirty="0" err="1"/>
              <a:t>олійна</a:t>
            </a:r>
            <a:r>
              <a:rPr lang="ru-RU" sz="4000" dirty="0"/>
              <a:t> </a:t>
            </a:r>
            <a:r>
              <a:rPr lang="ru-RU" sz="4000" dirty="0" err="1"/>
              <a:t>рідина</a:t>
            </a:r>
            <a:r>
              <a:rPr lang="ru-RU" sz="4000" dirty="0"/>
              <a:t> </a:t>
            </a:r>
            <a:r>
              <a:rPr lang="ru-RU" sz="4000" dirty="0" err="1"/>
              <a:t>перетворюється</a:t>
            </a:r>
            <a:r>
              <a:rPr lang="ru-RU" sz="4000" dirty="0"/>
              <a:t> на волокна і </a:t>
            </a:r>
            <a:r>
              <a:rPr lang="ru-RU" sz="4000" dirty="0" err="1"/>
              <a:t>пластмаси</a:t>
            </a:r>
            <a:r>
              <a:rPr lang="ru-RU" sz="4000" dirty="0"/>
              <a:t>, на </a:t>
            </a:r>
            <a:r>
              <a:rPr lang="ru-RU" sz="4000" dirty="0" err="1"/>
              <a:t>запашні</a:t>
            </a:r>
            <a:r>
              <a:rPr lang="ru-RU" sz="4000" dirty="0"/>
              <a:t> і </a:t>
            </a:r>
            <a:r>
              <a:rPr lang="ru-RU" sz="4000" dirty="0" err="1"/>
              <a:t>вибухові</a:t>
            </a:r>
            <a:r>
              <a:rPr lang="ru-RU" sz="4000" dirty="0"/>
              <a:t> </a:t>
            </a:r>
            <a:r>
              <a:rPr lang="ru-RU" sz="4000" dirty="0" err="1"/>
              <a:t>речовини</a:t>
            </a:r>
            <a:r>
              <a:rPr lang="ru-RU" sz="4000" dirty="0"/>
              <a:t>. </a:t>
            </a:r>
            <a:r>
              <a:rPr lang="ru-RU" sz="4000" dirty="0" err="1"/>
              <a:t>Ліки</a:t>
            </a:r>
            <a:r>
              <a:rPr lang="ru-RU" sz="4000" dirty="0"/>
              <a:t> і </a:t>
            </a:r>
            <a:r>
              <a:rPr lang="ru-RU" sz="4000" dirty="0" err="1"/>
              <a:t>барвники</a:t>
            </a:r>
            <a:r>
              <a:rPr lang="ru-RU" sz="4000" dirty="0"/>
              <a:t>. Чим </a:t>
            </a:r>
            <a:r>
              <a:rPr lang="ru-RU" sz="4000" dirty="0" err="1"/>
              <a:t>глибша</a:t>
            </a:r>
            <a:r>
              <a:rPr lang="ru-RU" sz="4000" dirty="0"/>
              <a:t> </a:t>
            </a:r>
            <a:r>
              <a:rPr lang="ru-RU" sz="4000" dirty="0" err="1"/>
              <a:t>переробка</a:t>
            </a:r>
            <a:r>
              <a:rPr lang="ru-RU" sz="4000" dirty="0"/>
              <a:t> </a:t>
            </a:r>
            <a:r>
              <a:rPr lang="ru-RU" sz="4000" dirty="0" err="1"/>
              <a:t>нафти</a:t>
            </a:r>
            <a:r>
              <a:rPr lang="ru-RU" sz="4000" dirty="0"/>
              <a:t>, </a:t>
            </a:r>
            <a:r>
              <a:rPr lang="ru-RU" sz="4000" dirty="0" err="1"/>
              <a:t>тим</a:t>
            </a:r>
            <a:r>
              <a:rPr lang="ru-RU" sz="4000" dirty="0"/>
              <a:t> </a:t>
            </a:r>
            <a:r>
              <a:rPr lang="ru-RU" sz="4000" dirty="0" err="1"/>
              <a:t>більше</a:t>
            </a:r>
            <a:r>
              <a:rPr lang="ru-RU" sz="4000" dirty="0"/>
              <a:t> </a:t>
            </a:r>
            <a:r>
              <a:rPr lang="ru-RU" sz="4000" dirty="0" err="1"/>
              <a:t>корисних</a:t>
            </a:r>
            <a:r>
              <a:rPr lang="ru-RU" sz="4000" dirty="0"/>
              <a:t> </a:t>
            </a:r>
            <a:r>
              <a:rPr lang="ru-RU" sz="4000" dirty="0" err="1"/>
              <a:t>продуктів</a:t>
            </a:r>
            <a:r>
              <a:rPr lang="ru-RU" sz="4000" dirty="0"/>
              <a:t> </a:t>
            </a:r>
            <a:r>
              <a:rPr lang="ru-RU" sz="4000" dirty="0" err="1"/>
              <a:t>можна</a:t>
            </a:r>
            <a:r>
              <a:rPr lang="ru-RU" sz="4000" dirty="0"/>
              <a:t> </a:t>
            </a:r>
            <a:r>
              <a:rPr lang="ru-RU" sz="4000" dirty="0" err="1"/>
              <a:t>добувати</a:t>
            </a:r>
            <a:r>
              <a:rPr lang="ru-RU" sz="4000" dirty="0"/>
              <a:t> з </a:t>
            </a:r>
            <a:r>
              <a:rPr lang="ru-RU" sz="4000" dirty="0" err="1"/>
              <a:t>неї</a:t>
            </a:r>
            <a:r>
              <a:rPr lang="ru-RU" sz="4000" dirty="0"/>
              <a:t>. </a:t>
            </a:r>
          </a:p>
          <a:p>
            <a:r>
              <a:rPr lang="ru-RU" sz="4000" dirty="0" err="1"/>
              <a:t>Можна</a:t>
            </a:r>
            <a:r>
              <a:rPr lang="ru-RU" sz="4000" dirty="0"/>
              <a:t> </a:t>
            </a:r>
            <a:r>
              <a:rPr lang="ru-RU" sz="4000" dirty="0" err="1"/>
              <a:t>сказати</a:t>
            </a:r>
            <a:r>
              <a:rPr lang="ru-RU" sz="4000" dirty="0"/>
              <a:t>, </a:t>
            </a:r>
            <a:r>
              <a:rPr lang="ru-RU" sz="4000" dirty="0" err="1"/>
              <a:t>що</a:t>
            </a:r>
            <a:r>
              <a:rPr lang="ru-RU" sz="4000" dirty="0"/>
              <a:t> ми </a:t>
            </a:r>
            <a:r>
              <a:rPr lang="ru-RU" sz="4000" dirty="0" err="1"/>
              <a:t>залежимо</a:t>
            </a:r>
            <a:r>
              <a:rPr lang="ru-RU" sz="4000" dirty="0"/>
              <a:t> </a:t>
            </a:r>
            <a:r>
              <a:rPr lang="ru-RU" sz="4000" dirty="0" err="1"/>
              <a:t>від</a:t>
            </a:r>
            <a:r>
              <a:rPr lang="ru-RU" sz="4000" dirty="0"/>
              <a:t> </a:t>
            </a:r>
            <a:r>
              <a:rPr lang="ru-RU" sz="4000" dirty="0" err="1"/>
              <a:t>нафти</a:t>
            </a:r>
            <a:r>
              <a:rPr lang="ru-RU" sz="4000" dirty="0"/>
              <a:t>, </a:t>
            </a:r>
            <a:r>
              <a:rPr lang="ru-RU" sz="4000" dirty="0" err="1"/>
              <a:t>оскільки</a:t>
            </a:r>
            <a:r>
              <a:rPr lang="ru-RU" sz="4000" dirty="0"/>
              <a:t> </a:t>
            </a:r>
            <a:r>
              <a:rPr lang="ru-RU" sz="4000" dirty="0" err="1"/>
              <a:t>поки</a:t>
            </a:r>
            <a:r>
              <a:rPr lang="ru-RU" sz="4000" dirty="0"/>
              <a:t> </a:t>
            </a:r>
            <a:r>
              <a:rPr lang="ru-RU" sz="4000" dirty="0" err="1"/>
              <a:t>що</a:t>
            </a:r>
            <a:r>
              <a:rPr lang="ru-RU" sz="4000" dirty="0"/>
              <a:t> вона </a:t>
            </a:r>
            <a:r>
              <a:rPr lang="ru-RU" sz="4000" dirty="0" err="1"/>
              <a:t>незамінна</a:t>
            </a:r>
            <a:r>
              <a:rPr lang="ru-RU" sz="4000" dirty="0"/>
              <a:t> як </a:t>
            </a:r>
            <a:r>
              <a:rPr lang="ru-RU" sz="4000" dirty="0" err="1"/>
              <a:t>сировина</a:t>
            </a:r>
            <a:r>
              <a:rPr lang="ru-RU" sz="4000" dirty="0"/>
              <a:t> для синтезу і для </a:t>
            </a:r>
            <a:r>
              <a:rPr lang="ru-RU" sz="4000" dirty="0" err="1"/>
              <a:t>виробництва</a:t>
            </a:r>
            <a:r>
              <a:rPr lang="ru-RU" sz="4000" dirty="0"/>
              <a:t> </a:t>
            </a:r>
            <a:r>
              <a:rPr lang="ru-RU" sz="4000" dirty="0" err="1"/>
              <a:t>пального</a:t>
            </a:r>
            <a:r>
              <a:rPr lang="ru-RU" sz="4000" dirty="0"/>
              <a:t>. На жаль, </a:t>
            </a:r>
            <a:r>
              <a:rPr lang="ru-RU" sz="4000" dirty="0" err="1"/>
              <a:t>ще</a:t>
            </a:r>
            <a:r>
              <a:rPr lang="ru-RU" sz="4000" dirty="0"/>
              <a:t> й </a:t>
            </a:r>
            <a:r>
              <a:rPr lang="ru-RU" sz="4000" dirty="0" err="1"/>
              <a:t>сьогодні</a:t>
            </a:r>
            <a:r>
              <a:rPr lang="ru-RU" sz="4000" dirty="0"/>
              <a:t> у </a:t>
            </a:r>
            <a:r>
              <a:rPr lang="ru-RU" sz="4000" dirty="0" err="1"/>
              <a:t>вигляді</a:t>
            </a:r>
            <a:r>
              <a:rPr lang="ru-RU" sz="4000" dirty="0"/>
              <a:t> </a:t>
            </a:r>
            <a:r>
              <a:rPr lang="ru-RU" sz="4000" dirty="0" err="1"/>
              <a:t>пального</a:t>
            </a:r>
            <a:r>
              <a:rPr lang="ru-RU" sz="4000" dirty="0"/>
              <a:t> </a:t>
            </a:r>
            <a:r>
              <a:rPr lang="ru-RU" sz="4000" dirty="0" err="1"/>
              <a:t>більша</a:t>
            </a:r>
            <a:r>
              <a:rPr lang="ru-RU" sz="4000" dirty="0"/>
              <a:t> </a:t>
            </a:r>
            <a:r>
              <a:rPr lang="ru-RU" sz="4000" dirty="0" err="1"/>
              <a:t>частина</a:t>
            </a:r>
            <a:r>
              <a:rPr lang="ru-RU" sz="4000" dirty="0"/>
              <a:t> </a:t>
            </a:r>
            <a:r>
              <a:rPr lang="ru-RU" sz="4000" dirty="0" err="1"/>
              <a:t>нафтопродуктів</a:t>
            </a:r>
            <a:r>
              <a:rPr lang="ru-RU" sz="4000" dirty="0"/>
              <a:t> </a:t>
            </a:r>
            <a:r>
              <a:rPr lang="ru-RU" sz="4000" dirty="0" err="1"/>
              <a:t>спалюється</a:t>
            </a:r>
            <a:r>
              <a:rPr lang="ru-RU" sz="4000" dirty="0"/>
              <a:t> (до 87% </a:t>
            </a:r>
            <a:r>
              <a:rPr lang="ru-RU" sz="4000" dirty="0" err="1"/>
              <a:t>видобутку</a:t>
            </a:r>
            <a:r>
              <a:rPr lang="ru-RU" sz="4000" dirty="0"/>
              <a:t>) і </a:t>
            </a:r>
            <a:r>
              <a:rPr lang="ru-RU" sz="4000" dirty="0" err="1"/>
              <a:t>лише</a:t>
            </a:r>
            <a:r>
              <a:rPr lang="ru-RU" sz="4000" dirty="0"/>
              <a:t> 13 </a:t>
            </a:r>
            <a:r>
              <a:rPr lang="ru-RU" sz="4000" dirty="0" err="1"/>
              <a:t>використовується</a:t>
            </a:r>
            <a:r>
              <a:rPr lang="ru-RU" sz="4000" dirty="0"/>
              <a:t> для </a:t>
            </a:r>
            <a:r>
              <a:rPr lang="ru-RU" sz="4000" dirty="0" err="1"/>
              <a:t>хімічної</a:t>
            </a:r>
            <a:r>
              <a:rPr lang="ru-RU" sz="4000" dirty="0"/>
              <a:t> </a:t>
            </a:r>
            <a:r>
              <a:rPr lang="ru-RU" sz="4000" dirty="0" err="1"/>
              <a:t>переробки</a:t>
            </a:r>
            <a:r>
              <a:rPr lang="ru-RU" sz="4000" dirty="0"/>
              <a:t>. </a:t>
            </a:r>
          </a:p>
          <a:p>
            <a:r>
              <a:rPr lang="ru-RU" sz="4000" dirty="0" err="1" smtClean="0"/>
              <a:t>Людство</a:t>
            </a:r>
            <a:r>
              <a:rPr lang="ru-RU" sz="4000" dirty="0" smtClean="0"/>
              <a:t> </a:t>
            </a:r>
            <a:r>
              <a:rPr lang="ru-RU" sz="4000" dirty="0"/>
              <a:t>давно </a:t>
            </a:r>
            <a:r>
              <a:rPr lang="ru-RU" sz="4000" dirty="0" err="1"/>
              <a:t>усвідомило</a:t>
            </a:r>
            <a:r>
              <a:rPr lang="ru-RU" sz="4000" dirty="0"/>
              <a:t>, </a:t>
            </a:r>
            <a:r>
              <a:rPr lang="ru-RU" sz="4000" dirty="0" err="1"/>
              <a:t>що</a:t>
            </a:r>
            <a:r>
              <a:rPr lang="ru-RU" sz="4000" dirty="0"/>
              <a:t> </a:t>
            </a:r>
            <a:r>
              <a:rPr lang="ru-RU" sz="4000" dirty="0" err="1"/>
              <a:t>нафта</a:t>
            </a:r>
            <a:r>
              <a:rPr lang="ru-RU" sz="4000" dirty="0"/>
              <a:t> – </a:t>
            </a:r>
            <a:r>
              <a:rPr lang="ru-RU" sz="4000" dirty="0" err="1"/>
              <a:t>надто</a:t>
            </a:r>
            <a:r>
              <a:rPr lang="ru-RU" sz="4000" dirty="0"/>
              <a:t> </a:t>
            </a:r>
            <a:r>
              <a:rPr lang="ru-RU" sz="4000" dirty="0" err="1"/>
              <a:t>цінна</a:t>
            </a:r>
            <a:r>
              <a:rPr lang="ru-RU" sz="4000" dirty="0"/>
              <a:t> </a:t>
            </a:r>
            <a:r>
              <a:rPr lang="ru-RU" sz="4000" dirty="0" err="1"/>
              <a:t>хімічна</a:t>
            </a:r>
            <a:r>
              <a:rPr lang="ru-RU" sz="4000" dirty="0"/>
              <a:t> </a:t>
            </a:r>
            <a:r>
              <a:rPr lang="ru-RU" sz="4000" dirty="0" err="1"/>
              <a:t>сировина</a:t>
            </a:r>
            <a:r>
              <a:rPr lang="ru-RU" sz="4000" dirty="0"/>
              <a:t>, </a:t>
            </a:r>
            <a:r>
              <a:rPr lang="ru-RU" sz="4000" dirty="0" err="1"/>
              <a:t>щоб</a:t>
            </a:r>
            <a:r>
              <a:rPr lang="ru-RU" sz="4000" dirty="0"/>
              <a:t> </a:t>
            </a:r>
            <a:r>
              <a:rPr lang="ru-RU" sz="4000" dirty="0" err="1"/>
              <a:t>спалювати</a:t>
            </a:r>
            <a:r>
              <a:rPr lang="ru-RU" sz="4000" dirty="0"/>
              <a:t> </a:t>
            </a:r>
            <a:r>
              <a:rPr lang="ru-RU" sz="4000" dirty="0" err="1"/>
              <a:t>її</a:t>
            </a:r>
            <a:r>
              <a:rPr lang="ru-RU" sz="4000" dirty="0"/>
              <a:t> у </a:t>
            </a:r>
            <a:r>
              <a:rPr lang="ru-RU" sz="4000" dirty="0" err="1"/>
              <a:t>вигляді</a:t>
            </a:r>
            <a:r>
              <a:rPr lang="ru-RU" sz="4000" dirty="0"/>
              <a:t> </a:t>
            </a:r>
            <a:r>
              <a:rPr lang="ru-RU" sz="4000" dirty="0" err="1"/>
              <a:t>пального</a:t>
            </a:r>
            <a:r>
              <a:rPr lang="ru-RU" sz="4000" dirty="0"/>
              <a:t>. До того ж, </a:t>
            </a:r>
            <a:r>
              <a:rPr lang="ru-RU" sz="4000" dirty="0" err="1"/>
              <a:t>ресурси</a:t>
            </a:r>
            <a:r>
              <a:rPr lang="ru-RU" sz="4000" dirty="0"/>
              <a:t> </a:t>
            </a:r>
            <a:r>
              <a:rPr lang="ru-RU" sz="4000" dirty="0" err="1"/>
              <a:t>цієї</a:t>
            </a:r>
            <a:r>
              <a:rPr lang="ru-RU" sz="4000" dirty="0"/>
              <a:t> </a:t>
            </a:r>
            <a:r>
              <a:rPr lang="ru-RU" sz="4000" dirty="0" err="1"/>
              <a:t>копалини</a:t>
            </a:r>
            <a:r>
              <a:rPr lang="ru-RU" sz="4000" dirty="0"/>
              <a:t> на </a:t>
            </a:r>
            <a:r>
              <a:rPr lang="ru-RU" sz="4000" dirty="0" err="1"/>
              <a:t>планеті</a:t>
            </a:r>
            <a:r>
              <a:rPr lang="ru-RU" sz="4000" dirty="0"/>
              <a:t> </a:t>
            </a:r>
            <a:r>
              <a:rPr lang="ru-RU" sz="4000" dirty="0" err="1"/>
              <a:t>швидко</a:t>
            </a:r>
            <a:r>
              <a:rPr lang="ru-RU" sz="4000" dirty="0"/>
              <a:t> </a:t>
            </a:r>
            <a:r>
              <a:rPr lang="ru-RU" sz="4000" dirty="0" err="1"/>
              <a:t>скорочуються</a:t>
            </a:r>
            <a:r>
              <a:rPr lang="ru-RU" sz="4000" dirty="0"/>
              <a:t>. У </a:t>
            </a:r>
            <a:r>
              <a:rPr lang="ru-RU" sz="4000" dirty="0" err="1"/>
              <a:t>звязку</a:t>
            </a:r>
            <a:r>
              <a:rPr lang="ru-RU" sz="4000" dirty="0"/>
              <a:t> з </a:t>
            </a:r>
            <a:r>
              <a:rPr lang="ru-RU" sz="4000" dirty="0" err="1"/>
              <a:t>цим</a:t>
            </a:r>
            <a:r>
              <a:rPr lang="ru-RU" sz="4000" dirty="0"/>
              <a:t> </a:t>
            </a:r>
            <a:r>
              <a:rPr lang="ru-RU" sz="4000" dirty="0" err="1"/>
              <a:t>постає</a:t>
            </a:r>
            <a:r>
              <a:rPr lang="ru-RU" sz="4000" dirty="0"/>
              <a:t> </a:t>
            </a:r>
            <a:r>
              <a:rPr lang="ru-RU" sz="4000" dirty="0" err="1"/>
              <a:t>питання</a:t>
            </a:r>
            <a:r>
              <a:rPr lang="ru-RU" sz="4000" dirty="0"/>
              <a:t> про </a:t>
            </a:r>
            <a:r>
              <a:rPr lang="ru-RU" sz="4000" dirty="0" err="1"/>
              <a:t>заміну</a:t>
            </a:r>
            <a:r>
              <a:rPr lang="ru-RU" sz="4000" dirty="0"/>
              <a:t> </a:t>
            </a:r>
            <a:r>
              <a:rPr lang="ru-RU" sz="4000" dirty="0" err="1"/>
              <a:t>нафти</a:t>
            </a:r>
            <a:r>
              <a:rPr lang="ru-RU" sz="4000" dirty="0"/>
              <a:t> як </a:t>
            </a:r>
            <a:r>
              <a:rPr lang="ru-RU" sz="4000" dirty="0" err="1"/>
              <a:t>джерела</a:t>
            </a:r>
            <a:r>
              <a:rPr lang="ru-RU" sz="4000" dirty="0"/>
              <a:t> </a:t>
            </a:r>
            <a:r>
              <a:rPr lang="ru-RU" sz="4000" dirty="0" err="1"/>
              <a:t>енергії</a:t>
            </a:r>
            <a:r>
              <a:rPr lang="ru-RU" sz="4000" dirty="0"/>
              <a:t> і </a:t>
            </a:r>
            <a:r>
              <a:rPr lang="ru-RU" sz="4000" dirty="0" err="1"/>
              <a:t>сировини</a:t>
            </a:r>
            <a:r>
              <a:rPr lang="ru-RU" sz="40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016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5" y="0"/>
            <a:ext cx="9139944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7494"/>
            <a:ext cx="8640960" cy="1399032"/>
          </a:xfrm>
        </p:spPr>
        <p:txBody>
          <a:bodyPr/>
          <a:lstStyle/>
          <a:p>
            <a:pPr algn="ctr"/>
            <a:r>
              <a:rPr lang="uk-UA" dirty="0" smtClean="0"/>
              <a:t>Застосування нафтопродуктів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212976"/>
            <a:ext cx="8229600" cy="3456384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Продукти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перегонки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нафти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мають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різне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застосування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r>
              <a:rPr lang="ru-RU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Бензин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у великих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кількостях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використовують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як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авіаційне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й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автомобільне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пальне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Він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складається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звичайно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вуглеводнів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що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містять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у молекулах у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середньому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від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5 до 9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атомів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Карбону.</a:t>
            </a:r>
          </a:p>
          <a:p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Гас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застосовують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як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пальне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для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реактивних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тракторних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двигу­нів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а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також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для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побутових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потреб.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Він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складається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вуглеводнів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що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містять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у молекулах у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середньому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від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9 до 16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атомів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Карбону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r>
              <a:rPr lang="ru-RU" sz="3200" i="1" dirty="0" smtClean="0">
                <a:solidFill>
                  <a:schemeClr val="bg1"/>
                </a:solidFill>
              </a:rPr>
              <a:t> </a:t>
            </a:r>
            <a:r>
              <a:rPr lang="ru-RU" sz="3200" i="1" dirty="0">
                <a:solidFill>
                  <a:schemeClr val="bg1"/>
                </a:solidFill>
              </a:rPr>
              <a:t>Гудрон</a:t>
            </a:r>
            <a:r>
              <a:rPr lang="ru-RU" sz="3200" dirty="0">
                <a:solidFill>
                  <a:schemeClr val="bg1"/>
                </a:solidFill>
              </a:rPr>
              <a:t> — </a:t>
            </a:r>
            <a:r>
              <a:rPr lang="ru-RU" sz="3200" dirty="0" err="1">
                <a:solidFill>
                  <a:schemeClr val="bg1"/>
                </a:solidFill>
              </a:rPr>
              <a:t>нелетка</a:t>
            </a:r>
            <a:r>
              <a:rPr lang="ru-RU" sz="3200" dirty="0">
                <a:solidFill>
                  <a:schemeClr val="bg1"/>
                </a:solidFill>
              </a:rPr>
              <a:t> темна </a:t>
            </a:r>
            <a:r>
              <a:rPr lang="ru-RU" sz="3200" dirty="0" err="1">
                <a:solidFill>
                  <a:schemeClr val="bg1"/>
                </a:solidFill>
              </a:rPr>
              <a:t>маса</a:t>
            </a:r>
            <a:r>
              <a:rPr lang="ru-RU" sz="3200" dirty="0">
                <a:solidFill>
                  <a:schemeClr val="bg1"/>
                </a:solidFill>
              </a:rPr>
              <a:t>, </a:t>
            </a:r>
            <a:r>
              <a:rPr lang="ru-RU" sz="3200" dirty="0" err="1">
                <a:solidFill>
                  <a:schemeClr val="bg1"/>
                </a:solidFill>
              </a:rPr>
              <a:t>після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часткового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окиснення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його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застосовують</a:t>
            </a:r>
            <a:r>
              <a:rPr lang="ru-RU" sz="3200" dirty="0">
                <a:solidFill>
                  <a:schemeClr val="bg1"/>
                </a:solidFill>
              </a:rPr>
              <a:t> для </a:t>
            </a:r>
            <a:r>
              <a:rPr lang="ru-RU" sz="3200" dirty="0" err="1">
                <a:solidFill>
                  <a:schemeClr val="bg1"/>
                </a:solidFill>
              </a:rPr>
              <a:t>одержання</a:t>
            </a:r>
            <a:r>
              <a:rPr lang="ru-RU" sz="3200" dirty="0">
                <a:solidFill>
                  <a:schemeClr val="bg1"/>
                </a:solidFill>
              </a:rPr>
              <a:t> асфальту.</a:t>
            </a:r>
          </a:p>
          <a:p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839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949" y="188640"/>
            <a:ext cx="2743402" cy="205755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1028" y="615152"/>
            <a:ext cx="6227779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i="1" dirty="0" err="1" smtClean="0"/>
              <a:t>Парафін</a:t>
            </a:r>
            <a:r>
              <a:rPr lang="ru-RU" sz="2000" dirty="0" smtClean="0"/>
              <a:t> </a:t>
            </a:r>
            <a:r>
              <a:rPr lang="ru-RU" sz="2000" dirty="0" err="1" smtClean="0"/>
              <a:t>застосовують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одержання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вищих</a:t>
            </a:r>
            <a:r>
              <a:rPr lang="ru-RU" sz="2000" dirty="0" smtClean="0"/>
              <a:t> </a:t>
            </a:r>
            <a:r>
              <a:rPr lang="ru-RU" sz="2000" dirty="0" err="1" smtClean="0"/>
              <a:t>карбонових</a:t>
            </a:r>
            <a:r>
              <a:rPr lang="ru-RU" sz="2000" dirty="0" smtClean="0"/>
              <a:t> кислот, для </a:t>
            </a:r>
            <a:r>
              <a:rPr lang="ru-RU" sz="2000" dirty="0" err="1" smtClean="0"/>
              <a:t>просочення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деревини</a:t>
            </a:r>
            <a:r>
              <a:rPr lang="ru-RU" sz="2000" dirty="0" smtClean="0"/>
              <a:t> у </a:t>
            </a:r>
            <a:r>
              <a:rPr lang="ru-RU" sz="2000" dirty="0" err="1" smtClean="0"/>
              <a:t>виробництві</a:t>
            </a:r>
            <a:r>
              <a:rPr lang="ru-RU" sz="2000" dirty="0" smtClean="0"/>
              <a:t> </a:t>
            </a:r>
            <a:r>
              <a:rPr lang="ru-RU" sz="2000" dirty="0" err="1" smtClean="0"/>
              <a:t>сірників</a:t>
            </a:r>
            <a:r>
              <a:rPr lang="ru-RU" sz="2000" dirty="0" smtClean="0"/>
              <a:t> і </a:t>
            </a:r>
            <a:r>
              <a:rPr lang="ru-RU" sz="2000" dirty="0" err="1" smtClean="0"/>
              <a:t>олівців</a:t>
            </a:r>
            <a:r>
              <a:rPr lang="ru-RU" sz="2000" dirty="0" smtClean="0"/>
              <a:t>, для </a:t>
            </a:r>
            <a:r>
              <a:rPr lang="ru-RU" sz="2000" dirty="0" err="1" smtClean="0"/>
              <a:t>виго­товлення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свічок</a:t>
            </a:r>
            <a:r>
              <a:rPr lang="ru-RU" sz="2000" dirty="0" smtClean="0"/>
              <a:t>, </a:t>
            </a:r>
            <a:r>
              <a:rPr lang="ru-RU" sz="2000" dirty="0" err="1" smtClean="0"/>
              <a:t>гуталіну</a:t>
            </a:r>
            <a:r>
              <a:rPr lang="ru-RU" sz="2000" dirty="0" smtClean="0"/>
              <a:t> і т. д.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складається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суміші</a:t>
            </a:r>
            <a:r>
              <a:rPr lang="ru-RU" sz="2000" dirty="0" smtClean="0"/>
              <a:t> </a:t>
            </a:r>
            <a:r>
              <a:rPr lang="ru-RU" sz="2000" dirty="0" err="1" smtClean="0"/>
              <a:t>твердих</a:t>
            </a:r>
            <a:r>
              <a:rPr lang="ru-RU" sz="2000" dirty="0" smtClean="0"/>
              <a:t> </a:t>
            </a:r>
            <a:r>
              <a:rPr lang="ru-RU" sz="2000" dirty="0" err="1" smtClean="0"/>
              <a:t>вуглеводнів</a:t>
            </a:r>
            <a:r>
              <a:rPr lang="ru-RU" sz="2000" dirty="0" smtClean="0"/>
              <a:t>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i="1" dirty="0" smtClean="0"/>
              <a:t>Мазут</a:t>
            </a:r>
            <a:r>
              <a:rPr lang="ru-RU" sz="2000" dirty="0" smtClean="0"/>
              <a:t>, </a:t>
            </a:r>
            <a:r>
              <a:rPr lang="ru-RU" sz="2000" dirty="0" err="1" smtClean="0"/>
              <a:t>крім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переробки</a:t>
            </a:r>
            <a:r>
              <a:rPr lang="ru-RU" sz="2000" dirty="0" smtClean="0"/>
              <a:t> на </a:t>
            </a:r>
            <a:r>
              <a:rPr lang="ru-RU" sz="2000" dirty="0" err="1" smtClean="0"/>
              <a:t>мастила</a:t>
            </a:r>
            <a:r>
              <a:rPr lang="ru-RU" sz="2000" dirty="0" smtClean="0"/>
              <a:t> і бензин, </a:t>
            </a:r>
            <a:r>
              <a:rPr lang="ru-RU" sz="2000" dirty="0" err="1" smtClean="0"/>
              <a:t>використовують</a:t>
            </a:r>
            <a:r>
              <a:rPr lang="ru-RU" sz="2000" dirty="0" smtClean="0"/>
              <a:t> як </a:t>
            </a:r>
            <a:r>
              <a:rPr lang="ru-RU" sz="2000" dirty="0" err="1" smtClean="0"/>
              <a:t>котельне</a:t>
            </a:r>
            <a:r>
              <a:rPr lang="ru-RU" sz="2000" dirty="0" smtClean="0"/>
              <a:t> </a:t>
            </a:r>
            <a:r>
              <a:rPr lang="ru-RU" sz="2000" dirty="0" err="1" smtClean="0"/>
              <a:t>рідке</a:t>
            </a:r>
            <a:r>
              <a:rPr lang="ru-RU" sz="2000" dirty="0" smtClean="0"/>
              <a:t> </a:t>
            </a:r>
            <a:r>
              <a:rPr lang="ru-RU" sz="2000" dirty="0" err="1" smtClean="0"/>
              <a:t>пальне</a:t>
            </a:r>
            <a:r>
              <a:rPr lang="ru-RU" sz="2000" dirty="0" smtClean="0"/>
              <a:t>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i="1" dirty="0" err="1" smtClean="0"/>
              <a:t>Вазелін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використовують</a:t>
            </a:r>
            <a:r>
              <a:rPr lang="ru-RU" sz="2000" dirty="0" smtClean="0"/>
              <a:t> у </a:t>
            </a:r>
            <a:r>
              <a:rPr lang="ru-RU" sz="2000" dirty="0" err="1" smtClean="0"/>
              <a:t>медицині</a:t>
            </a:r>
            <a:r>
              <a:rPr lang="ru-RU" sz="2000" dirty="0" smtClean="0"/>
              <a:t>.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складається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суміші</a:t>
            </a:r>
            <a:r>
              <a:rPr lang="ru-RU" sz="2000" dirty="0" smtClean="0"/>
              <a:t> </a:t>
            </a:r>
            <a:r>
              <a:rPr lang="ru-RU" sz="2000" dirty="0" err="1" smtClean="0"/>
              <a:t>рідких</a:t>
            </a:r>
            <a:r>
              <a:rPr lang="ru-RU" sz="2000" dirty="0" smtClean="0"/>
              <a:t> і </a:t>
            </a:r>
            <a:r>
              <a:rPr lang="ru-RU" sz="2000" dirty="0" err="1" smtClean="0"/>
              <a:t>твердих</a:t>
            </a:r>
            <a:r>
              <a:rPr lang="ru-RU" sz="2000" dirty="0" smtClean="0"/>
              <a:t> </a:t>
            </a:r>
            <a:r>
              <a:rPr lang="ru-RU" sz="2000" dirty="0" err="1" smtClean="0"/>
              <a:t>вуглеводнів</a:t>
            </a:r>
            <a:r>
              <a:rPr lang="ru-RU" sz="2000" dirty="0" smtClean="0"/>
              <a:t>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dirty="0" err="1" smtClean="0"/>
              <a:t>Солярове</a:t>
            </a:r>
            <a:r>
              <a:rPr lang="ru-RU" sz="2000" dirty="0" smtClean="0"/>
              <a:t> масло </a:t>
            </a:r>
            <a:r>
              <a:rPr lang="ru-RU" sz="2000" dirty="0" err="1" smtClean="0"/>
              <a:t>використовують</a:t>
            </a:r>
            <a:r>
              <a:rPr lang="ru-RU" sz="2000" dirty="0" smtClean="0"/>
              <a:t> як </a:t>
            </a:r>
            <a:r>
              <a:rPr lang="ru-RU" sz="2000" dirty="0" err="1" smtClean="0"/>
              <a:t>моторне</a:t>
            </a:r>
            <a:r>
              <a:rPr lang="ru-RU" sz="2000" dirty="0" smtClean="0"/>
              <a:t> </a:t>
            </a:r>
            <a:r>
              <a:rPr lang="ru-RU" sz="2000" dirty="0" err="1" smtClean="0"/>
              <a:t>пальне</a:t>
            </a:r>
            <a:r>
              <a:rPr lang="ru-RU" sz="2000" dirty="0" smtClean="0"/>
              <a:t>, а </a:t>
            </a:r>
            <a:r>
              <a:rPr lang="ru-RU" sz="2000" dirty="0" err="1" smtClean="0"/>
              <a:t>мастила</a:t>
            </a:r>
            <a:r>
              <a:rPr lang="ru-RU" sz="2000" dirty="0" smtClean="0"/>
              <a:t> — для </a:t>
            </a:r>
            <a:r>
              <a:rPr lang="ru-RU" sz="2000" dirty="0" err="1" smtClean="0"/>
              <a:t>змащення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механізмів</a:t>
            </a:r>
            <a:r>
              <a:rPr lang="ru-RU" sz="2000" dirty="0" smtClean="0"/>
              <a:t>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i="1" dirty="0" err="1" smtClean="0"/>
              <a:t>Лігроїн</a:t>
            </a:r>
            <a:r>
              <a:rPr lang="ru-RU" sz="2000" dirty="0" smtClean="0"/>
              <a:t> служить </a:t>
            </a:r>
            <a:r>
              <a:rPr lang="ru-RU" sz="2000" dirty="0" err="1" smtClean="0"/>
              <a:t>пальним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дизельних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двигунів</a:t>
            </a:r>
            <a:r>
              <a:rPr lang="ru-RU" sz="2000" dirty="0" smtClean="0"/>
              <a:t>, а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роз­чинником</a:t>
            </a:r>
            <a:r>
              <a:rPr lang="ru-RU" sz="2000" dirty="0" smtClean="0"/>
              <a:t> у </a:t>
            </a:r>
            <a:r>
              <a:rPr lang="ru-RU" sz="2000" dirty="0" err="1" smtClean="0"/>
              <a:t>лакофарбовій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промисловості</a:t>
            </a:r>
            <a:r>
              <a:rPr lang="ru-RU" sz="2000" dirty="0" smtClean="0"/>
              <a:t>. </a:t>
            </a:r>
            <a:r>
              <a:rPr lang="ru-RU" sz="2000" dirty="0" err="1" smtClean="0"/>
              <a:t>Велику</a:t>
            </a:r>
            <a:r>
              <a:rPr lang="ru-RU" sz="2000" dirty="0" smtClean="0"/>
              <a:t> </a:t>
            </a:r>
            <a:r>
              <a:rPr lang="ru-RU" sz="2000" dirty="0" err="1" smtClean="0"/>
              <a:t>кількість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переробляють</a:t>
            </a:r>
            <a:r>
              <a:rPr lang="ru-RU" sz="2000" dirty="0" smtClean="0"/>
              <a:t> на бензин.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ru-RU" sz="2000" dirty="0" smtClean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ru-RU" dirty="0" smtClean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2007" y="2348880"/>
            <a:ext cx="2219325" cy="22193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4639869"/>
            <a:ext cx="2162876" cy="2192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82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Охорона </a:t>
            </a:r>
            <a:r>
              <a:rPr lang="uk-UA" dirty="0" smtClean="0"/>
              <a:t>довкілля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568952" cy="5256584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Основне забруднення навколишнього середовища нафтопродуктами </a:t>
            </a:r>
            <a:r>
              <a:rPr lang="uk-UA" dirty="0" smtClean="0"/>
              <a:t>під </a:t>
            </a:r>
            <a:r>
              <a:rPr lang="uk-UA" dirty="0"/>
              <a:t>час повсякденного використання палива. Тому в наші дні, коли питання охорони навколишнього середовища став одним з найважливіших в масштабах людства, до </a:t>
            </a:r>
            <a:r>
              <a:rPr lang="uk-UA" dirty="0" smtClean="0"/>
              <a:t>АЗС </a:t>
            </a:r>
            <a:r>
              <a:rPr lang="uk-UA" dirty="0"/>
              <a:t>пред'являються високі екологічні вимоги.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Насамперед</a:t>
            </a:r>
            <a:r>
              <a:rPr lang="uk-UA" dirty="0"/>
              <a:t>, встановлюються стандарти якості самого палива - визначається мінімальна октанове число, регламентується вміст шкідливих речовин, таких як сірка, бензол, свинець та </a:t>
            </a:r>
            <a:r>
              <a:rPr lang="uk-UA" dirty="0" smtClean="0"/>
              <a:t>ін.</a:t>
            </a:r>
          </a:p>
          <a:p>
            <a:endParaRPr lang="uk-UA" dirty="0" smtClean="0"/>
          </a:p>
          <a:p>
            <a:r>
              <a:rPr lang="uk-UA" dirty="0"/>
              <a:t>Важливо також застосовувати правильні методи заправки автомобіля - при використанні технології замкнутого циклу для збору та очищення парів бензину на автозаправних станціях викид бензину в навколишнє середовище зводиться до нуля.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3905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1"/>
            </a:gs>
            <a:gs pos="60000">
              <a:schemeClr val="tx1"/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0" y="692696"/>
            <a:ext cx="9001000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444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Охорона довкілля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64975" y="1556792"/>
            <a:ext cx="8640960" cy="5040560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Дотримання технологій зберігання нафтопродуктів знижує ризики забруднення </a:t>
            </a:r>
            <a:r>
              <a:rPr lang="uk-UA" dirty="0" err="1"/>
              <a:t>грунту</a:t>
            </a:r>
            <a:r>
              <a:rPr lang="uk-UA" dirty="0"/>
              <a:t> , тому в даний час використовують переважно двостінні резервуари . Їх регулярно перевіряють , щоб переконатися у відсутності протікань. Крім того , велика увага приділяється дотриманню правил наповнення і спорожнення ємностей. Майданчик зливу для автоцистерн оснащують ємністю для збору аварійних проток . Зону можливих витоків і втрат нафтопродуктів обладнають непроникним </a:t>
            </a:r>
            <a:r>
              <a:rPr lang="uk-UA" dirty="0" smtClean="0"/>
              <a:t>покриттям.</a:t>
            </a:r>
          </a:p>
          <a:p>
            <a:endParaRPr lang="uk-UA" dirty="0" smtClean="0"/>
          </a:p>
          <a:p>
            <a:r>
              <a:rPr lang="uk-UA" dirty="0" smtClean="0"/>
              <a:t>Для </a:t>
            </a:r>
            <a:r>
              <a:rPr lang="uk-UA" dirty="0"/>
              <a:t>збору стічних вод встановлюється спеціальна зливова каналізація , яка забезпечує мінімальний скидання забруднюючих речовин у </a:t>
            </a:r>
            <a:r>
              <a:rPr lang="uk-UA" dirty="0" err="1"/>
              <a:t>грунтові</a:t>
            </a:r>
            <a:r>
              <a:rPr lang="uk-UA" dirty="0"/>
              <a:t> води. На території АЗС створюються ухили для направлення стічних вод безпосередньо в очисні резервуари . Для очищення води застосовують спеціальні очисні модулі малих розмірів , що працюють на основі мембранної технології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881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49</TotalTime>
  <Words>669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Яркая</vt:lpstr>
      <vt:lpstr>Застосування нафти і нафтопродуктів.  Охорона довкілля під час їх використання та переробки</vt:lpstr>
      <vt:lpstr>Нафта</vt:lpstr>
      <vt:lpstr>Презентация PowerPoint</vt:lpstr>
      <vt:lpstr>Застосування нафти</vt:lpstr>
      <vt:lpstr>Застосування нафтопродуктів</vt:lpstr>
      <vt:lpstr>Презентация PowerPoint</vt:lpstr>
      <vt:lpstr>Охорона довкілля</vt:lpstr>
      <vt:lpstr>Презентация PowerPoint</vt:lpstr>
      <vt:lpstr>Охорона довкілля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Застосування нафти і нафтопродуктів.  Охорона довкілля під час їх використання та переробки</dc:title>
  <dc:creator>user</dc:creator>
  <cp:lastModifiedBy>user</cp:lastModifiedBy>
  <cp:revision>5</cp:revision>
  <dcterms:created xsi:type="dcterms:W3CDTF">2013-11-16T20:02:29Z</dcterms:created>
  <dcterms:modified xsi:type="dcterms:W3CDTF">2013-11-16T20:51:33Z</dcterms:modified>
</cp:coreProperties>
</file>