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uk-UA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uk-UA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uk-UA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uk-UA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Чтобы добавить рисунок, перетащите его на заполнитель или щелкните значок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uk-UA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A24CD3-204F-4468-8EE4-28A6668D006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7" r:id="rId1"/>
    <p:sldLayoutId id="2147484148" r:id="rId2"/>
    <p:sldLayoutId id="2147484149" r:id="rId3"/>
    <p:sldLayoutId id="2147484150" r:id="rId4"/>
    <p:sldLayoutId id="2147484151" r:id="rId5"/>
    <p:sldLayoutId id="2147484152" r:id="rId6"/>
    <p:sldLayoutId id="2147484153" r:id="rId7"/>
    <p:sldLayoutId id="2147484154" r:id="rId8"/>
    <p:sldLayoutId id="2147484155" r:id="rId9"/>
    <p:sldLayoutId id="2147484156" r:id="rId10"/>
    <p:sldLayoutId id="214748415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1065231" y="1400176"/>
            <a:ext cx="7175351" cy="3108918"/>
          </a:xfrm>
        </p:spPr>
        <p:txBody>
          <a:bodyPr/>
          <a:lstStyle/>
          <a:p>
            <a:pPr marL="182880" indent="0">
              <a:buNone/>
            </a:pPr>
            <a:r>
              <a:rPr lang="ru-RU" sz="6000" b="1" dirty="0" err="1" smtClean="0">
                <a:latin typeface="Comic Sans MS" pitchFamily="66" charset="0"/>
              </a:rPr>
              <a:t>Презентація</a:t>
            </a:r>
            <a:r>
              <a:rPr lang="ru-RU" sz="6000" b="1" dirty="0" smtClean="0">
                <a:latin typeface="Comic Sans MS" pitchFamily="66" charset="0"/>
              </a:rPr>
              <a:t> на тему: «</a:t>
            </a:r>
            <a:r>
              <a:rPr lang="ru-RU" sz="6000" b="1" dirty="0" err="1" smtClean="0">
                <a:latin typeface="Comic Sans MS" pitchFamily="66" charset="0"/>
              </a:rPr>
              <a:t>Телескопи</a:t>
            </a:r>
            <a:r>
              <a:rPr lang="ru-RU" sz="6000" b="1" dirty="0" smtClean="0">
                <a:latin typeface="Comic Sans MS" pitchFamily="66" charset="0"/>
              </a:rPr>
              <a:t>» </a:t>
            </a:r>
            <a:endParaRPr lang="ru-RU" sz="6000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75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929676"/>
          </a:xfrm>
        </p:spPr>
        <p:txBody>
          <a:bodyPr/>
          <a:lstStyle/>
          <a:p>
            <a:r>
              <a:rPr lang="uk-UA" sz="3600" b="1" dirty="0">
                <a:solidFill>
                  <a:srgbClr val="FFC000"/>
                </a:solidFill>
                <a:latin typeface="Comic Sans MS" pitchFamily="66" charset="0"/>
                <a:cs typeface="Charcoal CY"/>
              </a:rPr>
              <a:t>Ультрафіолетовий    телескоп </a:t>
            </a:r>
            <a:endParaRPr lang="ru-RU" sz="3600" dirty="0">
              <a:latin typeface="Comic Sans MS" pitchFamily="66" charset="0"/>
              <a:cs typeface="Charcoal CY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464799" y="929678"/>
            <a:ext cx="4504079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>
                <a:solidFill>
                  <a:srgbClr val="FFC000"/>
                </a:solidFill>
                <a:latin typeface="Monotype Corsiva" charset="0"/>
              </a:rPr>
              <a:t> </a:t>
            </a:r>
            <a:r>
              <a:rPr lang="uk-UA" sz="2800" b="1" dirty="0" smtClean="0">
                <a:solidFill>
                  <a:srgbClr val="FFC000"/>
                </a:solidFill>
                <a:latin typeface="Monotype Corsiva" charset="0"/>
              </a:rPr>
              <a:t>          </a:t>
            </a:r>
            <a:r>
              <a:rPr lang="uk-UA" sz="2400" b="1" dirty="0" smtClean="0">
                <a:solidFill>
                  <a:srgbClr val="FFC000"/>
                </a:solidFill>
                <a:latin typeface="Monotype Corsiva" charset="0"/>
              </a:rPr>
              <a:t> </a:t>
            </a:r>
            <a:r>
              <a:rPr lang="uk-UA" sz="2400" b="1" dirty="0" smtClean="0">
                <a:solidFill>
                  <a:srgbClr val="FFC000"/>
                </a:solidFill>
                <a:latin typeface="Monotype Corsiva" charset="0"/>
                <a:cs typeface="Times New Roman" charset="0"/>
              </a:rPr>
              <a:t>Galaxy</a:t>
            </a:r>
            <a:r>
              <a:rPr lang="uk-UA" sz="2400" b="1" dirty="0">
                <a:solidFill>
                  <a:srgbClr val="FFC000"/>
                </a:solidFill>
                <a:latin typeface="Monotype Corsiva" charset="0"/>
                <a:cs typeface="Times New Roman" charset="0"/>
              </a:rPr>
              <a:t/>
            </a:r>
            <a:br>
              <a:rPr lang="uk-UA" sz="2400" b="1" dirty="0">
                <a:solidFill>
                  <a:srgbClr val="FFC000"/>
                </a:solidFill>
                <a:latin typeface="Monotype Corsiva" charset="0"/>
                <a:cs typeface="Times New Roman" charset="0"/>
              </a:rPr>
            </a:br>
            <a:r>
              <a:rPr lang="uk-UA" sz="2400" b="1" dirty="0">
                <a:solidFill>
                  <a:srgbClr val="FFC000"/>
                </a:solidFill>
                <a:latin typeface="Monotype Corsiva" charset="0"/>
                <a:cs typeface="Times New Roman" charset="0"/>
              </a:rPr>
              <a:t>                </a:t>
            </a:r>
            <a:r>
              <a:rPr lang="uk-UA" sz="2400" b="1" dirty="0" smtClean="0">
                <a:solidFill>
                  <a:srgbClr val="FFC000"/>
                </a:solidFill>
                <a:latin typeface="Monotype Corsiva" charset="0"/>
                <a:cs typeface="Times New Roman" charset="0"/>
              </a:rPr>
              <a:t>Evolution </a:t>
            </a:r>
            <a:r>
              <a:rPr lang="uk-UA" sz="2400" b="1" dirty="0">
                <a:solidFill>
                  <a:srgbClr val="FFC000"/>
                </a:solidFill>
                <a:latin typeface="Monotype Corsiva" charset="0"/>
                <a:cs typeface="Times New Roman" charset="0"/>
              </a:rPr>
              <a:t>Explorer    (Galex)</a:t>
            </a:r>
            <a:endParaRPr lang="ru-RU" sz="2400" dirty="0"/>
          </a:p>
        </p:txBody>
      </p:sp>
      <p:pic>
        <p:nvPicPr>
          <p:cNvPr id="5" name="Picture 10" descr="E:\Astroosvita\Konferen\Kytv_07\presenta\photo\Galex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15994" y="1822230"/>
            <a:ext cx="4138609" cy="4917642"/>
          </a:xfrm>
          <a:prstGeom prst="rect">
            <a:avLst/>
          </a:prstGeom>
          <a:noFill/>
          <a:ln>
            <a:solidFill>
              <a:srgbClr val="FF9900"/>
            </a:solidFill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142875" y="1562099"/>
            <a:ext cx="43219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 2" charset="0"/>
              <a:buNone/>
            </a:pPr>
            <a:r>
              <a:rPr lang="uk-UA" sz="2400" b="1" dirty="0" smtClean="0">
                <a:solidFill>
                  <a:srgbClr val="282828"/>
                </a:solidFill>
                <a:latin typeface="Comic Sans MS" pitchFamily="66" charset="0"/>
              </a:rPr>
              <a:t>З </a:t>
            </a:r>
            <a:r>
              <a:rPr lang="uk-UA" sz="2400" b="1" dirty="0">
                <a:solidFill>
                  <a:srgbClr val="282828"/>
                </a:solidFill>
                <a:latin typeface="Comic Sans MS" pitchFamily="66" charset="0"/>
              </a:rPr>
              <a:t>квітня 2003 р</a:t>
            </a:r>
            <a:r>
              <a:rPr lang="uk-UA" sz="2400" b="1" dirty="0" smtClean="0">
                <a:solidFill>
                  <a:srgbClr val="282828"/>
                </a:solidFill>
                <a:latin typeface="Comic Sans MS" pitchFamily="66" charset="0"/>
              </a:rPr>
              <a:t>. </a:t>
            </a:r>
            <a:r>
              <a:rPr lang="ru-RU" sz="2400" b="1" dirty="0" smtClean="0">
                <a:solidFill>
                  <a:srgbClr val="282828"/>
                </a:solidFill>
                <a:latin typeface="Comic Sans MS" pitchFamily="66" charset="0"/>
              </a:rPr>
              <a:t>п</a:t>
            </a:r>
            <a:r>
              <a:rPr lang="uk-UA" sz="2400" b="1" dirty="0" smtClean="0">
                <a:solidFill>
                  <a:srgbClr val="282828"/>
                </a:solidFill>
                <a:latin typeface="Comic Sans MS" pitchFamily="66" charset="0"/>
              </a:rPr>
              <a:t>рацює на орбіті</a:t>
            </a:r>
            <a:r>
              <a:rPr lang="uk-UA" sz="2400" b="1" dirty="0" smtClean="0">
                <a:solidFill>
                  <a:srgbClr val="282828"/>
                </a:solidFill>
                <a:latin typeface="Comic Sans MS" pitchFamily="66" charset="0"/>
                <a:cs typeface="Times New Roman" charset="0"/>
              </a:rPr>
              <a:t>.</a:t>
            </a:r>
          </a:p>
          <a:p>
            <a:pPr>
              <a:buFont typeface="Wingdings 2" charset="0"/>
              <a:buNone/>
            </a:pPr>
            <a:endParaRPr lang="uk-UA" sz="2400" b="1" dirty="0" smtClean="0">
              <a:solidFill>
                <a:srgbClr val="282828"/>
              </a:solidFill>
              <a:latin typeface="Comic Sans MS" pitchFamily="66" charset="0"/>
              <a:cs typeface="Times New Roman" charset="0"/>
            </a:endParaRPr>
          </a:p>
          <a:p>
            <a:pPr>
              <a:buFont typeface="Wingdings 2" charset="0"/>
              <a:buNone/>
            </a:pPr>
            <a:r>
              <a:rPr lang="uk-UA" sz="2400" b="1" dirty="0" smtClean="0">
                <a:solidFill>
                  <a:srgbClr val="282828"/>
                </a:solidFill>
                <a:latin typeface="Comic Sans MS" pitchFamily="66" charset="0"/>
              </a:rPr>
              <a:t>За допомогою </a:t>
            </a:r>
            <a:r>
              <a:rPr lang="uk-UA" sz="2400" b="1" dirty="0">
                <a:solidFill>
                  <a:srgbClr val="282828"/>
                </a:solidFill>
                <a:latin typeface="Comic Sans MS" pitchFamily="66" charset="0"/>
                <a:cs typeface="Times New Roman" charset="0"/>
              </a:rPr>
              <a:t>Galex</a:t>
            </a:r>
          </a:p>
          <a:p>
            <a:pPr>
              <a:buFont typeface="Wingdings 2" charset="0"/>
              <a:buNone/>
            </a:pPr>
            <a:r>
              <a:rPr lang="uk-UA" sz="2400" b="1" dirty="0">
                <a:solidFill>
                  <a:srgbClr val="282828"/>
                </a:solidFill>
                <a:latin typeface="Comic Sans MS" pitchFamily="66" charset="0"/>
              </a:rPr>
              <a:t>вивчають не лише</a:t>
            </a:r>
          </a:p>
          <a:p>
            <a:pPr>
              <a:buFont typeface="Wingdings 2" charset="0"/>
              <a:buNone/>
            </a:pPr>
            <a:r>
              <a:rPr lang="uk-UA" sz="2400" b="1" dirty="0">
                <a:solidFill>
                  <a:srgbClr val="282828"/>
                </a:solidFill>
                <a:latin typeface="Comic Sans MS" pitchFamily="66" charset="0"/>
              </a:rPr>
              <a:t>старі об</a:t>
            </a:r>
            <a:r>
              <a:rPr lang="en-US" sz="2400" b="1" dirty="0">
                <a:solidFill>
                  <a:srgbClr val="282828"/>
                </a:solidFill>
                <a:latin typeface="Comic Sans MS" pitchFamily="66" charset="0"/>
              </a:rPr>
              <a:t>’</a:t>
            </a:r>
            <a:r>
              <a:rPr lang="uk-UA" sz="2400" b="1" dirty="0">
                <a:solidFill>
                  <a:srgbClr val="282828"/>
                </a:solidFill>
                <a:latin typeface="Comic Sans MS" pitchFamily="66" charset="0"/>
              </a:rPr>
              <a:t>єкти Всесвіту.</a:t>
            </a:r>
            <a:endParaRPr lang="ru-RU" sz="2400" dirty="0">
              <a:solidFill>
                <a:srgbClr val="282828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70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05814"/>
          </a:xfrm>
        </p:spPr>
        <p:txBody>
          <a:bodyPr/>
          <a:lstStyle/>
          <a:p>
            <a:r>
              <a:rPr lang="uk-UA" sz="4400" b="1" dirty="0">
                <a:solidFill>
                  <a:srgbClr val="FFC000"/>
                </a:solidFill>
                <a:latin typeface="Charcoal CY"/>
                <a:cs typeface="Charcoal CY"/>
              </a:rPr>
              <a:t>Космічний апарат </a:t>
            </a:r>
            <a:r>
              <a:rPr lang="uk-UA" sz="4400" b="1" dirty="0" smtClean="0">
                <a:solidFill>
                  <a:srgbClr val="FFC000"/>
                </a:solidFill>
                <a:latin typeface="Charcoal CY"/>
                <a:cs typeface="Charcoal CY"/>
              </a:rPr>
              <a:t/>
            </a:r>
            <a:br>
              <a:rPr lang="uk-UA" sz="4400" b="1" dirty="0" smtClean="0">
                <a:solidFill>
                  <a:srgbClr val="FFC000"/>
                </a:solidFill>
                <a:latin typeface="Charcoal CY"/>
                <a:cs typeface="Charcoal CY"/>
              </a:rPr>
            </a:br>
            <a:r>
              <a:rPr lang="uk-UA" sz="4400" b="1" dirty="0" smtClean="0">
                <a:solidFill>
                  <a:srgbClr val="FFC000"/>
                </a:solidFill>
                <a:latin typeface="Charcoal CY"/>
                <a:cs typeface="Charcoal CY"/>
              </a:rPr>
              <a:t>“Свіфт</a:t>
            </a:r>
            <a:r>
              <a:rPr lang="uk-UA" sz="4400" b="1" dirty="0">
                <a:solidFill>
                  <a:srgbClr val="FFC000"/>
                </a:solidFill>
                <a:latin typeface="Charcoal CY"/>
                <a:cs typeface="Charcoal CY"/>
              </a:rPr>
              <a:t>”</a:t>
            </a:r>
            <a:endParaRPr lang="ru-RU" sz="4400" dirty="0">
              <a:latin typeface="Charcoal CY"/>
              <a:cs typeface="Charcoal CY"/>
            </a:endParaRPr>
          </a:p>
        </p:txBody>
      </p:sp>
      <p:pic>
        <p:nvPicPr>
          <p:cNvPr id="4" name="Picture 12" descr="E:\Astroosvita\Konferen\Kytv_07\presenta\photo\Swift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84233" y="1649849"/>
            <a:ext cx="4684646" cy="4986882"/>
          </a:xfrm>
          <a:noFill/>
          <a:ln>
            <a:solidFill>
              <a:srgbClr val="FF9900"/>
            </a:solidFill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42900" y="1505814"/>
            <a:ext cx="37552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 2" charset="0"/>
              <a:buNone/>
            </a:pPr>
            <a:r>
              <a:rPr lang="uk-UA" sz="2400" b="1" dirty="0">
                <a:solidFill>
                  <a:srgbClr val="282828"/>
                </a:solidFill>
                <a:latin typeface="Arial" charset="0"/>
              </a:rPr>
              <a:t>З </a:t>
            </a:r>
            <a:r>
              <a:rPr lang="uk-UA" sz="2400" b="1" dirty="0" smtClean="0">
                <a:solidFill>
                  <a:srgbClr val="282828"/>
                </a:solidFill>
                <a:latin typeface="Arial" charset="0"/>
              </a:rPr>
              <a:t>листопада </a:t>
            </a:r>
          </a:p>
          <a:p>
            <a:pPr>
              <a:buFont typeface="Wingdings 2" charset="0"/>
              <a:buNone/>
            </a:pPr>
            <a:r>
              <a:rPr lang="uk-UA" sz="2400" b="1" dirty="0" smtClean="0">
                <a:solidFill>
                  <a:srgbClr val="282828"/>
                </a:solidFill>
                <a:latin typeface="Arial" charset="0"/>
              </a:rPr>
              <a:t>2004 </a:t>
            </a:r>
            <a:r>
              <a:rPr lang="uk-UA" sz="2400" b="1" dirty="0">
                <a:solidFill>
                  <a:srgbClr val="282828"/>
                </a:solidFill>
                <a:latin typeface="Arial" charset="0"/>
              </a:rPr>
              <a:t>р</a:t>
            </a:r>
            <a:r>
              <a:rPr lang="uk-UA" sz="2400" b="1" dirty="0" smtClean="0">
                <a:solidFill>
                  <a:srgbClr val="282828"/>
                </a:solidFill>
                <a:latin typeface="Arial" charset="0"/>
              </a:rPr>
              <a:t>. працює</a:t>
            </a:r>
            <a:endParaRPr lang="uk-UA" sz="2400" b="1" dirty="0">
              <a:solidFill>
                <a:srgbClr val="282828"/>
              </a:solidFill>
              <a:latin typeface="Arial" charset="0"/>
            </a:endParaRPr>
          </a:p>
          <a:p>
            <a:pPr>
              <a:buFont typeface="Wingdings 2" charset="0"/>
              <a:buNone/>
            </a:pPr>
            <a:r>
              <a:rPr lang="uk-UA" sz="2400" b="1" dirty="0">
                <a:solidFill>
                  <a:srgbClr val="282828"/>
                </a:solidFill>
                <a:latin typeface="Arial" charset="0"/>
              </a:rPr>
              <a:t>на орбіті</a:t>
            </a:r>
            <a:r>
              <a:rPr lang="uk-UA" sz="2400" b="1" dirty="0" smtClean="0">
                <a:solidFill>
                  <a:srgbClr val="282828"/>
                </a:solidFill>
                <a:latin typeface="Arial" charset="0"/>
              </a:rPr>
              <a:t>.</a:t>
            </a:r>
          </a:p>
          <a:p>
            <a:pPr>
              <a:buFont typeface="Wingdings 2" charset="0"/>
              <a:buNone/>
            </a:pPr>
            <a:endParaRPr lang="uk-UA" sz="2400" b="1" dirty="0">
              <a:solidFill>
                <a:srgbClr val="282828"/>
              </a:solidFill>
              <a:latin typeface="Arial" charset="0"/>
            </a:endParaRPr>
          </a:p>
          <a:p>
            <a:pPr>
              <a:buFont typeface="Wingdings 2" charset="0"/>
              <a:buNone/>
            </a:pPr>
            <a:r>
              <a:rPr lang="uk-UA" sz="2400" b="1" dirty="0">
                <a:solidFill>
                  <a:srgbClr val="282828"/>
                </a:solidFill>
                <a:latin typeface="Arial" charset="0"/>
              </a:rPr>
              <a:t>Призначений для</a:t>
            </a:r>
          </a:p>
          <a:p>
            <a:pPr>
              <a:buFont typeface="Wingdings 2" charset="0"/>
              <a:buNone/>
            </a:pPr>
            <a:r>
              <a:rPr lang="uk-UA" sz="2400" b="1" dirty="0">
                <a:solidFill>
                  <a:srgbClr val="282828"/>
                </a:solidFill>
                <a:latin typeface="Arial" charset="0"/>
              </a:rPr>
              <a:t>Дослідження</a:t>
            </a:r>
          </a:p>
          <a:p>
            <a:pPr>
              <a:buFont typeface="Wingdings 2" charset="0"/>
              <a:buNone/>
            </a:pPr>
            <a:r>
              <a:rPr lang="uk-UA" sz="2400" b="1" dirty="0">
                <a:solidFill>
                  <a:srgbClr val="282828"/>
                </a:solidFill>
                <a:latin typeface="Arial" charset="0"/>
              </a:rPr>
              <a:t>гамма-спалахів.</a:t>
            </a:r>
            <a:endParaRPr lang="ru-RU" sz="2400" dirty="0">
              <a:solidFill>
                <a:srgbClr val="282828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05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000" b="1" dirty="0">
                <a:solidFill>
                  <a:srgbClr val="FFC000"/>
                </a:solidFill>
                <a:latin typeface="Charcoal CY"/>
                <a:cs typeface="Charcoal CY"/>
              </a:rPr>
              <a:t>Космічний телескоп </a:t>
            </a:r>
            <a:br>
              <a:rPr lang="uk-UA" sz="4000" b="1" dirty="0">
                <a:solidFill>
                  <a:srgbClr val="FFC000"/>
                </a:solidFill>
                <a:latin typeface="Charcoal CY"/>
                <a:cs typeface="Charcoal CY"/>
              </a:rPr>
            </a:br>
            <a:r>
              <a:rPr lang="uk-UA" sz="4000" b="1" dirty="0">
                <a:solidFill>
                  <a:srgbClr val="FFC000"/>
                </a:solidFill>
                <a:latin typeface="Charcoal CY"/>
                <a:cs typeface="Charcoal CY"/>
              </a:rPr>
              <a:t>“Джеймс Вебб”</a:t>
            </a:r>
            <a:endParaRPr lang="ru-RU" sz="4000" dirty="0">
              <a:latin typeface="Charcoal CY"/>
              <a:cs typeface="Charcoal CY"/>
            </a:endParaRPr>
          </a:p>
        </p:txBody>
      </p:sp>
      <p:pic>
        <p:nvPicPr>
          <p:cNvPr id="4" name="Picture 10" descr="E:\Astroosvita\Konferen\Kytv_07\presenta\photo\JWST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21919" y="1600200"/>
            <a:ext cx="4373146" cy="5127727"/>
          </a:xfrm>
          <a:prstGeom prst="rect">
            <a:avLst/>
          </a:prstGeom>
          <a:noFill/>
          <a:ln>
            <a:solidFill>
              <a:srgbClr val="FF9900"/>
            </a:solidFill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601226" y="2153212"/>
            <a:ext cx="3510055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Wingdings" charset="2"/>
              <a:buChar char="§"/>
            </a:pPr>
            <a:r>
              <a:rPr lang="ru-RU" sz="2000" b="1" dirty="0">
                <a:solidFill>
                  <a:srgbClr val="282828"/>
                </a:solidFill>
                <a:latin typeface="Arial" charset="0"/>
                <a:ea typeface="MS Mincho" charset="0"/>
                <a:cs typeface="MS Mincho" charset="0"/>
              </a:rPr>
              <a:t>NASA</a:t>
            </a:r>
            <a:r>
              <a:rPr lang="ru-RU" sz="2000" b="1" dirty="0">
                <a:solidFill>
                  <a:srgbClr val="282828"/>
                </a:solidFill>
                <a:latin typeface="Arial" charset="0"/>
              </a:rPr>
              <a:t> </a:t>
            </a:r>
            <a:r>
              <a:rPr lang="ru-RU" sz="2000" b="1" dirty="0" err="1">
                <a:solidFill>
                  <a:srgbClr val="282828"/>
                </a:solidFill>
                <a:latin typeface="Arial" charset="0"/>
              </a:rPr>
              <a:t>планує</a:t>
            </a:r>
            <a:r>
              <a:rPr lang="ru-RU" sz="2000" b="1" dirty="0">
                <a:solidFill>
                  <a:srgbClr val="282828"/>
                </a:solidFill>
                <a:latin typeface="Arial" charset="0"/>
              </a:rPr>
              <a:t> у 2013 р. </a:t>
            </a:r>
            <a:r>
              <a:rPr lang="ru-RU" sz="2000" b="1" dirty="0" err="1">
                <a:solidFill>
                  <a:srgbClr val="282828"/>
                </a:solidFill>
                <a:latin typeface="Arial" charset="0"/>
              </a:rPr>
              <a:t>вивести</a:t>
            </a:r>
            <a:r>
              <a:rPr lang="ru-RU" sz="2000" b="1" dirty="0">
                <a:solidFill>
                  <a:srgbClr val="282828"/>
                </a:solidFill>
                <a:latin typeface="Arial" charset="0"/>
              </a:rPr>
              <a:t> на </a:t>
            </a:r>
            <a:r>
              <a:rPr lang="ru-RU" sz="2000" b="1" dirty="0" err="1">
                <a:solidFill>
                  <a:srgbClr val="282828"/>
                </a:solidFill>
                <a:latin typeface="Arial" charset="0"/>
              </a:rPr>
              <a:t>орбіту</a:t>
            </a:r>
            <a:r>
              <a:rPr lang="ru-RU" sz="2000" b="1" dirty="0">
                <a:solidFill>
                  <a:srgbClr val="282828"/>
                </a:solidFill>
                <a:latin typeface="Arial" charset="0"/>
              </a:rPr>
              <a:t> </a:t>
            </a:r>
            <a:r>
              <a:rPr lang="ru-RU" sz="2000" b="1" dirty="0" err="1">
                <a:solidFill>
                  <a:srgbClr val="282828"/>
                </a:solidFill>
                <a:latin typeface="Arial" charset="0"/>
              </a:rPr>
              <a:t>Космічний</a:t>
            </a:r>
            <a:r>
              <a:rPr lang="ru-RU" sz="2000" b="1" dirty="0">
                <a:solidFill>
                  <a:srgbClr val="282828"/>
                </a:solidFill>
                <a:latin typeface="Arial" charset="0"/>
              </a:rPr>
              <a:t> телескоп </a:t>
            </a:r>
            <a:r>
              <a:rPr lang="en-US" sz="2000" b="1" dirty="0">
                <a:solidFill>
                  <a:srgbClr val="282828"/>
                </a:solidFill>
                <a:latin typeface="Arial" charset="0"/>
              </a:rPr>
              <a:t>“</a:t>
            </a:r>
            <a:r>
              <a:rPr lang="uk-UA" sz="2000" b="1" dirty="0">
                <a:solidFill>
                  <a:srgbClr val="282828"/>
                </a:solidFill>
                <a:latin typeface="Arial" charset="0"/>
              </a:rPr>
              <a:t>Джеймс Вебб” </a:t>
            </a:r>
            <a:r>
              <a:rPr lang="ru-RU" sz="2000" b="1" dirty="0">
                <a:solidFill>
                  <a:srgbClr val="282828"/>
                </a:solidFill>
                <a:latin typeface="Arial" charset="0"/>
                <a:ea typeface="MS Mincho" charset="0"/>
                <a:cs typeface="MS Mincho" charset="0"/>
              </a:rPr>
              <a:t>(JWST)</a:t>
            </a:r>
            <a:r>
              <a:rPr lang="uk-UA" sz="2000" b="1" dirty="0">
                <a:solidFill>
                  <a:srgbClr val="282828"/>
                </a:solidFill>
                <a:latin typeface="Arial" charset="0"/>
              </a:rPr>
              <a:t>. Він має замінити телескоп ім. Габбла.</a:t>
            </a:r>
            <a:r>
              <a:rPr lang="ru-RU" sz="2000" b="1" dirty="0">
                <a:solidFill>
                  <a:srgbClr val="282828"/>
                </a:solidFill>
                <a:latin typeface="Courier New" charset="0"/>
                <a:ea typeface="MS Mincho" charset="0"/>
                <a:cs typeface="MS Mincho" charset="0"/>
              </a:rPr>
              <a:t> </a:t>
            </a:r>
            <a:endParaRPr lang="ru-RU" sz="2000" b="1" dirty="0">
              <a:solidFill>
                <a:srgbClr val="282828"/>
              </a:solidFill>
              <a:latin typeface="Courier New" charset="0"/>
            </a:endParaRPr>
          </a:p>
          <a:p>
            <a:pPr marL="342900" indent="-342900">
              <a:spcBef>
                <a:spcPct val="50000"/>
              </a:spcBef>
              <a:buFont typeface="Wingdings" charset="2"/>
              <a:buChar char="§"/>
            </a:pPr>
            <a:r>
              <a:rPr lang="ru-RU" sz="2000" b="1" dirty="0" err="1">
                <a:solidFill>
                  <a:srgbClr val="282828"/>
                </a:solidFill>
                <a:latin typeface="Arial" charset="0"/>
              </a:rPr>
              <a:t>Новий</a:t>
            </a:r>
            <a:r>
              <a:rPr lang="ru-RU" sz="2000" b="1" dirty="0">
                <a:solidFill>
                  <a:srgbClr val="282828"/>
                </a:solidFill>
                <a:latin typeface="Arial" charset="0"/>
              </a:rPr>
              <a:t> телескоп</a:t>
            </a:r>
            <a:r>
              <a:rPr lang="ru-RU" sz="2000" b="1" dirty="0">
                <a:solidFill>
                  <a:srgbClr val="282828"/>
                </a:solidFill>
                <a:latin typeface="Courier New" charset="0"/>
              </a:rPr>
              <a:t> </a:t>
            </a:r>
            <a:r>
              <a:rPr lang="ru-RU" sz="2000" b="1" dirty="0">
                <a:solidFill>
                  <a:srgbClr val="282828"/>
                </a:solidFill>
                <a:latin typeface="Arial" charset="0"/>
                <a:ea typeface="MS Mincho" charset="0"/>
                <a:cs typeface="MS Mincho" charset="0"/>
              </a:rPr>
              <a:t>NASA</a:t>
            </a:r>
            <a:r>
              <a:rPr lang="ru-RU" sz="2000" b="1" dirty="0">
                <a:solidFill>
                  <a:srgbClr val="282828"/>
                </a:solidFill>
                <a:latin typeface="Arial" charset="0"/>
              </a:rPr>
              <a:t> </a:t>
            </a:r>
            <a:r>
              <a:rPr lang="ru-RU" sz="2000" b="1" dirty="0" err="1">
                <a:solidFill>
                  <a:srgbClr val="282828"/>
                </a:solidFill>
                <a:latin typeface="Arial" charset="0"/>
              </a:rPr>
              <a:t>матиме</a:t>
            </a:r>
            <a:r>
              <a:rPr lang="ru-RU" sz="2000" b="1" dirty="0">
                <a:solidFill>
                  <a:srgbClr val="282828"/>
                </a:solidFill>
                <a:latin typeface="Arial" charset="0"/>
              </a:rPr>
              <a:t> </a:t>
            </a:r>
            <a:r>
              <a:rPr lang="ru-RU" sz="2000" b="1" dirty="0" err="1">
                <a:solidFill>
                  <a:srgbClr val="282828"/>
                </a:solidFill>
                <a:latin typeface="Arial" charset="0"/>
              </a:rPr>
              <a:t>дзеркало</a:t>
            </a:r>
            <a:r>
              <a:rPr lang="ru-RU" sz="2000" b="1" dirty="0">
                <a:solidFill>
                  <a:srgbClr val="282828"/>
                </a:solidFill>
                <a:latin typeface="Arial" charset="0"/>
              </a:rPr>
              <a:t> </a:t>
            </a:r>
            <a:r>
              <a:rPr lang="ru-RU" sz="2000" b="1" dirty="0" err="1">
                <a:solidFill>
                  <a:srgbClr val="282828"/>
                </a:solidFill>
                <a:latin typeface="Arial" charset="0"/>
              </a:rPr>
              <a:t>діаметром</a:t>
            </a:r>
            <a:r>
              <a:rPr lang="ru-RU" sz="2000" b="1" dirty="0">
                <a:solidFill>
                  <a:srgbClr val="282828"/>
                </a:solidFill>
                <a:latin typeface="Arial" charset="0"/>
              </a:rPr>
              <a:t> 6,5 м, </a:t>
            </a:r>
            <a:r>
              <a:rPr lang="ru-RU" sz="2000" b="1" dirty="0" err="1">
                <a:solidFill>
                  <a:srgbClr val="282828"/>
                </a:solidFill>
                <a:latin typeface="Arial" charset="0"/>
              </a:rPr>
              <a:t>що</a:t>
            </a:r>
            <a:r>
              <a:rPr lang="ru-RU" sz="2000" b="1" dirty="0">
                <a:solidFill>
                  <a:srgbClr val="282828"/>
                </a:solidFill>
                <a:latin typeface="Arial" charset="0"/>
              </a:rPr>
              <a:t> </a:t>
            </a:r>
            <a:r>
              <a:rPr lang="ru-RU" sz="2000" b="1" dirty="0" err="1">
                <a:solidFill>
                  <a:srgbClr val="282828"/>
                </a:solidFill>
                <a:latin typeface="Arial" charset="0"/>
              </a:rPr>
              <a:t>майже</a:t>
            </a:r>
            <a:r>
              <a:rPr lang="ru-RU" sz="2000" b="1" dirty="0">
                <a:solidFill>
                  <a:srgbClr val="282828"/>
                </a:solidFill>
                <a:latin typeface="Arial" charset="0"/>
              </a:rPr>
              <a:t> у </a:t>
            </a:r>
            <a:r>
              <a:rPr lang="ru-RU" sz="2000" b="1" dirty="0" err="1">
                <a:solidFill>
                  <a:srgbClr val="282828"/>
                </a:solidFill>
                <a:latin typeface="Arial" charset="0"/>
              </a:rPr>
              <a:t>тричі</a:t>
            </a:r>
            <a:r>
              <a:rPr lang="ru-RU" sz="2000" b="1" dirty="0">
                <a:solidFill>
                  <a:srgbClr val="282828"/>
                </a:solidFill>
                <a:latin typeface="Arial" charset="0"/>
              </a:rPr>
              <a:t> </a:t>
            </a:r>
            <a:r>
              <a:rPr lang="ru-RU" sz="2000" b="1" dirty="0" err="1">
                <a:solidFill>
                  <a:srgbClr val="282828"/>
                </a:solidFill>
                <a:latin typeface="Arial" charset="0"/>
              </a:rPr>
              <a:t>перевищує</a:t>
            </a:r>
            <a:r>
              <a:rPr lang="ru-RU" sz="2000" b="1" dirty="0">
                <a:solidFill>
                  <a:srgbClr val="282828"/>
                </a:solidFill>
                <a:latin typeface="Arial" charset="0"/>
              </a:rPr>
              <a:t> </a:t>
            </a:r>
            <a:r>
              <a:rPr lang="ru-RU" sz="2000" b="1" dirty="0" err="1">
                <a:solidFill>
                  <a:srgbClr val="282828"/>
                </a:solidFill>
                <a:latin typeface="Arial" charset="0"/>
              </a:rPr>
              <a:t>розміри</a:t>
            </a:r>
            <a:r>
              <a:rPr lang="ru-RU" sz="2000" b="1" dirty="0">
                <a:solidFill>
                  <a:srgbClr val="282828"/>
                </a:solidFill>
                <a:latin typeface="Arial" charset="0"/>
              </a:rPr>
              <a:t> </a:t>
            </a:r>
            <a:r>
              <a:rPr lang="ru-RU" sz="2000" b="1" dirty="0" err="1">
                <a:solidFill>
                  <a:srgbClr val="282828"/>
                </a:solidFill>
                <a:latin typeface="Arial" charset="0"/>
              </a:rPr>
              <a:t>дзеркала</a:t>
            </a:r>
            <a:r>
              <a:rPr lang="ru-RU" sz="2000" b="1" dirty="0">
                <a:solidFill>
                  <a:srgbClr val="282828"/>
                </a:solidFill>
                <a:latin typeface="Arial" charset="0"/>
              </a:rPr>
              <a:t> </a:t>
            </a:r>
            <a:r>
              <a:rPr lang="ru-RU" sz="2000" b="1" dirty="0" err="1">
                <a:solidFill>
                  <a:srgbClr val="282828"/>
                </a:solidFill>
                <a:latin typeface="Arial" charset="0"/>
              </a:rPr>
              <a:t>Космічного</a:t>
            </a:r>
            <a:r>
              <a:rPr lang="ru-RU" sz="2000" b="1" dirty="0">
                <a:solidFill>
                  <a:srgbClr val="282828"/>
                </a:solidFill>
                <a:latin typeface="Arial" charset="0"/>
              </a:rPr>
              <a:t> телескопа </a:t>
            </a:r>
            <a:r>
              <a:rPr lang="ru-RU" sz="2000" b="1" dirty="0" err="1">
                <a:solidFill>
                  <a:srgbClr val="282828"/>
                </a:solidFill>
                <a:latin typeface="Arial" charset="0"/>
              </a:rPr>
              <a:t>ім</a:t>
            </a:r>
            <a:r>
              <a:rPr lang="ru-RU" sz="2000" b="1" dirty="0">
                <a:solidFill>
                  <a:srgbClr val="282828"/>
                </a:solidFill>
                <a:latin typeface="Arial" charset="0"/>
              </a:rPr>
              <a:t>. </a:t>
            </a:r>
            <a:r>
              <a:rPr lang="ru-RU" sz="2000" b="1" dirty="0" err="1">
                <a:solidFill>
                  <a:srgbClr val="282828"/>
                </a:solidFill>
                <a:latin typeface="Arial" charset="0"/>
              </a:rPr>
              <a:t>Габбла</a:t>
            </a:r>
            <a:r>
              <a:rPr lang="ru-RU" sz="2000" b="1" dirty="0">
                <a:solidFill>
                  <a:srgbClr val="282828"/>
                </a:solidFill>
                <a:latin typeface="Arial" charset="0"/>
              </a:rPr>
              <a:t>.</a:t>
            </a:r>
            <a:r>
              <a:rPr lang="ru-RU" sz="2000" b="1" dirty="0">
                <a:solidFill>
                  <a:srgbClr val="282828"/>
                </a:solidFill>
                <a:latin typeface="Courier New" charset="0"/>
                <a:ea typeface="MS Mincho" charset="0"/>
                <a:cs typeface="MS Mincho" charset="0"/>
              </a:rPr>
              <a:t> </a:t>
            </a:r>
            <a:endParaRPr lang="ru-RU" sz="2000" b="1" dirty="0">
              <a:solidFill>
                <a:srgbClr val="282828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58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03434" y="471385"/>
            <a:ext cx="70834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C000"/>
                </a:solidFill>
                <a:latin typeface="Charcoal CY"/>
                <a:cs typeface="Charcoal CY"/>
              </a:rPr>
              <a:t>Наземний, </a:t>
            </a:r>
            <a:r>
              <a:rPr lang="ru-RU" sz="2800" b="1" dirty="0" err="1" smtClean="0">
                <a:solidFill>
                  <a:srgbClr val="FFC000"/>
                </a:solidFill>
                <a:latin typeface="Charcoal CY"/>
                <a:cs typeface="Charcoal CY"/>
              </a:rPr>
              <a:t>оптичний</a:t>
            </a:r>
            <a:r>
              <a:rPr lang="ru-RU" sz="2800" b="1" dirty="0" smtClean="0">
                <a:solidFill>
                  <a:srgbClr val="FFC000"/>
                </a:solidFill>
                <a:latin typeface="Charcoal CY"/>
                <a:cs typeface="Charcoal CY"/>
              </a:rPr>
              <a:t>,  </a:t>
            </a:r>
            <a:r>
              <a:rPr lang="ru-RU" sz="2800" b="1" dirty="0" err="1" smtClean="0">
                <a:solidFill>
                  <a:srgbClr val="FFC000"/>
                </a:solidFill>
                <a:latin typeface="Charcoal CY"/>
                <a:cs typeface="Charcoal CY"/>
              </a:rPr>
              <a:t>гігантський</a:t>
            </a:r>
            <a:r>
              <a:rPr lang="ru-RU" sz="2800" b="1" dirty="0" smtClean="0">
                <a:solidFill>
                  <a:srgbClr val="FFC000"/>
                </a:solidFill>
                <a:latin typeface="Charcoal CY"/>
                <a:cs typeface="Charcoal CY"/>
              </a:rPr>
              <a:t> </a:t>
            </a:r>
            <a:r>
              <a:rPr lang="ru-RU" sz="2800" b="1" dirty="0">
                <a:solidFill>
                  <a:srgbClr val="FFC000"/>
                </a:solidFill>
                <a:latin typeface="Charcoal CY"/>
                <a:cs typeface="Charcoal CY"/>
              </a:rPr>
              <a:t>телескоп </a:t>
            </a:r>
            <a:r>
              <a:rPr lang="en-US" sz="2800" b="1" dirty="0">
                <a:solidFill>
                  <a:srgbClr val="FFC000"/>
                </a:solidFill>
                <a:latin typeface="Charcoal CY"/>
                <a:cs typeface="Charcoal CY"/>
              </a:rPr>
              <a:t>“</a:t>
            </a:r>
            <a:r>
              <a:rPr lang="uk-UA" sz="2800" b="1" dirty="0">
                <a:solidFill>
                  <a:srgbClr val="FFC000"/>
                </a:solidFill>
                <a:latin typeface="Charcoal CY"/>
                <a:cs typeface="Charcoal CY"/>
              </a:rPr>
              <a:t>Магеллан”</a:t>
            </a:r>
            <a:endParaRPr lang="ru-RU" sz="2800" dirty="0">
              <a:latin typeface="Charcoal CY"/>
              <a:cs typeface="Charcoal CY"/>
            </a:endParaRPr>
          </a:p>
        </p:txBody>
      </p:sp>
      <p:pic>
        <p:nvPicPr>
          <p:cNvPr id="5" name="Picture 10" descr="E:\Astroosvita\Konferen\Kytv_07\presenta\photo\Magellan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6961" y="1760061"/>
            <a:ext cx="4230263" cy="4827477"/>
          </a:xfrm>
          <a:prstGeom prst="rect">
            <a:avLst/>
          </a:prstGeom>
          <a:noFill/>
          <a:ln>
            <a:solidFill>
              <a:srgbClr val="FF9900"/>
            </a:solidFill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97544" y="2091253"/>
            <a:ext cx="3875603" cy="4108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charset="2"/>
              <a:buChar char="§"/>
            </a:pPr>
            <a:r>
              <a:rPr lang="ru-RU" b="1" dirty="0">
                <a:solidFill>
                  <a:srgbClr val="282828"/>
                </a:solidFill>
                <a:latin typeface="Arial" charset="0"/>
              </a:rPr>
              <a:t>Об</a:t>
            </a:r>
            <a:r>
              <a:rPr lang="en-US" b="1" dirty="0">
                <a:solidFill>
                  <a:srgbClr val="282828"/>
                </a:solidFill>
                <a:latin typeface="Arial" charset="0"/>
              </a:rPr>
              <a:t>’</a:t>
            </a:r>
            <a:r>
              <a:rPr lang="ru-RU" b="1" dirty="0" err="1">
                <a:solidFill>
                  <a:srgbClr val="282828"/>
                </a:solidFill>
                <a:latin typeface="Arial" charset="0"/>
              </a:rPr>
              <a:t>єктив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 телескопа </a:t>
            </a:r>
            <a:r>
              <a:rPr lang="ru-RU" b="1" dirty="0" err="1">
                <a:solidFill>
                  <a:srgbClr val="282828"/>
                </a:solidFill>
                <a:latin typeface="Arial" charset="0"/>
              </a:rPr>
              <a:t>складуть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 з семи </a:t>
            </a:r>
            <a:r>
              <a:rPr lang="ru-RU" b="1" dirty="0" err="1">
                <a:solidFill>
                  <a:srgbClr val="282828"/>
                </a:solidFill>
                <a:latin typeface="Arial" charset="0"/>
              </a:rPr>
              <a:t>дзеркал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 </a:t>
            </a:r>
            <a:r>
              <a:rPr lang="ru-RU" b="1" dirty="0" err="1">
                <a:solidFill>
                  <a:srgbClr val="282828"/>
                </a:solidFill>
                <a:latin typeface="Arial" charset="0"/>
              </a:rPr>
              <a:t>діаметром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 8,4 м </a:t>
            </a:r>
            <a:r>
              <a:rPr lang="ru-RU" b="1" dirty="0" err="1">
                <a:solidFill>
                  <a:srgbClr val="282828"/>
                </a:solidFill>
                <a:latin typeface="Arial" charset="0"/>
              </a:rPr>
              <a:t>кожне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, </a:t>
            </a:r>
            <a:r>
              <a:rPr lang="ru-RU" b="1" dirty="0" err="1">
                <a:solidFill>
                  <a:srgbClr val="282828"/>
                </a:solidFill>
                <a:latin typeface="Arial" charset="0"/>
              </a:rPr>
              <a:t>що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 в </a:t>
            </a:r>
            <a:r>
              <a:rPr lang="ru-RU" b="1" dirty="0" err="1">
                <a:solidFill>
                  <a:srgbClr val="282828"/>
                </a:solidFill>
                <a:latin typeface="Arial" charset="0"/>
              </a:rPr>
              <a:t>еквіваленті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 </a:t>
            </a:r>
            <a:r>
              <a:rPr lang="ru-RU" b="1" dirty="0" err="1">
                <a:solidFill>
                  <a:srgbClr val="282828"/>
                </a:solidFill>
                <a:latin typeface="Arial" charset="0"/>
              </a:rPr>
              <a:t>відповідає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 </a:t>
            </a:r>
            <a:r>
              <a:rPr lang="ru-RU" b="1" dirty="0" err="1">
                <a:solidFill>
                  <a:srgbClr val="282828"/>
                </a:solidFill>
                <a:latin typeface="Arial" charset="0"/>
              </a:rPr>
              <a:t>монолітному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 </a:t>
            </a:r>
            <a:r>
              <a:rPr lang="ru-RU" b="1" dirty="0" err="1">
                <a:solidFill>
                  <a:srgbClr val="282828"/>
                </a:solidFill>
                <a:latin typeface="Arial" charset="0"/>
              </a:rPr>
              <a:t>дзеркалу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 </a:t>
            </a:r>
            <a:r>
              <a:rPr lang="ru-RU" b="1" dirty="0" err="1">
                <a:solidFill>
                  <a:srgbClr val="282828"/>
                </a:solidFill>
                <a:latin typeface="Arial" charset="0"/>
              </a:rPr>
              <a:t>діаметром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 21 м. </a:t>
            </a:r>
            <a:r>
              <a:rPr lang="ru-RU" b="1" dirty="0" err="1">
                <a:solidFill>
                  <a:srgbClr val="282828"/>
                </a:solidFill>
                <a:latin typeface="Arial" charset="0"/>
              </a:rPr>
              <a:t>Роздільна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 </a:t>
            </a:r>
            <a:r>
              <a:rPr lang="ru-RU" b="1" dirty="0" err="1">
                <a:solidFill>
                  <a:srgbClr val="282828"/>
                </a:solidFill>
                <a:latin typeface="Arial" charset="0"/>
              </a:rPr>
              <a:t>здатність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 </a:t>
            </a:r>
            <a:r>
              <a:rPr lang="ru-RU" b="1" dirty="0">
                <a:solidFill>
                  <a:srgbClr val="282828"/>
                </a:solidFill>
                <a:latin typeface="Arial" charset="0"/>
                <a:cs typeface="Times New Roman" charset="0"/>
              </a:rPr>
              <a:t>GMT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 буде на порядок </a:t>
            </a:r>
            <a:r>
              <a:rPr lang="ru-RU" b="1" dirty="0" err="1">
                <a:solidFill>
                  <a:srgbClr val="282828"/>
                </a:solidFill>
                <a:latin typeface="Arial" charset="0"/>
              </a:rPr>
              <a:t>вищою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, </a:t>
            </a:r>
            <a:r>
              <a:rPr lang="ru-RU" b="1" dirty="0" err="1">
                <a:solidFill>
                  <a:srgbClr val="282828"/>
                </a:solidFill>
                <a:latin typeface="Arial" charset="0"/>
              </a:rPr>
              <a:t>ніж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 у </a:t>
            </a:r>
            <a:r>
              <a:rPr lang="ru-RU" b="1" dirty="0" err="1">
                <a:solidFill>
                  <a:srgbClr val="282828"/>
                </a:solidFill>
                <a:latin typeface="Arial" charset="0"/>
              </a:rPr>
              <a:t>Космічного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 телескопа </a:t>
            </a:r>
            <a:r>
              <a:rPr lang="ru-RU" b="1" dirty="0" err="1">
                <a:solidFill>
                  <a:srgbClr val="282828"/>
                </a:solidFill>
                <a:latin typeface="Arial" charset="0"/>
              </a:rPr>
              <a:t>ім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. </a:t>
            </a:r>
            <a:r>
              <a:rPr lang="ru-RU" b="1" dirty="0" err="1">
                <a:solidFill>
                  <a:srgbClr val="282828"/>
                </a:solidFill>
                <a:latin typeface="Arial" charset="0"/>
              </a:rPr>
              <a:t>Габбла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.</a:t>
            </a:r>
          </a:p>
          <a:p>
            <a:pPr marL="285750" indent="-285750">
              <a:spcBef>
                <a:spcPct val="50000"/>
              </a:spcBef>
              <a:buFont typeface="Wingdings" charset="2"/>
              <a:buChar char="§"/>
            </a:pPr>
            <a:r>
              <a:rPr lang="ru-RU" b="1" dirty="0">
                <a:solidFill>
                  <a:srgbClr val="282828"/>
                </a:solidFill>
                <a:latin typeface="Arial" charset="0"/>
              </a:rPr>
              <a:t>Телескоп </a:t>
            </a:r>
            <a:r>
              <a:rPr lang="ru-RU" b="1" dirty="0" err="1">
                <a:solidFill>
                  <a:srgbClr val="282828"/>
                </a:solidFill>
                <a:latin typeface="Arial" charset="0"/>
              </a:rPr>
              <a:t>створюють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 на </a:t>
            </a:r>
            <a:r>
              <a:rPr lang="ru-RU" b="1" dirty="0" err="1">
                <a:solidFill>
                  <a:srgbClr val="282828"/>
                </a:solidFill>
                <a:latin typeface="Arial" charset="0"/>
              </a:rPr>
              <a:t>замовлення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 </a:t>
            </a:r>
            <a:r>
              <a:rPr lang="ru-RU" b="1" dirty="0" err="1">
                <a:solidFill>
                  <a:srgbClr val="282828"/>
                </a:solidFill>
                <a:latin typeface="Arial" charset="0"/>
              </a:rPr>
              <a:t>консорціуму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 </a:t>
            </a:r>
            <a:r>
              <a:rPr lang="ru-RU" b="1" dirty="0" err="1">
                <a:solidFill>
                  <a:srgbClr val="282828"/>
                </a:solidFill>
                <a:latin typeface="Arial" charset="0"/>
              </a:rPr>
              <a:t>американських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 </a:t>
            </a:r>
            <a:r>
              <a:rPr lang="ru-RU" b="1" dirty="0" err="1">
                <a:solidFill>
                  <a:srgbClr val="282828"/>
                </a:solidFill>
                <a:latin typeface="Arial" charset="0"/>
              </a:rPr>
              <a:t>університетів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 і </a:t>
            </a:r>
            <a:r>
              <a:rPr lang="ru-RU" b="1" dirty="0" err="1">
                <a:solidFill>
                  <a:srgbClr val="282828"/>
                </a:solidFill>
                <a:latin typeface="Arial" charset="0"/>
              </a:rPr>
              <a:t>планують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 ввести у </a:t>
            </a:r>
            <a:r>
              <a:rPr lang="ru-RU" b="1" dirty="0" err="1">
                <a:solidFill>
                  <a:srgbClr val="282828"/>
                </a:solidFill>
                <a:latin typeface="Arial" charset="0"/>
              </a:rPr>
              <a:t>дію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 в 2016 р.</a:t>
            </a:r>
            <a:r>
              <a:rPr lang="ru-RU" b="1" dirty="0">
                <a:solidFill>
                  <a:srgbClr val="282828"/>
                </a:solidFill>
                <a:latin typeface="Courier New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6814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0" y="-130940"/>
            <a:ext cx="9139090" cy="711021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072371" y="1518908"/>
            <a:ext cx="4369509" cy="415498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8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harcoal CY"/>
                <a:cs typeface="Charcoal CY"/>
              </a:rPr>
              <a:t>Дякую</a:t>
            </a:r>
          </a:p>
          <a:p>
            <a:pPr algn="ctr"/>
            <a:r>
              <a:rPr lang="uk-UA" sz="8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harcoal CY"/>
                <a:cs typeface="Charcoal CY"/>
              </a:rPr>
              <a:t> </a:t>
            </a:r>
            <a:r>
              <a:rPr lang="uk-UA" sz="8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harcoal CY"/>
                <a:cs typeface="Charcoal CY"/>
              </a:rPr>
              <a:t>за </a:t>
            </a:r>
            <a:endParaRPr lang="uk-UA" sz="8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harcoal CY"/>
              <a:cs typeface="Charcoal CY"/>
            </a:endParaRPr>
          </a:p>
          <a:p>
            <a:pPr algn="ctr"/>
            <a:r>
              <a:rPr lang="uk-UA" sz="8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harcoal CY"/>
                <a:cs typeface="Charcoal CY"/>
              </a:rPr>
              <a:t>увагу</a:t>
            </a:r>
            <a:r>
              <a:rPr lang="uk-UA" sz="8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harcoal CY"/>
                <a:cs typeface="Charcoal CY"/>
              </a:rPr>
              <a:t>!</a:t>
            </a:r>
            <a:endParaRPr lang="ru-RU" sz="8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harcoal CY"/>
              <a:cs typeface="Charcoal CY"/>
            </a:endParaRPr>
          </a:p>
        </p:txBody>
      </p:sp>
    </p:spTree>
    <p:extLst>
      <p:ext uri="{BB962C8B-B14F-4D97-AF65-F5344CB8AC3E}">
        <p14:creationId xmlns:p14="http://schemas.microsoft.com/office/powerpoint/2010/main" val="194449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285289" y="77822"/>
            <a:ext cx="6609878" cy="1760706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 smtClean="0"/>
              <a:t> </a:t>
            </a:r>
            <a:r>
              <a:rPr lang="ru-RU" sz="4000" b="1" dirty="0" err="1" smtClean="0">
                <a:latin typeface="Comic Sans MS" pitchFamily="66" charset="0"/>
              </a:rPr>
              <a:t>Типи</a:t>
            </a:r>
            <a:r>
              <a:rPr lang="ru-RU" sz="4000" b="1" dirty="0" smtClean="0">
                <a:latin typeface="Comic Sans MS" pitchFamily="66" charset="0"/>
              </a:rPr>
              <a:t> </a:t>
            </a:r>
            <a:r>
              <a:rPr lang="ru-RU" sz="4000" b="1" dirty="0" err="1" smtClean="0">
                <a:latin typeface="Comic Sans MS" pitchFamily="66" charset="0"/>
              </a:rPr>
              <a:t>телескопів</a:t>
            </a:r>
            <a:r>
              <a:rPr lang="ru-RU" sz="4000" b="1" dirty="0" smtClean="0">
                <a:latin typeface="Comic Sans MS" pitchFamily="66" charset="0"/>
              </a:rPr>
              <a:t> за                               </a:t>
            </a:r>
            <a:r>
              <a:rPr lang="ru-RU" sz="4000" b="1" dirty="0" err="1" smtClean="0">
                <a:latin typeface="Comic Sans MS" pitchFamily="66" charset="0"/>
              </a:rPr>
              <a:t>розташуванням</a:t>
            </a:r>
            <a:r>
              <a:rPr lang="ru-RU" sz="4000" b="1" dirty="0" smtClean="0">
                <a:latin typeface="Comic Sans MS" pitchFamily="66" charset="0"/>
              </a:rPr>
              <a:t>:</a:t>
            </a:r>
            <a:endParaRPr lang="ru-RU" sz="4000" b="1" dirty="0">
              <a:latin typeface="Comic Sans MS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98181" y="2412858"/>
            <a:ext cx="599016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uk-UA" sz="4000" dirty="0" smtClean="0">
                <a:latin typeface="Comic Sans MS" pitchFamily="66" charset="0"/>
              </a:rPr>
              <a:t>Наземні</a:t>
            </a:r>
            <a:endParaRPr lang="uk-UA" sz="4000" dirty="0">
              <a:latin typeface="Comic Sans MS" pitchFamily="66" charset="0"/>
            </a:endParaRPr>
          </a:p>
          <a:p>
            <a:pPr marL="457200" indent="-457200">
              <a:buFont typeface="Arial"/>
              <a:buChar char="•"/>
            </a:pPr>
            <a:r>
              <a:rPr lang="uk-UA" sz="4000" dirty="0">
                <a:latin typeface="Comic Sans MS" pitchFamily="66" charset="0"/>
              </a:rPr>
              <a:t>Орбітальні</a:t>
            </a:r>
          </a:p>
          <a:p>
            <a:pPr marL="457200" indent="-457200">
              <a:buFont typeface="Arial"/>
              <a:buChar char="•"/>
            </a:pPr>
            <a:r>
              <a:rPr lang="uk-UA" sz="4000" dirty="0">
                <a:latin typeface="Comic Sans MS" pitchFamily="66" charset="0"/>
              </a:rPr>
              <a:t>Підземні (детектори космічних променів)</a:t>
            </a:r>
            <a:endParaRPr lang="ru-RU" sz="4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274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328455" y="571501"/>
            <a:ext cx="6512511" cy="1905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4000" b="1" dirty="0">
                <a:latin typeface="Comic Sans MS" pitchFamily="66" charset="0"/>
              </a:rPr>
              <a:t>Типи телескопів за будовою:</a:t>
            </a:r>
            <a:r>
              <a:rPr lang="uk-UA" sz="4000" dirty="0"/>
              <a:t/>
            </a:r>
            <a:br>
              <a:rPr lang="uk-UA" sz="4000" dirty="0"/>
            </a:b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49789" y="1816180"/>
            <a:ext cx="809413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uk-UA" sz="2400" b="1" u="sng" dirty="0">
                <a:latin typeface="Arial" charset="0"/>
              </a:rPr>
              <a:t>Оптичні: </a:t>
            </a:r>
          </a:p>
          <a:p>
            <a:pPr>
              <a:buFont typeface="Wingdings 2" charset="0"/>
              <a:buNone/>
            </a:pPr>
            <a:r>
              <a:rPr lang="uk-UA" dirty="0">
                <a:latin typeface="Arial" charset="0"/>
              </a:rPr>
              <a:t>    -</a:t>
            </a:r>
            <a:r>
              <a:rPr lang="uk-UA" dirty="0" smtClean="0">
                <a:latin typeface="Arial" charset="0"/>
              </a:rPr>
              <a:t>рефрактори</a:t>
            </a:r>
            <a:r>
              <a:rPr lang="uk-UA" dirty="0">
                <a:latin typeface="Arial" charset="0"/>
              </a:rPr>
              <a:t>(основна частина системи - лінза);</a:t>
            </a:r>
          </a:p>
          <a:p>
            <a:pPr>
              <a:buFont typeface="Wingdings 2" charset="0"/>
              <a:buNone/>
            </a:pPr>
            <a:r>
              <a:rPr lang="uk-UA" dirty="0">
                <a:latin typeface="Arial" charset="0"/>
              </a:rPr>
              <a:t>   </a:t>
            </a:r>
            <a:r>
              <a:rPr lang="uk-UA" dirty="0" smtClean="0">
                <a:latin typeface="Arial" charset="0"/>
              </a:rPr>
              <a:t> -рефлектори</a:t>
            </a:r>
            <a:r>
              <a:rPr lang="uk-UA" dirty="0">
                <a:latin typeface="Arial" charset="0"/>
              </a:rPr>
              <a:t>(основна частина системи - дзеркало)</a:t>
            </a:r>
          </a:p>
          <a:p>
            <a:pPr marL="342900" indent="-342900">
              <a:buFont typeface="Arial"/>
              <a:buChar char="•"/>
            </a:pPr>
            <a:endParaRPr lang="uk-UA" sz="2400" b="1" u="sng" dirty="0" smtClean="0">
              <a:latin typeface="Arial" charset="0"/>
            </a:endParaRPr>
          </a:p>
          <a:p>
            <a:pPr marL="342900" indent="-342900">
              <a:buFont typeface="Arial"/>
              <a:buChar char="•"/>
            </a:pPr>
            <a:r>
              <a:rPr lang="uk-UA" sz="2400" b="1" u="sng" dirty="0" smtClean="0">
                <a:latin typeface="Arial" charset="0"/>
              </a:rPr>
              <a:t>Радіотелескопи</a:t>
            </a:r>
            <a:r>
              <a:rPr lang="uk-UA" dirty="0" smtClean="0">
                <a:latin typeface="Arial" charset="0"/>
              </a:rPr>
              <a:t> </a:t>
            </a:r>
          </a:p>
          <a:p>
            <a:r>
              <a:rPr lang="uk-UA" dirty="0" smtClean="0">
                <a:latin typeface="Arial" charset="0"/>
              </a:rPr>
              <a:t>     (</a:t>
            </a:r>
            <a:r>
              <a:rPr lang="uk-UA" dirty="0">
                <a:latin typeface="Arial" charset="0"/>
              </a:rPr>
              <a:t>основна частина системи – антени)</a:t>
            </a:r>
            <a:endParaRPr lang="ru-RU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74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02668"/>
          </a:xfrm>
        </p:spPr>
        <p:txBody>
          <a:bodyPr/>
          <a:lstStyle/>
          <a:p>
            <a:r>
              <a:rPr lang="uk-UA" sz="4400" b="1" dirty="0">
                <a:solidFill>
                  <a:srgbClr val="FFC000"/>
                </a:solidFill>
                <a:latin typeface="Arial"/>
                <a:cs typeface="Arial"/>
              </a:rPr>
              <a:t>Наземні оптичні телескопи </a:t>
            </a:r>
            <a:endParaRPr lang="ru-RU" sz="4400" dirty="0">
              <a:latin typeface="Arial"/>
              <a:cs typeface="Arial"/>
            </a:endParaRPr>
          </a:p>
        </p:txBody>
      </p:sp>
      <p:pic>
        <p:nvPicPr>
          <p:cNvPr id="4" name="Picture 11" descr="E:\Site\Astroedu\astro_n\Assets\Images\gtc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0784" y="1397928"/>
            <a:ext cx="4867882" cy="5262232"/>
          </a:xfrm>
          <a:noFill/>
          <a:ln>
            <a:solidFill>
              <a:srgbClr val="FF9900"/>
            </a:solidFill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138666" y="2043885"/>
            <a:ext cx="354813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charset="2"/>
              <a:buChar char="§"/>
            </a:pPr>
            <a:r>
              <a:rPr lang="uk-UA" b="1" dirty="0">
                <a:solidFill>
                  <a:srgbClr val="282828"/>
                </a:solidFill>
                <a:latin typeface="Arial" charset="0"/>
              </a:rPr>
              <a:t>У липні 2007 р. розпочато роботу нового найбільшого наземного оптичного телескопа Gran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 </a:t>
            </a:r>
            <a:r>
              <a:rPr lang="uk-UA" b="1" dirty="0">
                <a:solidFill>
                  <a:srgbClr val="282828"/>
                </a:solidFill>
                <a:latin typeface="Arial" charset="0"/>
              </a:rPr>
              <a:t>Telescopio Canarias</a:t>
            </a:r>
          </a:p>
          <a:p>
            <a:pPr marL="285750" indent="-285750">
              <a:spcBef>
                <a:spcPct val="50000"/>
              </a:spcBef>
              <a:buFont typeface="Wingdings" charset="2"/>
              <a:buChar char="§"/>
            </a:pPr>
            <a:r>
              <a:rPr lang="ru-RU" b="1" dirty="0" err="1">
                <a:solidFill>
                  <a:srgbClr val="282828"/>
                </a:solidFill>
                <a:latin typeface="Arial" charset="0"/>
              </a:rPr>
              <a:t>Має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 </a:t>
            </a:r>
            <a:r>
              <a:rPr lang="ru-RU" b="1" dirty="0" err="1">
                <a:solidFill>
                  <a:srgbClr val="282828"/>
                </a:solidFill>
                <a:latin typeface="Arial" charset="0"/>
              </a:rPr>
              <a:t>монолітнє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 </a:t>
            </a:r>
            <a:r>
              <a:rPr lang="ru-RU" b="1" dirty="0" err="1">
                <a:solidFill>
                  <a:srgbClr val="282828"/>
                </a:solidFill>
                <a:latin typeface="Arial" charset="0"/>
              </a:rPr>
              <a:t>дзеркало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 </a:t>
            </a:r>
            <a:r>
              <a:rPr lang="ru-RU" b="1" dirty="0" err="1">
                <a:solidFill>
                  <a:srgbClr val="282828"/>
                </a:solidFill>
                <a:latin typeface="Arial" charset="0"/>
              </a:rPr>
              <a:t>діаметром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 10, 4 м.</a:t>
            </a:r>
          </a:p>
          <a:p>
            <a:pPr marL="285750" indent="-285750">
              <a:spcBef>
                <a:spcPct val="50000"/>
              </a:spcBef>
              <a:buFont typeface="Wingdings" charset="2"/>
              <a:buChar char="§"/>
            </a:pPr>
            <a:r>
              <a:rPr lang="ru-RU" b="1" dirty="0">
                <a:solidFill>
                  <a:srgbClr val="282828"/>
                </a:solidFill>
                <a:latin typeface="Arial" charset="0"/>
              </a:rPr>
              <a:t>Збудовано </a:t>
            </a:r>
            <a:r>
              <a:rPr lang="ru-RU" b="1" dirty="0" err="1">
                <a:solidFill>
                  <a:srgbClr val="282828"/>
                </a:solidFill>
                <a:latin typeface="Arial" charset="0"/>
              </a:rPr>
              <a:t>його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 на </a:t>
            </a:r>
            <a:r>
              <a:rPr lang="ru-RU" b="1" dirty="0" err="1">
                <a:solidFill>
                  <a:srgbClr val="282828"/>
                </a:solidFill>
                <a:latin typeface="Arial" charset="0"/>
              </a:rPr>
              <a:t>території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 </a:t>
            </a:r>
            <a:r>
              <a:rPr lang="ru-RU" b="1" dirty="0" err="1">
                <a:solidFill>
                  <a:srgbClr val="282828"/>
                </a:solidFill>
                <a:latin typeface="Arial" charset="0"/>
              </a:rPr>
              <a:t>вже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 </a:t>
            </a:r>
            <a:r>
              <a:rPr lang="ru-RU" b="1" dirty="0" err="1">
                <a:solidFill>
                  <a:srgbClr val="282828"/>
                </a:solidFill>
                <a:latin typeface="Arial" charset="0"/>
              </a:rPr>
              <a:t>діючої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 </a:t>
            </a:r>
            <a:r>
              <a:rPr lang="ru-RU" b="1" dirty="0" err="1">
                <a:solidFill>
                  <a:srgbClr val="282828"/>
                </a:solidFill>
                <a:latin typeface="Arial" charset="0"/>
              </a:rPr>
              <a:t>обсерваторії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 на </a:t>
            </a:r>
            <a:r>
              <a:rPr lang="ru-RU" b="1" dirty="0" err="1">
                <a:solidFill>
                  <a:srgbClr val="282828"/>
                </a:solidFill>
                <a:latin typeface="Arial" charset="0"/>
              </a:rPr>
              <a:t>Канарських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 островах (</a:t>
            </a:r>
            <a:r>
              <a:rPr lang="ru-RU" b="1" dirty="0" err="1">
                <a:solidFill>
                  <a:srgbClr val="282828"/>
                </a:solidFill>
                <a:latin typeface="Arial" charset="0"/>
              </a:rPr>
              <a:t>Іспанія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). </a:t>
            </a:r>
            <a:r>
              <a:rPr lang="ru-RU" b="1" dirty="0" err="1">
                <a:solidFill>
                  <a:srgbClr val="282828"/>
                </a:solidFill>
                <a:latin typeface="Arial" charset="0"/>
              </a:rPr>
              <a:t>Висота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 над </a:t>
            </a:r>
            <a:r>
              <a:rPr lang="ru-RU" b="1" dirty="0" err="1">
                <a:solidFill>
                  <a:srgbClr val="282828"/>
                </a:solidFill>
                <a:latin typeface="Arial" charset="0"/>
              </a:rPr>
              <a:t>рівнем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 моря – 2400 </a:t>
            </a:r>
            <a:r>
              <a:rPr lang="ru-RU" b="1" dirty="0" smtClean="0">
                <a:solidFill>
                  <a:srgbClr val="282828"/>
                </a:solidFill>
                <a:latin typeface="Arial" charset="0"/>
              </a:rPr>
              <a:t>м</a:t>
            </a:r>
            <a:endParaRPr lang="ru-RU" dirty="0">
              <a:solidFill>
                <a:srgbClr val="282828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59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952500"/>
          </a:xfrm>
        </p:spPr>
        <p:txBody>
          <a:bodyPr/>
          <a:lstStyle/>
          <a:p>
            <a:r>
              <a:rPr lang="uk-UA" sz="3200" b="1" dirty="0">
                <a:solidFill>
                  <a:srgbClr val="FF9900"/>
                </a:solidFill>
                <a:latin typeface="Arial" charset="0"/>
              </a:rPr>
              <a:t>Великий бінокулярний телескоп (</a:t>
            </a:r>
            <a:r>
              <a:rPr lang="en-US" sz="3200" b="1" dirty="0">
                <a:solidFill>
                  <a:srgbClr val="FF9900"/>
                </a:solidFill>
                <a:latin typeface="Arial" charset="0"/>
              </a:rPr>
              <a:t>LBT)</a:t>
            </a:r>
            <a:r>
              <a:rPr lang="uk-UA" sz="3200" b="1" dirty="0">
                <a:solidFill>
                  <a:srgbClr val="FF9900"/>
                </a:solidFill>
                <a:latin typeface="Arial" charset="0"/>
              </a:rPr>
              <a:t>. </a:t>
            </a:r>
            <a:endParaRPr lang="ru-RU" sz="3200" dirty="0"/>
          </a:p>
        </p:txBody>
      </p:sp>
      <p:pic>
        <p:nvPicPr>
          <p:cNvPr id="4" name="Picture 11" descr="E:\Astroosvita\Konferen\Kytv_07\presenta\photo\LBT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9033" y="1312333"/>
            <a:ext cx="4622800" cy="5402331"/>
          </a:xfrm>
          <a:noFill/>
          <a:ln>
            <a:solidFill>
              <a:srgbClr val="FF9900"/>
            </a:solidFill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133975" y="1819276"/>
            <a:ext cx="401002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charset="2"/>
              <a:buChar char="§"/>
            </a:pPr>
            <a:r>
              <a:rPr lang="uk-UA" sz="2400" dirty="0" smtClean="0">
                <a:solidFill>
                  <a:srgbClr val="282828"/>
                </a:solidFill>
                <a:latin typeface="Arial" charset="0"/>
              </a:rPr>
              <a:t> </a:t>
            </a:r>
            <a:r>
              <a:rPr lang="uk-UA" b="1" dirty="0" smtClean="0">
                <a:solidFill>
                  <a:srgbClr val="282828"/>
                </a:solidFill>
                <a:latin typeface="Arial" charset="0"/>
              </a:rPr>
              <a:t>Два</a:t>
            </a:r>
            <a:endParaRPr lang="uk-UA" b="1" dirty="0">
              <a:solidFill>
                <a:srgbClr val="282828"/>
              </a:solidFill>
              <a:latin typeface="Arial" charset="0"/>
            </a:endParaRPr>
          </a:p>
          <a:p>
            <a:pPr>
              <a:buFont typeface="Wingdings 2" charset="0"/>
              <a:buNone/>
            </a:pPr>
            <a:r>
              <a:rPr lang="uk-UA" b="1" dirty="0">
                <a:solidFill>
                  <a:srgbClr val="282828"/>
                </a:solidFill>
                <a:latin typeface="Arial" charset="0"/>
              </a:rPr>
              <a:t>     дзеркала</a:t>
            </a:r>
          </a:p>
          <a:p>
            <a:pPr>
              <a:buFont typeface="Wingdings 2" charset="0"/>
              <a:buNone/>
            </a:pPr>
            <a:r>
              <a:rPr lang="uk-UA" b="1" dirty="0">
                <a:solidFill>
                  <a:srgbClr val="282828"/>
                </a:solidFill>
                <a:latin typeface="Arial" charset="0"/>
              </a:rPr>
              <a:t>     по 8,4 м.</a:t>
            </a:r>
          </a:p>
          <a:p>
            <a:pPr>
              <a:buFont typeface="Wingdings 2" charset="0"/>
              <a:buNone/>
            </a:pPr>
            <a:endParaRPr lang="uk-UA" b="1" dirty="0">
              <a:solidFill>
                <a:srgbClr val="282828"/>
              </a:solidFill>
              <a:latin typeface="Arial" charset="0"/>
            </a:endParaRPr>
          </a:p>
          <a:p>
            <a:pPr marL="342900" indent="-342900">
              <a:buFont typeface="Wingdings" charset="2"/>
              <a:buChar char="§"/>
            </a:pPr>
            <a:r>
              <a:rPr lang="uk-UA" b="1" dirty="0">
                <a:solidFill>
                  <a:srgbClr val="282828"/>
                </a:solidFill>
                <a:latin typeface="Arial" charset="0"/>
              </a:rPr>
              <a:t>Задача: пошук </a:t>
            </a:r>
            <a:r>
              <a:rPr lang="uk-UA" b="1" dirty="0" err="1" smtClean="0">
                <a:solidFill>
                  <a:srgbClr val="282828"/>
                </a:solidFill>
                <a:latin typeface="Arial" charset="0"/>
              </a:rPr>
              <a:t>екзопланет</a:t>
            </a:r>
            <a:r>
              <a:rPr lang="en-US" b="1" dirty="0" smtClean="0">
                <a:solidFill>
                  <a:srgbClr val="282828"/>
                </a:solidFill>
                <a:latin typeface="Arial" charset="0"/>
              </a:rPr>
              <a:t> (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планета, </a:t>
            </a:r>
            <a:r>
              <a:rPr lang="ru-RU" b="1" dirty="0" err="1">
                <a:solidFill>
                  <a:srgbClr val="282828"/>
                </a:solidFill>
                <a:latin typeface="Arial" charset="0"/>
              </a:rPr>
              <a:t>що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 </a:t>
            </a:r>
            <a:r>
              <a:rPr lang="ru-RU" b="1" dirty="0" err="1">
                <a:solidFill>
                  <a:srgbClr val="282828"/>
                </a:solidFill>
                <a:latin typeface="Arial" charset="0"/>
              </a:rPr>
              <a:t>обертається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 </a:t>
            </a:r>
            <a:r>
              <a:rPr lang="ru-RU" b="1" dirty="0" err="1">
                <a:solidFill>
                  <a:srgbClr val="282828"/>
                </a:solidFill>
                <a:latin typeface="Arial" charset="0"/>
              </a:rPr>
              <a:t>навколо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 </a:t>
            </a:r>
            <a:r>
              <a:rPr lang="ru-RU" b="1" dirty="0" err="1">
                <a:solidFill>
                  <a:srgbClr val="282828"/>
                </a:solidFill>
                <a:latin typeface="Arial" charset="0"/>
              </a:rPr>
              <a:t>іншої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 </a:t>
            </a:r>
            <a:r>
              <a:rPr lang="ru-RU" b="1" dirty="0" err="1">
                <a:solidFill>
                  <a:srgbClr val="282828"/>
                </a:solidFill>
                <a:latin typeface="Arial" charset="0"/>
              </a:rPr>
              <a:t>зірки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, </a:t>
            </a:r>
            <a:r>
              <a:rPr lang="ru-RU" b="1" dirty="0" err="1">
                <a:solidFill>
                  <a:srgbClr val="282828"/>
                </a:solidFill>
                <a:latin typeface="Arial" charset="0"/>
              </a:rPr>
              <a:t>тобто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 не </a:t>
            </a:r>
            <a:r>
              <a:rPr lang="ru-RU" b="1" dirty="0" err="1">
                <a:solidFill>
                  <a:srgbClr val="282828"/>
                </a:solidFill>
                <a:latin typeface="Arial" charset="0"/>
              </a:rPr>
              <a:t>належить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 до </a:t>
            </a:r>
            <a:r>
              <a:rPr lang="ru-RU" b="1" dirty="0" err="1">
                <a:solidFill>
                  <a:srgbClr val="282828"/>
                </a:solidFill>
                <a:latin typeface="Arial" charset="0"/>
              </a:rPr>
              <a:t>Сонячної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 </a:t>
            </a:r>
            <a:r>
              <a:rPr lang="ru-RU" b="1" dirty="0" err="1" smtClean="0">
                <a:solidFill>
                  <a:srgbClr val="282828"/>
                </a:solidFill>
                <a:latin typeface="Arial" charset="0"/>
              </a:rPr>
              <a:t>системи</a:t>
            </a:r>
            <a:r>
              <a:rPr lang="en-US" b="1" dirty="0">
                <a:solidFill>
                  <a:srgbClr val="282828"/>
                </a:solidFill>
                <a:latin typeface="Arial" charset="0"/>
              </a:rPr>
              <a:t>)</a:t>
            </a:r>
            <a:r>
              <a:rPr lang="uk-UA" b="1" dirty="0" smtClean="0">
                <a:solidFill>
                  <a:srgbClr val="282828"/>
                </a:solidFill>
                <a:latin typeface="Arial" charset="0"/>
              </a:rPr>
              <a:t>.</a:t>
            </a:r>
            <a:endParaRPr lang="uk-UA" b="1" dirty="0">
              <a:solidFill>
                <a:srgbClr val="282828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42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76300"/>
          </a:xfrm>
        </p:spPr>
        <p:txBody>
          <a:bodyPr/>
          <a:lstStyle/>
          <a:p>
            <a:r>
              <a:rPr lang="uk-UA" sz="4000" b="1" dirty="0">
                <a:solidFill>
                  <a:srgbClr val="FFC000"/>
                </a:solidFill>
                <a:latin typeface="Charcoal CY"/>
                <a:cs typeface="Charcoal CY"/>
              </a:rPr>
              <a:t>Радіотелескоп</a:t>
            </a:r>
            <a:endParaRPr lang="ru-RU" sz="4000" dirty="0">
              <a:latin typeface="Charcoal CY"/>
              <a:cs typeface="Charcoal CY"/>
            </a:endParaRPr>
          </a:p>
        </p:txBody>
      </p:sp>
      <p:pic>
        <p:nvPicPr>
          <p:cNvPr id="4" name="Picture 11" descr="E:\Astroosvita\Konferen\Kytv_07\presenta\photo\LMT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301" y="1916642"/>
            <a:ext cx="3989437" cy="4662165"/>
          </a:xfrm>
          <a:noFill/>
          <a:ln>
            <a:solidFill>
              <a:srgbClr val="FF9900"/>
            </a:solidFill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505288" y="968840"/>
            <a:ext cx="62307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>
                <a:solidFill>
                  <a:srgbClr val="998308"/>
                </a:solidFill>
                <a:latin typeface="Arial" charset="0"/>
              </a:rPr>
              <a:t>Великий міліметровий телескоп </a:t>
            </a:r>
            <a:endParaRPr lang="uk-UA" sz="2000" b="1" dirty="0" smtClean="0">
              <a:solidFill>
                <a:srgbClr val="998308"/>
              </a:solidFill>
              <a:latin typeface="Arial" charset="0"/>
            </a:endParaRPr>
          </a:p>
          <a:p>
            <a:pPr algn="ctr"/>
            <a:r>
              <a:rPr lang="uk-UA" sz="2000" b="1" dirty="0" smtClean="0">
                <a:solidFill>
                  <a:srgbClr val="998308"/>
                </a:solidFill>
                <a:latin typeface="Arial" charset="0"/>
              </a:rPr>
              <a:t>(</a:t>
            </a:r>
            <a:r>
              <a:rPr lang="ru-RU" sz="2000" b="1" dirty="0" err="1">
                <a:solidFill>
                  <a:srgbClr val="998308"/>
                </a:solidFill>
                <a:latin typeface="Arial" charset="0"/>
                <a:cs typeface="Times New Roman" charset="0"/>
              </a:rPr>
              <a:t>Large</a:t>
            </a:r>
            <a:r>
              <a:rPr lang="ru-RU" sz="2000" b="1" dirty="0">
                <a:solidFill>
                  <a:srgbClr val="998308"/>
                </a:solidFill>
                <a:latin typeface="Arial" charset="0"/>
                <a:cs typeface="Times New Roman" charset="0"/>
              </a:rPr>
              <a:t> </a:t>
            </a:r>
            <a:r>
              <a:rPr lang="ru-RU" sz="2000" b="1" dirty="0" err="1">
                <a:solidFill>
                  <a:srgbClr val="998308"/>
                </a:solidFill>
                <a:latin typeface="Arial" charset="0"/>
                <a:cs typeface="Times New Roman" charset="0"/>
              </a:rPr>
              <a:t>Millimeter</a:t>
            </a:r>
            <a:r>
              <a:rPr lang="ru-RU" sz="2000" b="1" dirty="0">
                <a:solidFill>
                  <a:srgbClr val="998308"/>
                </a:solidFill>
                <a:latin typeface="Arial" charset="0"/>
                <a:cs typeface="Times New Roman" charset="0"/>
              </a:rPr>
              <a:t> </a:t>
            </a:r>
            <a:r>
              <a:rPr lang="ru-RU" sz="2000" b="1" dirty="0" err="1">
                <a:solidFill>
                  <a:srgbClr val="998308"/>
                </a:solidFill>
                <a:latin typeface="Arial" charset="0"/>
                <a:cs typeface="Times New Roman" charset="0"/>
              </a:rPr>
              <a:t>Telescope</a:t>
            </a:r>
            <a:r>
              <a:rPr lang="ru-RU" sz="2000" b="1" dirty="0">
                <a:solidFill>
                  <a:srgbClr val="998308"/>
                </a:solidFill>
                <a:latin typeface="Arial" charset="0"/>
              </a:rPr>
              <a:t>, </a:t>
            </a:r>
            <a:r>
              <a:rPr lang="en-US" sz="2000" b="1" dirty="0">
                <a:solidFill>
                  <a:srgbClr val="998308"/>
                </a:solidFill>
                <a:latin typeface="Arial" charset="0"/>
              </a:rPr>
              <a:t>L</a:t>
            </a:r>
            <a:r>
              <a:rPr lang="uk-UA" sz="2000" b="1" dirty="0">
                <a:solidFill>
                  <a:srgbClr val="998308"/>
                </a:solidFill>
                <a:latin typeface="Arial" charset="0"/>
              </a:rPr>
              <a:t>М</a:t>
            </a:r>
            <a:r>
              <a:rPr lang="en-US" sz="2000" b="1" dirty="0">
                <a:solidFill>
                  <a:srgbClr val="998308"/>
                </a:solidFill>
                <a:latin typeface="Arial" charset="0"/>
              </a:rPr>
              <a:t>T</a:t>
            </a:r>
            <a:r>
              <a:rPr lang="en-US" sz="2000" b="1" dirty="0" smtClean="0">
                <a:solidFill>
                  <a:srgbClr val="998308"/>
                </a:solidFill>
                <a:latin typeface="Arial" charset="0"/>
              </a:rPr>
              <a:t>)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688417" y="2483717"/>
            <a:ext cx="4063521" cy="2862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charset="2"/>
              <a:buChar char="§"/>
            </a:pPr>
            <a:r>
              <a:rPr lang="uk-UA" b="1" dirty="0">
                <a:solidFill>
                  <a:schemeClr val="tx2"/>
                </a:solidFill>
                <a:latin typeface="Arial" charset="0"/>
              </a:rPr>
              <a:t>Збудовано у  Мексиці на вершині згаслого вулкана Сєра Негра (висота 4500 м)</a:t>
            </a:r>
            <a:endParaRPr lang="ru-RU" b="1" dirty="0">
              <a:solidFill>
                <a:schemeClr val="tx2"/>
              </a:solidFill>
              <a:latin typeface="Arial" charset="0"/>
            </a:endParaRPr>
          </a:p>
          <a:p>
            <a:pPr marL="342900" indent="-342900">
              <a:spcBef>
                <a:spcPct val="50000"/>
              </a:spcBef>
              <a:buFont typeface="Wingdings" charset="2"/>
              <a:buChar char="§"/>
            </a:pPr>
            <a:r>
              <a:rPr lang="ru-RU" b="1" dirty="0" err="1">
                <a:solidFill>
                  <a:schemeClr val="tx2"/>
                </a:solidFill>
                <a:latin typeface="Arial" charset="0"/>
              </a:rPr>
              <a:t>Діаметр</a:t>
            </a:r>
            <a:r>
              <a:rPr lang="ru-RU" b="1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Arial" charset="0"/>
              </a:rPr>
              <a:t>антени</a:t>
            </a:r>
            <a:r>
              <a:rPr lang="ru-RU" b="1" dirty="0">
                <a:solidFill>
                  <a:schemeClr val="tx2"/>
                </a:solidFill>
                <a:latin typeface="Arial" charset="0"/>
              </a:rPr>
              <a:t> - 50 м і </a:t>
            </a:r>
            <a:r>
              <a:rPr lang="ru-RU" b="1" dirty="0" err="1">
                <a:solidFill>
                  <a:schemeClr val="tx2"/>
                </a:solidFill>
                <a:latin typeface="Arial" charset="0"/>
              </a:rPr>
              <a:t>розрахована</a:t>
            </a:r>
            <a:r>
              <a:rPr lang="ru-RU" b="1" dirty="0">
                <a:solidFill>
                  <a:schemeClr val="tx2"/>
                </a:solidFill>
                <a:latin typeface="Arial" charset="0"/>
              </a:rPr>
              <a:t> вона на </a:t>
            </a:r>
            <a:r>
              <a:rPr lang="ru-RU" b="1" dirty="0" err="1">
                <a:solidFill>
                  <a:schemeClr val="tx2"/>
                </a:solidFill>
                <a:latin typeface="Arial" charset="0"/>
              </a:rPr>
              <a:t>реєстрацію</a:t>
            </a:r>
            <a:r>
              <a:rPr lang="ru-RU" b="1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Arial" charset="0"/>
              </a:rPr>
              <a:t>радіохвиль</a:t>
            </a:r>
            <a:r>
              <a:rPr lang="ru-RU" b="1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Arial" charset="0"/>
              </a:rPr>
              <a:t>довжиною</a:t>
            </a:r>
            <a:r>
              <a:rPr lang="ru-RU" b="1" dirty="0">
                <a:solidFill>
                  <a:schemeClr val="tx2"/>
                </a:solidFill>
                <a:latin typeface="Arial" charset="0"/>
              </a:rPr>
              <a:t> 1-3 мм.</a:t>
            </a:r>
          </a:p>
          <a:p>
            <a:pPr marL="342900" indent="-342900">
              <a:spcBef>
                <a:spcPct val="50000"/>
              </a:spcBef>
              <a:buFont typeface="Wingdings" charset="2"/>
              <a:buChar char="§"/>
            </a:pPr>
            <a:r>
              <a:rPr lang="ru-RU" b="1" dirty="0">
                <a:solidFill>
                  <a:schemeClr val="tx2"/>
                </a:solidFill>
                <a:latin typeface="Arial" charset="0"/>
              </a:rPr>
              <a:t>Задача: </a:t>
            </a:r>
            <a:r>
              <a:rPr lang="ru-RU" b="1" dirty="0" err="1">
                <a:solidFill>
                  <a:schemeClr val="tx2"/>
                </a:solidFill>
                <a:latin typeface="Arial" charset="0"/>
              </a:rPr>
              <a:t>дослідження</a:t>
            </a:r>
            <a:r>
              <a:rPr lang="ru-RU" b="1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Arial" charset="0"/>
              </a:rPr>
              <a:t>ранніх</a:t>
            </a:r>
            <a:r>
              <a:rPr lang="ru-RU" b="1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Arial" charset="0"/>
              </a:rPr>
              <a:t>етапів</a:t>
            </a:r>
            <a:r>
              <a:rPr lang="ru-RU" b="1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Arial" charset="0"/>
              </a:rPr>
              <a:t>розвитку</a:t>
            </a:r>
            <a:r>
              <a:rPr lang="ru-RU" b="1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Arial" charset="0"/>
              </a:rPr>
              <a:t>Всесвіту</a:t>
            </a:r>
            <a:r>
              <a:rPr lang="ru-RU" b="1" dirty="0">
                <a:solidFill>
                  <a:schemeClr val="tx2"/>
                </a:solidFill>
                <a:latin typeface="Arial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0339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5917"/>
          </a:xfrm>
        </p:spPr>
        <p:txBody>
          <a:bodyPr/>
          <a:lstStyle/>
          <a:p>
            <a:r>
              <a:rPr lang="uk-UA" sz="4000" b="1" dirty="0">
                <a:solidFill>
                  <a:srgbClr val="FFC000"/>
                </a:solidFill>
                <a:latin typeface="Charcoal CY"/>
                <a:cs typeface="Charcoal CY"/>
              </a:rPr>
              <a:t>Сучасні радіотелескопи</a:t>
            </a:r>
            <a:endParaRPr lang="ru-RU" sz="4000" dirty="0">
              <a:latin typeface="Charcoal CY"/>
              <a:cs typeface="Charcoal CY"/>
            </a:endParaRPr>
          </a:p>
        </p:txBody>
      </p:sp>
      <p:pic>
        <p:nvPicPr>
          <p:cNvPr id="4" name="Picture 12" descr="E:\Astroosvita\Konferen\Kytv_07\presenta\photo\РТ_70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617" y="1363557"/>
            <a:ext cx="4252383" cy="5419703"/>
          </a:xfrm>
          <a:noFill/>
          <a:ln>
            <a:solidFill>
              <a:srgbClr val="FF9900"/>
            </a:solidFill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629150" y="1617895"/>
            <a:ext cx="4345515" cy="43581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80000"/>
              </a:lnSpc>
              <a:spcBef>
                <a:spcPct val="50000"/>
              </a:spcBef>
              <a:buFont typeface="Wingdings" charset="2"/>
              <a:buChar char="§"/>
            </a:pPr>
            <a:r>
              <a:rPr lang="uk-UA" b="1" dirty="0">
                <a:solidFill>
                  <a:srgbClr val="282828"/>
                </a:solidFill>
                <a:latin typeface="Comic Sans MS" pitchFamily="66" charset="0"/>
              </a:rPr>
              <a:t>З початку ХХІ ст. відбувається інтенсивний рзвиток електронної радіоінтерферометрії (</a:t>
            </a:r>
            <a:r>
              <a:rPr lang="ru-RU" b="1" dirty="0" err="1">
                <a:solidFill>
                  <a:srgbClr val="282828"/>
                </a:solidFill>
                <a:latin typeface="Comic Sans MS" pitchFamily="66" charset="0"/>
                <a:cs typeface="Times New Roman" charset="0"/>
              </a:rPr>
              <a:t>e</a:t>
            </a:r>
            <a:r>
              <a:rPr lang="ru-RU" b="1" dirty="0">
                <a:solidFill>
                  <a:srgbClr val="282828"/>
                </a:solidFill>
                <a:latin typeface="Comic Sans MS" pitchFamily="66" charset="0"/>
                <a:cs typeface="Times New Roman" charset="0"/>
              </a:rPr>
              <a:t>-VLBI</a:t>
            </a:r>
            <a:r>
              <a:rPr lang="en-US" b="1" dirty="0">
                <a:solidFill>
                  <a:srgbClr val="282828"/>
                </a:solidFill>
                <a:latin typeface="Comic Sans MS" pitchFamily="66" charset="0"/>
              </a:rPr>
              <a:t>)</a:t>
            </a:r>
            <a:r>
              <a:rPr lang="uk-UA" b="1" dirty="0">
                <a:solidFill>
                  <a:srgbClr val="282828"/>
                </a:solidFill>
                <a:latin typeface="Comic Sans MS" pitchFamily="66" charset="0"/>
              </a:rPr>
              <a:t> суть якої зводиться до роботи радіоінтерферометрів у квазі-реальному часі </a:t>
            </a:r>
            <a:r>
              <a:rPr lang="en-US" b="1" dirty="0">
                <a:solidFill>
                  <a:srgbClr val="282828"/>
                </a:solidFill>
                <a:latin typeface="Comic Sans MS" pitchFamily="66" charset="0"/>
              </a:rPr>
              <a:t>.</a:t>
            </a:r>
            <a:endParaRPr lang="ru-RU" b="1" dirty="0">
              <a:solidFill>
                <a:srgbClr val="282828"/>
              </a:solidFill>
              <a:latin typeface="Comic Sans MS" pitchFamily="66" charset="0"/>
            </a:endParaRPr>
          </a:p>
          <a:p>
            <a:pPr marL="285750" indent="-285750">
              <a:lnSpc>
                <a:spcPct val="80000"/>
              </a:lnSpc>
              <a:spcBef>
                <a:spcPct val="50000"/>
              </a:spcBef>
              <a:buFont typeface="Wingdings" charset="2"/>
              <a:buChar char="§"/>
            </a:pPr>
            <a:r>
              <a:rPr lang="ru-RU" b="1" dirty="0" err="1">
                <a:solidFill>
                  <a:srgbClr val="282828"/>
                </a:solidFill>
                <a:latin typeface="Comic Sans MS" pitchFamily="66" charset="0"/>
              </a:rPr>
              <a:t>Таку</a:t>
            </a:r>
            <a:r>
              <a:rPr lang="ru-RU" b="1" dirty="0">
                <a:solidFill>
                  <a:srgbClr val="282828"/>
                </a:solidFill>
                <a:latin typeface="Comic Sans MS" pitchFamily="66" charset="0"/>
              </a:rPr>
              <a:t> </a:t>
            </a:r>
            <a:r>
              <a:rPr lang="ru-RU" b="1" dirty="0" err="1">
                <a:solidFill>
                  <a:srgbClr val="282828"/>
                </a:solidFill>
                <a:latin typeface="Comic Sans MS" pitchFamily="66" charset="0"/>
              </a:rPr>
              <a:t>можливість</a:t>
            </a:r>
            <a:r>
              <a:rPr lang="ru-RU" b="1" dirty="0">
                <a:solidFill>
                  <a:srgbClr val="282828"/>
                </a:solidFill>
                <a:latin typeface="Comic Sans MS" pitchFamily="66" charset="0"/>
              </a:rPr>
              <a:t> </a:t>
            </a:r>
            <a:r>
              <a:rPr lang="ru-RU" b="1" dirty="0" err="1">
                <a:solidFill>
                  <a:srgbClr val="282828"/>
                </a:solidFill>
                <a:latin typeface="Comic Sans MS" pitchFamily="66" charset="0"/>
              </a:rPr>
              <a:t>надає</a:t>
            </a:r>
            <a:r>
              <a:rPr lang="ru-RU" b="1" dirty="0">
                <a:solidFill>
                  <a:srgbClr val="282828"/>
                </a:solidFill>
                <a:latin typeface="Comic Sans MS" pitchFamily="66" charset="0"/>
              </a:rPr>
              <a:t> </a:t>
            </a:r>
            <a:r>
              <a:rPr lang="ru-RU" b="1" dirty="0" err="1">
                <a:solidFill>
                  <a:srgbClr val="282828"/>
                </a:solidFill>
                <a:latin typeface="Comic Sans MS" pitchFamily="66" charset="0"/>
              </a:rPr>
              <a:t>оптоволоконне</a:t>
            </a:r>
            <a:r>
              <a:rPr lang="ru-RU" b="1" dirty="0">
                <a:solidFill>
                  <a:srgbClr val="282828"/>
                </a:solidFill>
                <a:latin typeface="Comic Sans MS" pitchFamily="66" charset="0"/>
              </a:rPr>
              <a:t> з</a:t>
            </a:r>
            <a:r>
              <a:rPr lang="en-US" b="1" dirty="0">
                <a:solidFill>
                  <a:srgbClr val="282828"/>
                </a:solidFill>
                <a:latin typeface="Comic Sans MS" pitchFamily="66" charset="0"/>
              </a:rPr>
              <a:t>’</a:t>
            </a:r>
            <a:r>
              <a:rPr lang="ru-RU" b="1" dirty="0" err="1">
                <a:solidFill>
                  <a:srgbClr val="282828"/>
                </a:solidFill>
                <a:latin typeface="Comic Sans MS" pitchFamily="66" charset="0"/>
              </a:rPr>
              <a:t>єднання</a:t>
            </a:r>
            <a:r>
              <a:rPr lang="ru-RU" b="1" dirty="0">
                <a:solidFill>
                  <a:srgbClr val="282828"/>
                </a:solidFill>
                <a:latin typeface="Comic Sans MS" pitchFamily="66" charset="0"/>
              </a:rPr>
              <a:t> </a:t>
            </a:r>
            <a:r>
              <a:rPr lang="ru-RU" b="1" dirty="0" err="1">
                <a:solidFill>
                  <a:srgbClr val="282828"/>
                </a:solidFill>
                <a:latin typeface="Comic Sans MS" pitchFamily="66" charset="0"/>
              </a:rPr>
              <a:t>радіотелескопів</a:t>
            </a:r>
            <a:r>
              <a:rPr lang="ru-RU" b="1" dirty="0">
                <a:solidFill>
                  <a:srgbClr val="282828"/>
                </a:solidFill>
                <a:latin typeface="Comic Sans MS" pitchFamily="66" charset="0"/>
              </a:rPr>
              <a:t>, за </a:t>
            </a:r>
            <a:r>
              <a:rPr lang="ru-RU" b="1" dirty="0" err="1">
                <a:solidFill>
                  <a:srgbClr val="282828"/>
                </a:solidFill>
                <a:latin typeface="Comic Sans MS" pitchFamily="66" charset="0"/>
              </a:rPr>
              <a:t>рахунок</a:t>
            </a:r>
            <a:r>
              <a:rPr lang="ru-RU" b="1" dirty="0">
                <a:solidFill>
                  <a:srgbClr val="282828"/>
                </a:solidFill>
                <a:latin typeface="Comic Sans MS" pitchFamily="66" charset="0"/>
              </a:rPr>
              <a:t> </a:t>
            </a:r>
            <a:r>
              <a:rPr lang="ru-RU" b="1" dirty="0" err="1">
                <a:solidFill>
                  <a:srgbClr val="282828"/>
                </a:solidFill>
                <a:latin typeface="Comic Sans MS" pitchFamily="66" charset="0"/>
              </a:rPr>
              <a:t>якого</a:t>
            </a:r>
            <a:r>
              <a:rPr lang="ru-RU" b="1" dirty="0">
                <a:solidFill>
                  <a:srgbClr val="282828"/>
                </a:solidFill>
                <a:latin typeface="Comic Sans MS" pitchFamily="66" charset="0"/>
              </a:rPr>
              <a:t> </a:t>
            </a:r>
            <a:r>
              <a:rPr lang="ru-RU" b="1" dirty="0" err="1">
                <a:solidFill>
                  <a:srgbClr val="282828"/>
                </a:solidFill>
                <a:latin typeface="Comic Sans MS" pitchFamily="66" charset="0"/>
              </a:rPr>
              <a:t>значно</a:t>
            </a:r>
            <a:r>
              <a:rPr lang="ru-RU" b="1" dirty="0">
                <a:solidFill>
                  <a:srgbClr val="282828"/>
                </a:solidFill>
                <a:latin typeface="Comic Sans MS" pitchFamily="66" charset="0"/>
              </a:rPr>
              <a:t> </a:t>
            </a:r>
            <a:r>
              <a:rPr lang="ru-RU" b="1" dirty="0" err="1">
                <a:solidFill>
                  <a:srgbClr val="282828"/>
                </a:solidFill>
                <a:latin typeface="Comic Sans MS" pitchFamily="66" charset="0"/>
              </a:rPr>
              <a:t>підвищено</a:t>
            </a:r>
            <a:r>
              <a:rPr lang="ru-RU" b="1" dirty="0">
                <a:solidFill>
                  <a:srgbClr val="282828"/>
                </a:solidFill>
                <a:latin typeface="Comic Sans MS" pitchFamily="66" charset="0"/>
              </a:rPr>
              <a:t> передачу </a:t>
            </a:r>
            <a:r>
              <a:rPr lang="ru-RU" b="1" dirty="0" err="1">
                <a:solidFill>
                  <a:srgbClr val="282828"/>
                </a:solidFill>
                <a:latin typeface="Comic Sans MS" pitchFamily="66" charset="0"/>
              </a:rPr>
              <a:t>даних</a:t>
            </a:r>
            <a:r>
              <a:rPr lang="ru-RU" b="1" dirty="0">
                <a:solidFill>
                  <a:srgbClr val="282828"/>
                </a:solidFill>
                <a:latin typeface="Comic Sans MS" pitchFamily="66" charset="0"/>
              </a:rPr>
              <a:t>. (</a:t>
            </a:r>
            <a:r>
              <a:rPr lang="ru-RU" b="1" dirty="0" err="1">
                <a:solidFill>
                  <a:srgbClr val="282828"/>
                </a:solidFill>
                <a:latin typeface="Comic Sans MS" pitchFamily="66" charset="0"/>
              </a:rPr>
              <a:t>Наприклад</a:t>
            </a:r>
            <a:r>
              <a:rPr lang="ru-RU" b="1" dirty="0">
                <a:solidFill>
                  <a:srgbClr val="282828"/>
                </a:solidFill>
                <a:latin typeface="Comic Sans MS" pitchFamily="66" charset="0"/>
              </a:rPr>
              <a:t> </a:t>
            </a:r>
            <a:r>
              <a:rPr lang="ru-RU" b="1" dirty="0" err="1">
                <a:solidFill>
                  <a:srgbClr val="282828"/>
                </a:solidFill>
                <a:latin typeface="Comic Sans MS" pitchFamily="66" charset="0"/>
              </a:rPr>
              <a:t>швидкість</a:t>
            </a:r>
            <a:r>
              <a:rPr lang="ru-RU" b="1" dirty="0">
                <a:solidFill>
                  <a:srgbClr val="282828"/>
                </a:solidFill>
                <a:latin typeface="Comic Sans MS" pitchFamily="66" charset="0"/>
              </a:rPr>
              <a:t> </a:t>
            </a:r>
            <a:r>
              <a:rPr lang="ru-RU" b="1" dirty="0" err="1">
                <a:solidFill>
                  <a:srgbClr val="282828"/>
                </a:solidFill>
                <a:latin typeface="Comic Sans MS" pitchFamily="66" charset="0"/>
              </a:rPr>
              <a:t>передачі</a:t>
            </a:r>
            <a:r>
              <a:rPr lang="ru-RU" b="1" dirty="0">
                <a:solidFill>
                  <a:srgbClr val="282828"/>
                </a:solidFill>
                <a:latin typeface="Comic Sans MS" pitchFamily="66" charset="0"/>
              </a:rPr>
              <a:t> </a:t>
            </a:r>
            <a:r>
              <a:rPr lang="ru-RU" b="1" dirty="0" err="1">
                <a:solidFill>
                  <a:srgbClr val="282828"/>
                </a:solidFill>
                <a:latin typeface="Comic Sans MS" pitchFamily="66" charset="0"/>
              </a:rPr>
              <a:t>даних</a:t>
            </a:r>
            <a:r>
              <a:rPr lang="ru-RU" b="1" dirty="0">
                <a:solidFill>
                  <a:srgbClr val="282828"/>
                </a:solidFill>
                <a:latin typeface="Comic Sans MS" pitchFamily="66" charset="0"/>
              </a:rPr>
              <a:t> в </a:t>
            </a:r>
            <a:r>
              <a:rPr lang="ru-RU" b="1" dirty="0" err="1">
                <a:solidFill>
                  <a:srgbClr val="282828"/>
                </a:solidFill>
                <a:latin typeface="Comic Sans MS" pitchFamily="66" charset="0"/>
              </a:rPr>
              <a:t>мережі</a:t>
            </a:r>
            <a:r>
              <a:rPr lang="ru-RU" b="1" dirty="0">
                <a:solidFill>
                  <a:srgbClr val="282828"/>
                </a:solidFill>
                <a:latin typeface="Comic Sans MS" pitchFamily="66" charset="0"/>
              </a:rPr>
              <a:t> </a:t>
            </a:r>
            <a:r>
              <a:rPr lang="ru-RU" b="1" dirty="0" err="1">
                <a:solidFill>
                  <a:srgbClr val="282828"/>
                </a:solidFill>
                <a:latin typeface="Comic Sans MS" pitchFamily="66" charset="0"/>
                <a:cs typeface="Times New Roman" charset="0"/>
              </a:rPr>
              <a:t>e</a:t>
            </a:r>
            <a:r>
              <a:rPr lang="ru-RU" b="1" dirty="0">
                <a:solidFill>
                  <a:srgbClr val="282828"/>
                </a:solidFill>
                <a:latin typeface="Comic Sans MS" pitchFamily="66" charset="0"/>
                <a:cs typeface="Times New Roman" charset="0"/>
              </a:rPr>
              <a:t>-MERLIN</a:t>
            </a:r>
            <a:r>
              <a:rPr lang="ru-RU" b="1" dirty="0">
                <a:solidFill>
                  <a:srgbClr val="282828"/>
                </a:solidFill>
                <a:latin typeface="Comic Sans MS" pitchFamily="66" charset="0"/>
              </a:rPr>
              <a:t> (</a:t>
            </a:r>
            <a:r>
              <a:rPr lang="ru-RU" b="1" dirty="0" err="1">
                <a:solidFill>
                  <a:srgbClr val="282828"/>
                </a:solidFill>
                <a:latin typeface="Comic Sans MS" pitchFamily="66" charset="0"/>
              </a:rPr>
              <a:t>Англія</a:t>
            </a:r>
            <a:r>
              <a:rPr lang="ru-RU" b="1" dirty="0">
                <a:solidFill>
                  <a:srgbClr val="282828"/>
                </a:solidFill>
                <a:latin typeface="Comic Sans MS" pitchFamily="66" charset="0"/>
              </a:rPr>
              <a:t>)</a:t>
            </a:r>
            <a:r>
              <a:rPr lang="ru-RU" b="1" dirty="0">
                <a:solidFill>
                  <a:srgbClr val="282828"/>
                </a:solidFill>
                <a:latin typeface="Comic Sans MS" pitchFamily="66" charset="0"/>
                <a:cs typeface="Times New Roman" charset="0"/>
              </a:rPr>
              <a:t> </a:t>
            </a:r>
            <a:r>
              <a:rPr lang="ru-RU" b="1" dirty="0" err="1">
                <a:solidFill>
                  <a:srgbClr val="282828"/>
                </a:solidFill>
                <a:latin typeface="Comic Sans MS" pitchFamily="66" charset="0"/>
              </a:rPr>
              <a:t>складає</a:t>
            </a:r>
            <a:r>
              <a:rPr lang="ru-RU" b="1" dirty="0">
                <a:solidFill>
                  <a:srgbClr val="282828"/>
                </a:solidFill>
                <a:latin typeface="Comic Sans MS" pitchFamily="66" charset="0"/>
                <a:cs typeface="Times New Roman" charset="0"/>
              </a:rPr>
              <a:t> 150</a:t>
            </a:r>
            <a:r>
              <a:rPr lang="ru-RU" b="1" dirty="0">
                <a:solidFill>
                  <a:srgbClr val="282828"/>
                </a:solidFill>
                <a:latin typeface="Comic Sans MS" pitchFamily="66" charset="0"/>
              </a:rPr>
              <a:t> </a:t>
            </a:r>
            <a:r>
              <a:rPr lang="ru-RU" b="1" dirty="0" err="1">
                <a:solidFill>
                  <a:srgbClr val="282828"/>
                </a:solidFill>
                <a:latin typeface="Comic Sans MS" pitchFamily="66" charset="0"/>
              </a:rPr>
              <a:t>Гбіт</a:t>
            </a:r>
            <a:r>
              <a:rPr lang="ru-RU" b="1" dirty="0">
                <a:solidFill>
                  <a:srgbClr val="282828"/>
                </a:solidFill>
                <a:latin typeface="Comic Sans MS" pitchFamily="66" charset="0"/>
              </a:rPr>
              <a:t>/с) </a:t>
            </a:r>
          </a:p>
          <a:p>
            <a:pPr marL="285750" indent="-285750">
              <a:lnSpc>
                <a:spcPct val="80000"/>
              </a:lnSpc>
              <a:spcBef>
                <a:spcPct val="50000"/>
              </a:spcBef>
              <a:buFont typeface="Wingdings" charset="2"/>
              <a:buChar char="§"/>
            </a:pPr>
            <a:r>
              <a:rPr lang="ru-RU" b="1" dirty="0">
                <a:solidFill>
                  <a:srgbClr val="282828"/>
                </a:solidFill>
                <a:latin typeface="Comic Sans MS" pitchFamily="66" charset="0"/>
              </a:rPr>
              <a:t>До </a:t>
            </a:r>
            <a:r>
              <a:rPr lang="ru-RU" b="1" dirty="0" err="1">
                <a:solidFill>
                  <a:srgbClr val="282828"/>
                </a:solidFill>
                <a:latin typeface="Comic Sans MS" pitchFamily="66" charset="0"/>
              </a:rPr>
              <a:t>роботи</a:t>
            </a:r>
            <a:r>
              <a:rPr lang="ru-RU" b="1" dirty="0">
                <a:solidFill>
                  <a:srgbClr val="282828"/>
                </a:solidFill>
                <a:latin typeface="Comic Sans MS" pitchFamily="66" charset="0"/>
              </a:rPr>
              <a:t> за принципом </a:t>
            </a:r>
            <a:r>
              <a:rPr lang="ru-RU" b="1" dirty="0" err="1" smtClean="0">
                <a:solidFill>
                  <a:srgbClr val="282828"/>
                </a:solidFill>
                <a:latin typeface="Comic Sans MS" pitchFamily="66" charset="0"/>
                <a:cs typeface="Times New Roman" charset="0"/>
              </a:rPr>
              <a:t>e</a:t>
            </a:r>
            <a:r>
              <a:rPr lang="ru-RU" b="1" dirty="0">
                <a:solidFill>
                  <a:srgbClr val="282828"/>
                </a:solidFill>
                <a:latin typeface="Comic Sans MS" pitchFamily="66" charset="0"/>
                <a:cs typeface="Times New Roman" charset="0"/>
              </a:rPr>
              <a:t>-VLBI</a:t>
            </a:r>
            <a:r>
              <a:rPr lang="ru-RU" b="1" dirty="0">
                <a:solidFill>
                  <a:srgbClr val="282828"/>
                </a:solidFill>
                <a:latin typeface="Comic Sans MS" pitchFamily="66" charset="0"/>
              </a:rPr>
              <a:t> </a:t>
            </a:r>
            <a:r>
              <a:rPr lang="ru-RU" b="1" dirty="0" err="1">
                <a:solidFill>
                  <a:srgbClr val="282828"/>
                </a:solidFill>
                <a:latin typeface="Comic Sans MS" pitchFamily="66" charset="0"/>
              </a:rPr>
              <a:t>залучені</a:t>
            </a:r>
            <a:r>
              <a:rPr lang="ru-RU" b="1" dirty="0">
                <a:solidFill>
                  <a:srgbClr val="282828"/>
                </a:solidFill>
                <a:latin typeface="Comic Sans MS" pitchFamily="66" charset="0"/>
              </a:rPr>
              <a:t> </a:t>
            </a:r>
            <a:r>
              <a:rPr lang="ru-RU" b="1" dirty="0" err="1">
                <a:solidFill>
                  <a:srgbClr val="282828"/>
                </a:solidFill>
                <a:latin typeface="Comic Sans MS" pitchFamily="66" charset="0"/>
              </a:rPr>
              <a:t>також</a:t>
            </a:r>
            <a:r>
              <a:rPr lang="ru-RU" b="1" dirty="0">
                <a:solidFill>
                  <a:srgbClr val="282828"/>
                </a:solidFill>
                <a:latin typeface="Comic Sans MS" pitchFamily="66" charset="0"/>
              </a:rPr>
              <a:t> </a:t>
            </a:r>
            <a:r>
              <a:rPr lang="ru-RU" b="1" dirty="0" err="1">
                <a:solidFill>
                  <a:srgbClr val="282828"/>
                </a:solidFill>
                <a:latin typeface="Comic Sans MS" pitchFamily="66" charset="0"/>
              </a:rPr>
              <a:t>українські</a:t>
            </a:r>
            <a:r>
              <a:rPr lang="ru-RU" b="1" dirty="0">
                <a:solidFill>
                  <a:srgbClr val="282828"/>
                </a:solidFill>
                <a:latin typeface="Comic Sans MS" pitchFamily="66" charset="0"/>
              </a:rPr>
              <a:t> </a:t>
            </a:r>
            <a:r>
              <a:rPr lang="ru-RU" b="1" dirty="0" err="1">
                <a:solidFill>
                  <a:srgbClr val="282828"/>
                </a:solidFill>
                <a:latin typeface="Comic Sans MS" pitchFamily="66" charset="0"/>
              </a:rPr>
              <a:t>радіотелескопи</a:t>
            </a:r>
            <a:r>
              <a:rPr lang="ru-RU" b="1" dirty="0">
                <a:solidFill>
                  <a:srgbClr val="282828"/>
                </a:solidFill>
                <a:latin typeface="Comic Sans MS" pitchFamily="66" charset="0"/>
              </a:rPr>
              <a:t> в </a:t>
            </a:r>
            <a:r>
              <a:rPr lang="ru-RU" b="1" dirty="0" err="1">
                <a:solidFill>
                  <a:srgbClr val="282828"/>
                </a:solidFill>
                <a:latin typeface="Comic Sans MS" pitchFamily="66" charset="0"/>
              </a:rPr>
              <a:t>Євпаторії</a:t>
            </a:r>
            <a:r>
              <a:rPr lang="ru-RU" b="1" dirty="0">
                <a:solidFill>
                  <a:srgbClr val="282828"/>
                </a:solidFill>
                <a:latin typeface="Comic Sans MS" pitchFamily="66" charset="0"/>
              </a:rPr>
              <a:t> (на фото) та </a:t>
            </a:r>
            <a:r>
              <a:rPr lang="ru-RU" b="1" dirty="0" err="1">
                <a:solidFill>
                  <a:srgbClr val="282828"/>
                </a:solidFill>
                <a:latin typeface="Comic Sans MS" pitchFamily="66" charset="0"/>
              </a:rPr>
              <a:t>Симеїзі</a:t>
            </a:r>
            <a:r>
              <a:rPr lang="ru-RU" b="1" dirty="0">
                <a:solidFill>
                  <a:srgbClr val="282828"/>
                </a:solidFill>
                <a:latin typeface="Comic Sans MS" pitchFamily="66" charset="0"/>
              </a:rPr>
              <a:t>.</a:t>
            </a:r>
            <a:endParaRPr lang="ru-RU" dirty="0">
              <a:solidFill>
                <a:srgbClr val="282828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809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984250"/>
          </a:xfrm>
        </p:spPr>
        <p:txBody>
          <a:bodyPr/>
          <a:lstStyle/>
          <a:p>
            <a:r>
              <a:rPr lang="uk-UA" sz="3600" b="1" dirty="0">
                <a:solidFill>
                  <a:srgbClr val="FF9900"/>
                </a:solidFill>
                <a:latin typeface="Charcoal CY"/>
                <a:cs typeface="Charcoal CY"/>
              </a:rPr>
              <a:t>Великий адронний коллайдер </a:t>
            </a:r>
            <a:endParaRPr lang="ru-RU" sz="3600" dirty="0">
              <a:latin typeface="Charcoal CY"/>
              <a:cs typeface="Charcoal CY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40417" y="867833"/>
            <a:ext cx="5577416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>
                <a:solidFill>
                  <a:srgbClr val="FF9900"/>
                </a:solidFill>
                <a:latin typeface="Arial" charset="0"/>
              </a:rPr>
              <a:t>(</a:t>
            </a:r>
            <a:r>
              <a:rPr lang="ru-RU" b="1" dirty="0" err="1">
                <a:solidFill>
                  <a:srgbClr val="FF9900"/>
                </a:solidFill>
                <a:latin typeface="Arial" charset="0"/>
                <a:cs typeface="Times New Roman" charset="0"/>
              </a:rPr>
              <a:t>Large</a:t>
            </a:r>
            <a:r>
              <a:rPr lang="ru-RU" b="1" dirty="0">
                <a:solidFill>
                  <a:srgbClr val="FF9900"/>
                </a:solidFill>
                <a:latin typeface="Arial" charset="0"/>
                <a:cs typeface="Times New Roman" charset="0"/>
              </a:rPr>
              <a:t> </a:t>
            </a:r>
            <a:r>
              <a:rPr lang="ru-RU" b="1" dirty="0" err="1">
                <a:solidFill>
                  <a:srgbClr val="FF9900"/>
                </a:solidFill>
                <a:latin typeface="Arial" charset="0"/>
                <a:cs typeface="Times New Roman" charset="0"/>
              </a:rPr>
              <a:t>Hadron</a:t>
            </a:r>
            <a:r>
              <a:rPr lang="ru-RU" b="1" dirty="0">
                <a:solidFill>
                  <a:srgbClr val="FF9900"/>
                </a:solidFill>
                <a:latin typeface="Arial" charset="0"/>
                <a:cs typeface="Times New Roman" charset="0"/>
              </a:rPr>
              <a:t> </a:t>
            </a:r>
            <a:r>
              <a:rPr lang="ru-RU" b="1" dirty="0" err="1">
                <a:solidFill>
                  <a:srgbClr val="FF9900"/>
                </a:solidFill>
                <a:latin typeface="Arial" charset="0"/>
                <a:cs typeface="Times New Roman" charset="0"/>
              </a:rPr>
              <a:t>Collider</a:t>
            </a:r>
            <a:r>
              <a:rPr lang="ru-RU" b="1" dirty="0">
                <a:solidFill>
                  <a:srgbClr val="FF9900"/>
                </a:solidFill>
                <a:latin typeface="Arial" charset="0"/>
                <a:cs typeface="Times New Roman" charset="0"/>
              </a:rPr>
              <a:t>, LHC</a:t>
            </a:r>
            <a:r>
              <a:rPr lang="en-US" sz="3200" b="1" dirty="0">
                <a:solidFill>
                  <a:srgbClr val="FF9900"/>
                </a:solidFill>
                <a:latin typeface="Arial" charset="0"/>
              </a:rPr>
              <a:t>)</a:t>
            </a:r>
            <a:endParaRPr lang="ru-RU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6971" y="1856301"/>
            <a:ext cx="4760627" cy="4602757"/>
          </a:xfrm>
          <a:noFill/>
        </p:spPr>
      </p:pic>
      <p:sp>
        <p:nvSpPr>
          <p:cNvPr id="6" name="Прямоугольник 5"/>
          <p:cNvSpPr/>
          <p:nvPr/>
        </p:nvSpPr>
        <p:spPr>
          <a:xfrm>
            <a:off x="5067300" y="2152650"/>
            <a:ext cx="4076700" cy="2973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90000"/>
              </a:lnSpc>
              <a:spcBef>
                <a:spcPct val="50000"/>
              </a:spcBef>
              <a:buFont typeface="Wingdings" charset="2"/>
              <a:buChar char="§"/>
            </a:pPr>
            <a:r>
              <a:rPr lang="uk-UA" b="1" dirty="0">
                <a:solidFill>
                  <a:srgbClr val="282828"/>
                </a:solidFill>
                <a:latin typeface="Arial" charset="0"/>
              </a:rPr>
              <a:t>У Швейцарії закінчується  його будівництво, яке входить до складу Європейської лабораторії фізики елементарних частинок</a:t>
            </a:r>
            <a:r>
              <a:rPr lang="en-US" b="1" dirty="0">
                <a:solidFill>
                  <a:srgbClr val="282828"/>
                </a:solidFill>
                <a:latin typeface="Arial" charset="0"/>
              </a:rPr>
              <a:t>.</a:t>
            </a:r>
            <a:endParaRPr lang="ru-RU" b="1" dirty="0">
              <a:solidFill>
                <a:srgbClr val="282828"/>
              </a:solidFill>
              <a:latin typeface="Arial" charset="0"/>
            </a:endParaRPr>
          </a:p>
          <a:p>
            <a:pPr marL="285750" indent="-285750">
              <a:lnSpc>
                <a:spcPct val="90000"/>
              </a:lnSpc>
              <a:spcBef>
                <a:spcPct val="50000"/>
              </a:spcBef>
              <a:buFont typeface="Wingdings" charset="2"/>
              <a:buChar char="§"/>
            </a:pPr>
            <a:r>
              <a:rPr lang="ru-RU" b="1" dirty="0">
                <a:solidFill>
                  <a:srgbClr val="282828"/>
                </a:solidFill>
                <a:latin typeface="Arial" charset="0"/>
                <a:cs typeface="Times New Roman" charset="0"/>
              </a:rPr>
              <a:t>LHC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, </a:t>
            </a:r>
            <a:r>
              <a:rPr lang="ru-RU" b="1" dirty="0" err="1">
                <a:solidFill>
                  <a:srgbClr val="282828"/>
                </a:solidFill>
                <a:latin typeface="Arial" charset="0"/>
              </a:rPr>
              <a:t>потужний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 </a:t>
            </a:r>
            <a:r>
              <a:rPr lang="ru-RU" b="1" dirty="0" err="1">
                <a:solidFill>
                  <a:srgbClr val="282828"/>
                </a:solidFill>
                <a:latin typeface="Arial" charset="0"/>
              </a:rPr>
              <a:t>прискорювач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 на </a:t>
            </a:r>
            <a:r>
              <a:rPr lang="ru-RU" b="1" dirty="0" err="1">
                <a:solidFill>
                  <a:srgbClr val="282828"/>
                </a:solidFill>
                <a:latin typeface="Arial" charset="0"/>
              </a:rPr>
              <a:t>зустрічних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 пучках </a:t>
            </a:r>
            <a:r>
              <a:rPr lang="ru-RU" b="1" dirty="0" err="1">
                <a:solidFill>
                  <a:srgbClr val="282828"/>
                </a:solidFill>
                <a:latin typeface="Arial" charset="0"/>
              </a:rPr>
              <a:t>елементарних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 </a:t>
            </a:r>
            <a:r>
              <a:rPr lang="ru-RU" b="1" dirty="0" err="1">
                <a:solidFill>
                  <a:srgbClr val="282828"/>
                </a:solidFill>
                <a:latin typeface="Arial" charset="0"/>
              </a:rPr>
              <a:t>частинок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 – </a:t>
            </a:r>
            <a:r>
              <a:rPr lang="ru-RU" b="1" dirty="0" err="1">
                <a:solidFill>
                  <a:srgbClr val="282828"/>
                </a:solidFill>
                <a:latin typeface="Arial" charset="0"/>
              </a:rPr>
              <a:t>протонів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, </a:t>
            </a:r>
            <a:r>
              <a:rPr lang="ru-RU" b="1" dirty="0" err="1">
                <a:solidFill>
                  <a:srgbClr val="282828"/>
                </a:solidFill>
                <a:latin typeface="Arial" charset="0"/>
              </a:rPr>
              <a:t>розміщено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 у </a:t>
            </a:r>
            <a:r>
              <a:rPr lang="ru-RU" b="1" dirty="0" err="1">
                <a:solidFill>
                  <a:srgbClr val="282828"/>
                </a:solidFill>
                <a:latin typeface="Arial" charset="0"/>
              </a:rPr>
              <a:t>тунелі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, </a:t>
            </a:r>
            <a:r>
              <a:rPr lang="ru-RU" b="1" dirty="0" err="1">
                <a:solidFill>
                  <a:srgbClr val="282828"/>
                </a:solidFill>
                <a:latin typeface="Arial" charset="0"/>
              </a:rPr>
              <a:t>що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 </a:t>
            </a:r>
            <a:r>
              <a:rPr lang="ru-RU" b="1" dirty="0" err="1">
                <a:solidFill>
                  <a:srgbClr val="282828"/>
                </a:solidFill>
                <a:latin typeface="Arial" charset="0"/>
              </a:rPr>
              <a:t>має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 форму кола </a:t>
            </a:r>
            <a:r>
              <a:rPr lang="ru-RU" b="1" dirty="0" err="1">
                <a:solidFill>
                  <a:srgbClr val="282828"/>
                </a:solidFill>
                <a:latin typeface="Arial" charset="0"/>
              </a:rPr>
              <a:t>довжиною</a:t>
            </a:r>
            <a:r>
              <a:rPr lang="ru-RU" b="1" dirty="0">
                <a:solidFill>
                  <a:srgbClr val="282828"/>
                </a:solidFill>
                <a:latin typeface="Arial" charset="0"/>
              </a:rPr>
              <a:t> 28 км.</a:t>
            </a:r>
            <a:r>
              <a:rPr lang="ru-RU" b="1" dirty="0">
                <a:solidFill>
                  <a:srgbClr val="282828"/>
                </a:solidFill>
                <a:latin typeface="Courier New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9315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173687"/>
            <a:ext cx="8229600" cy="940737"/>
          </a:xfrm>
        </p:spPr>
        <p:txBody>
          <a:bodyPr/>
          <a:lstStyle/>
          <a:p>
            <a:r>
              <a:rPr lang="uk-UA" sz="3600" b="1" dirty="0">
                <a:solidFill>
                  <a:srgbClr val="FFC000"/>
                </a:solidFill>
                <a:latin typeface="Charcoal CY"/>
                <a:cs typeface="Charcoal CY"/>
              </a:rPr>
              <a:t>Космічні телескопи та обсерваторії</a:t>
            </a:r>
            <a:endParaRPr lang="ru-RU" sz="3600" dirty="0">
              <a:latin typeface="Charcoal CY"/>
              <a:cs typeface="Charcoal CY"/>
            </a:endParaRPr>
          </a:p>
        </p:txBody>
      </p:sp>
      <p:pic>
        <p:nvPicPr>
          <p:cNvPr id="3" name="Picture 11" descr="E:\Astroosvita\Konferen\Kytv_07\presenta\photo\tel_spitzer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46688" y="1532001"/>
            <a:ext cx="4400914" cy="5143029"/>
          </a:xfrm>
          <a:prstGeom prst="rect">
            <a:avLst/>
          </a:prstGeom>
          <a:noFill/>
          <a:ln>
            <a:solidFill>
              <a:srgbClr val="FF9900"/>
            </a:solidFill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824875" y="1833166"/>
            <a:ext cx="3220940" cy="45294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 typeface="Wingdings 2" charset="0"/>
              <a:buNone/>
            </a:pPr>
            <a:r>
              <a:rPr lang="uk-UA" sz="2000" b="1" dirty="0">
                <a:solidFill>
                  <a:schemeClr val="tx2"/>
                </a:solidFill>
                <a:latin typeface="Arial" charset="0"/>
              </a:rPr>
              <a:t>Від серпня 2003 р. на орбіті</a:t>
            </a:r>
          </a:p>
          <a:p>
            <a:pPr>
              <a:lnSpc>
                <a:spcPct val="90000"/>
              </a:lnSpc>
              <a:buFont typeface="Wingdings 2" charset="0"/>
              <a:buNone/>
            </a:pPr>
            <a:r>
              <a:rPr lang="uk-UA" sz="2000" b="1" dirty="0">
                <a:solidFill>
                  <a:schemeClr val="tx2"/>
                </a:solidFill>
                <a:latin typeface="Arial" charset="0"/>
              </a:rPr>
              <a:t>перебуває Космічний</a:t>
            </a:r>
          </a:p>
          <a:p>
            <a:pPr>
              <a:lnSpc>
                <a:spcPct val="90000"/>
              </a:lnSpc>
              <a:buFont typeface="Wingdings 2" charset="0"/>
              <a:buNone/>
            </a:pPr>
            <a:r>
              <a:rPr lang="uk-UA" sz="2000" b="1" dirty="0">
                <a:solidFill>
                  <a:schemeClr val="tx2"/>
                </a:solidFill>
                <a:latin typeface="Arial" charset="0"/>
              </a:rPr>
              <a:t>телескоп ім. Спітцера</a:t>
            </a:r>
          </a:p>
          <a:p>
            <a:pPr>
              <a:lnSpc>
                <a:spcPct val="90000"/>
              </a:lnSpc>
              <a:buFont typeface="Wingdings 2" charset="0"/>
              <a:buNone/>
            </a:pPr>
            <a:r>
              <a:rPr lang="uk-UA" sz="2000" b="1" dirty="0">
                <a:solidFill>
                  <a:schemeClr val="tx2"/>
                </a:solidFill>
                <a:latin typeface="Arial" charset="0"/>
              </a:rPr>
              <a:t>(спершу мав назву</a:t>
            </a:r>
          </a:p>
          <a:p>
            <a:pPr>
              <a:lnSpc>
                <a:spcPct val="90000"/>
              </a:lnSpc>
              <a:buFont typeface="Wingdings 2" charset="0"/>
              <a:buNone/>
            </a:pPr>
            <a:r>
              <a:rPr lang="uk-UA" sz="2000" b="1" dirty="0">
                <a:solidFill>
                  <a:schemeClr val="tx2"/>
                </a:solidFill>
                <a:latin typeface="Arial" charset="0"/>
              </a:rPr>
              <a:t>“</a:t>
            </a:r>
            <a:r>
              <a:rPr lang="ru-RU" sz="2000" b="1" dirty="0" err="1">
                <a:solidFill>
                  <a:schemeClr val="tx2"/>
                </a:solidFill>
                <a:latin typeface="Arial" charset="0"/>
              </a:rPr>
              <a:t>Космічний</a:t>
            </a:r>
            <a:r>
              <a:rPr lang="ru-RU" sz="2000" b="1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ru-RU" sz="2000" b="1" dirty="0" err="1">
                <a:solidFill>
                  <a:schemeClr val="tx2"/>
                </a:solidFill>
                <a:latin typeface="Arial" charset="0"/>
              </a:rPr>
              <a:t>інфрачервоний</a:t>
            </a:r>
            <a:endParaRPr lang="ru-RU" sz="2000" b="1" dirty="0">
              <a:solidFill>
                <a:schemeClr val="tx2"/>
              </a:solidFill>
              <a:latin typeface="Arial" charset="0"/>
            </a:endParaRPr>
          </a:p>
          <a:p>
            <a:pPr>
              <a:lnSpc>
                <a:spcPct val="90000"/>
              </a:lnSpc>
              <a:buFont typeface="Wingdings 2" charset="0"/>
              <a:buNone/>
            </a:pPr>
            <a:r>
              <a:rPr lang="ru-RU" sz="2000" b="1" dirty="0">
                <a:solidFill>
                  <a:schemeClr val="tx2"/>
                </a:solidFill>
                <a:latin typeface="Arial" charset="0"/>
              </a:rPr>
              <a:t>телескоп</a:t>
            </a:r>
            <a:r>
              <a:rPr lang="uk-UA" sz="2000" b="1" dirty="0">
                <a:solidFill>
                  <a:schemeClr val="tx2"/>
                </a:solidFill>
                <a:latin typeface="Arial" charset="0"/>
              </a:rPr>
              <a:t>”</a:t>
            </a:r>
            <a:r>
              <a:rPr lang="ru-RU" sz="2000" b="1" dirty="0">
                <a:solidFill>
                  <a:schemeClr val="tx2"/>
                </a:solidFill>
                <a:latin typeface="Arial" charset="0"/>
              </a:rPr>
              <a:t> (SIRTF)</a:t>
            </a:r>
            <a:r>
              <a:rPr lang="en-US" sz="2000" b="1" dirty="0">
                <a:solidFill>
                  <a:schemeClr val="tx2"/>
                </a:solidFill>
                <a:latin typeface="Arial" charset="0"/>
              </a:rPr>
              <a:t>)</a:t>
            </a:r>
            <a:r>
              <a:rPr lang="uk-UA" sz="2000" b="1" dirty="0">
                <a:solidFill>
                  <a:schemeClr val="tx2"/>
                </a:solidFill>
                <a:latin typeface="Arial" charset="0"/>
              </a:rPr>
              <a:t>, який</a:t>
            </a:r>
          </a:p>
          <a:p>
            <a:pPr>
              <a:lnSpc>
                <a:spcPct val="90000"/>
              </a:lnSpc>
              <a:buFont typeface="Wingdings 2" charset="0"/>
              <a:buNone/>
            </a:pPr>
            <a:r>
              <a:rPr lang="uk-UA" sz="2000" b="1" dirty="0">
                <a:solidFill>
                  <a:schemeClr val="tx2"/>
                </a:solidFill>
                <a:latin typeface="Arial" charset="0"/>
              </a:rPr>
              <a:t>працює в інфрачервоному</a:t>
            </a:r>
          </a:p>
          <a:p>
            <a:pPr>
              <a:lnSpc>
                <a:spcPct val="90000"/>
              </a:lnSpc>
              <a:buFont typeface="Wingdings 2" charset="0"/>
              <a:buNone/>
            </a:pPr>
            <a:r>
              <a:rPr lang="uk-UA" sz="2000" b="1" dirty="0">
                <a:solidFill>
                  <a:schemeClr val="tx2"/>
                </a:solidFill>
                <a:latin typeface="Arial" charset="0"/>
              </a:rPr>
              <a:t>діапазоні й розрахований навивчення різноманітних об</a:t>
            </a:r>
            <a:r>
              <a:rPr lang="en-US" sz="2000" b="1" dirty="0">
                <a:solidFill>
                  <a:schemeClr val="tx2"/>
                </a:solidFill>
                <a:latin typeface="Arial" charset="0"/>
              </a:rPr>
              <a:t>’</a:t>
            </a:r>
            <a:r>
              <a:rPr lang="uk-UA" sz="2000" b="1" dirty="0">
                <a:solidFill>
                  <a:schemeClr val="tx2"/>
                </a:solidFill>
                <a:latin typeface="Arial" charset="0"/>
              </a:rPr>
              <a:t>єктів Всесвіту.</a:t>
            </a:r>
            <a:endParaRPr lang="ru-RU" sz="2000" b="1" dirty="0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61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Городской поп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Исполнительная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Исполнительная.thmx</Template>
  <TotalTime>100</TotalTime>
  <Words>519</Words>
  <Application>Microsoft Office PowerPoint</Application>
  <PresentationFormat>Экран (4:3)</PresentationFormat>
  <Paragraphs>69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Исполнительная</vt:lpstr>
      <vt:lpstr>Презентація на тему: «Телескопи» </vt:lpstr>
      <vt:lpstr> Типи телескопів за                               розташуванням:</vt:lpstr>
      <vt:lpstr>Типи телескопів за будовою: </vt:lpstr>
      <vt:lpstr>Наземні оптичні телескопи </vt:lpstr>
      <vt:lpstr>Великий бінокулярний телескоп (LBT). </vt:lpstr>
      <vt:lpstr>Радіотелескоп</vt:lpstr>
      <vt:lpstr>Сучасні радіотелескопи</vt:lpstr>
      <vt:lpstr>Великий адронний коллайдер </vt:lpstr>
      <vt:lpstr>Космічні телескопи та обсерваторії</vt:lpstr>
      <vt:lpstr>Ультрафіолетовий    телескоп </vt:lpstr>
      <vt:lpstr>Космічний апарат  “Свіфт”</vt:lpstr>
      <vt:lpstr>Космічний телескоп  “Джеймс Вебб”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 «Телескопи»</dc:title>
  <dc:creator>User</dc:creator>
  <cp:lastModifiedBy>admin</cp:lastModifiedBy>
  <cp:revision>8</cp:revision>
  <dcterms:created xsi:type="dcterms:W3CDTF">2012-12-06T19:09:55Z</dcterms:created>
  <dcterms:modified xsi:type="dcterms:W3CDTF">2014-03-04T20:11:04Z</dcterms:modified>
</cp:coreProperties>
</file>