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67" r:id="rId14"/>
    <p:sldId id="268" r:id="rId15"/>
    <p:sldId id="273" r:id="rId16"/>
    <p:sldId id="269" r:id="rId17"/>
    <p:sldId id="270" r:id="rId18"/>
    <p:sldId id="271" r:id="rId19"/>
    <p:sldId id="272" r:id="rId20"/>
    <p:sldId id="274" r:id="rId21"/>
    <p:sldId id="276" r:id="rId22"/>
    <p:sldId id="275" r:id="rId23"/>
    <p:sldId id="279" r:id="rId24"/>
    <p:sldId id="277" r:id="rId25"/>
    <p:sldId id="278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A3A68-2B04-4412-8E7D-CF0324B3415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2276-3543-44B1-AB40-C583C0A49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62276-3543-44B1-AB40-C583C0A49E4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783A2F-7939-44E1-BB9E-CCB0249015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EF6E7F-CA03-4220-902E-59E2FCBC6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54A2CF-0470-4497-A461-63699F9AE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EF60C9-13F1-4001-8C90-F48083385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E1E803-0FE4-4C53-A848-CF44AF03D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1C9F9E-3CE3-45D2-8ED3-D2BB3E3C2E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783C59-5934-475D-BF35-B6113E4E4B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263FBC-99A7-44F3-B35A-D40197E6E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B5C6A5-D6D9-4F52-89DC-DDCE7D64E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7FE1FA-B33C-48B2-AB9A-A3B7BEA476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fld id="{E43F64E2-E5A0-44D6-9184-F41E1FC0BB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001156" cy="2500330"/>
          </a:xfrm>
        </p:spPr>
        <p:txBody>
          <a:bodyPr/>
          <a:lstStyle/>
          <a:p>
            <a:pPr algn="ctr"/>
            <a:r>
              <a:rPr lang="ru-RU" sz="4000" i="1" dirty="0" err="1" smtClean="0">
                <a:solidFill>
                  <a:srgbClr val="002060"/>
                </a:solidFill>
              </a:rPr>
              <a:t>Житт</a:t>
            </a:r>
            <a:r>
              <a:rPr lang="uk-UA" sz="4000" i="1" dirty="0" smtClean="0">
                <a:solidFill>
                  <a:srgbClr val="002060"/>
                </a:solidFill>
              </a:rPr>
              <a:t>є</a:t>
            </a:r>
            <a:r>
              <a:rPr lang="ru-RU" sz="4000" i="1" dirty="0" err="1" smtClean="0">
                <a:solidFill>
                  <a:srgbClr val="002060"/>
                </a:solidFill>
              </a:rPr>
              <a:t>вий</a:t>
            </a:r>
            <a:r>
              <a:rPr lang="ru-RU" sz="4000" i="1" dirty="0" smtClean="0">
                <a:solidFill>
                  <a:srgbClr val="002060"/>
                </a:solidFill>
              </a:rPr>
              <a:t> шлях </a:t>
            </a:r>
            <a:r>
              <a:rPr lang="ru-RU" sz="4000" i="1" dirty="0" err="1" smtClean="0">
                <a:solidFill>
                  <a:srgbClr val="002060"/>
                </a:solidFill>
              </a:rPr>
              <a:t>вчених</a:t>
            </a:r>
            <a:r>
              <a:rPr lang="ru-RU" sz="4000" i="1" dirty="0" smtClean="0">
                <a:solidFill>
                  <a:srgbClr val="002060"/>
                </a:solidFill>
              </a:rPr>
              <a:t> , </a:t>
            </a:r>
            <a:r>
              <a:rPr lang="ru-RU" sz="4000" i="1" dirty="0" err="1" smtClean="0">
                <a:solidFill>
                  <a:srgbClr val="002060"/>
                </a:solidFill>
              </a:rPr>
              <a:t>чиї</a:t>
            </a:r>
            <a:r>
              <a:rPr lang="ru-RU" sz="4000" i="1" dirty="0" smtClean="0">
                <a:solidFill>
                  <a:srgbClr val="002060"/>
                </a:solidFill>
              </a:rPr>
              <a:t>  </a:t>
            </a:r>
            <a:r>
              <a:rPr lang="ru-RU" sz="4000" i="1" dirty="0" err="1" smtClean="0">
                <a:solidFill>
                  <a:srgbClr val="002060"/>
                </a:solidFill>
              </a:rPr>
              <a:t>імена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</a:rPr>
              <a:t>присвоєно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</a:rPr>
              <a:t>науково-дослідним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</a:rPr>
              <a:t>інститутам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</a:rPr>
              <a:t>хімічного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</a:rPr>
              <a:t>спрямування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0"/>
            <a:ext cx="4572000" cy="95410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uk-UA" sz="1400" i="1" dirty="0" smtClean="0"/>
              <a:t>Міністерство освіти і науки та спорту України</a:t>
            </a:r>
          </a:p>
          <a:p>
            <a:pPr algn="ctr"/>
            <a:r>
              <a:rPr lang="uk-UA" sz="1400" i="1" dirty="0" smtClean="0"/>
              <a:t>Охтирської загальноосвітньої  школи </a:t>
            </a:r>
            <a:r>
              <a:rPr lang="en-US" sz="1400" i="1" dirty="0" smtClean="0"/>
              <a:t>I-III</a:t>
            </a:r>
            <a:r>
              <a:rPr lang="uk-UA" sz="1400" i="1" dirty="0" smtClean="0"/>
              <a:t> ст. №4</a:t>
            </a:r>
          </a:p>
          <a:p>
            <a:pPr algn="ctr"/>
            <a:r>
              <a:rPr lang="uk-UA" sz="1400" i="1" dirty="0" smtClean="0"/>
              <a:t>імені Остапа Вишні </a:t>
            </a:r>
          </a:p>
          <a:p>
            <a:pPr algn="ctr"/>
            <a:r>
              <a:rPr lang="uk-UA" sz="1400" i="1" dirty="0" smtClean="0"/>
              <a:t>Охтирської міської  ради</a:t>
            </a:r>
            <a:endParaRPr lang="ru-RU" sz="1400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0860" y="5715016"/>
            <a:ext cx="214314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1600" i="1" dirty="0" err="1" smtClean="0">
                <a:solidFill>
                  <a:schemeClr val="bg1"/>
                </a:solidFill>
              </a:rPr>
              <a:t>Підготовила</a:t>
            </a:r>
            <a:r>
              <a:rPr lang="ru-RU" sz="1600" i="1" dirty="0" smtClean="0">
                <a:solidFill>
                  <a:schemeClr val="bg1"/>
                </a:solidFill>
              </a:rPr>
              <a:t>  :</a:t>
            </a:r>
          </a:p>
          <a:p>
            <a:r>
              <a:rPr lang="ru-RU" sz="1600" i="1" dirty="0" err="1" smtClean="0">
                <a:solidFill>
                  <a:schemeClr val="bg1"/>
                </a:solidFill>
              </a:rPr>
              <a:t>Більченко</a:t>
            </a:r>
            <a:r>
              <a:rPr lang="ru-RU" sz="1600" i="1" dirty="0" smtClean="0">
                <a:solidFill>
                  <a:schemeClr val="bg1"/>
                </a:solidFill>
              </a:rPr>
              <a:t>  М.</a:t>
            </a:r>
          </a:p>
          <a:p>
            <a:r>
              <a:rPr lang="ru-RU" sz="1600" i="1" dirty="0" err="1" smtClean="0">
                <a:solidFill>
                  <a:schemeClr val="bg1"/>
                </a:solidFill>
              </a:rPr>
              <a:t>учениця</a:t>
            </a:r>
            <a:r>
              <a:rPr lang="ru-RU" sz="1600" i="1" dirty="0" smtClean="0">
                <a:solidFill>
                  <a:schemeClr val="bg1"/>
                </a:solidFill>
              </a:rPr>
              <a:t>  9 </a:t>
            </a:r>
            <a:r>
              <a:rPr lang="ru-RU" sz="1600" i="1" dirty="0" err="1" smtClean="0">
                <a:solidFill>
                  <a:schemeClr val="bg1"/>
                </a:solidFill>
              </a:rPr>
              <a:t>класу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endParaRPr lang="uk-UA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429684" cy="5214974"/>
          </a:xfrm>
        </p:spPr>
        <p:txBody>
          <a:bodyPr/>
          <a:lstStyle/>
          <a:p>
            <a:r>
              <a:rPr lang="ru-RU" sz="2400" dirty="0" smtClean="0"/>
              <a:t>При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 створено </a:t>
            </a:r>
            <a:r>
              <a:rPr lang="ru-RU" sz="2400" dirty="0" err="1" smtClean="0"/>
              <a:t>Міжгалузевий</a:t>
            </a:r>
            <a:r>
              <a:rPr lang="ru-RU" sz="2400" dirty="0" smtClean="0"/>
              <a:t> "</a:t>
            </a:r>
            <a:r>
              <a:rPr lang="ru-RU" sz="2400" dirty="0" err="1" smtClean="0"/>
              <a:t>науково-технологічний</a:t>
            </a:r>
            <a:r>
              <a:rPr lang="ru-RU" sz="2400" dirty="0" smtClean="0"/>
              <a:t> центр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видобутку</a:t>
            </a:r>
            <a:r>
              <a:rPr lang="ru-RU" sz="2400" dirty="0" smtClean="0"/>
              <a:t> руд та </a:t>
            </a:r>
            <a:r>
              <a:rPr lang="ru-RU" sz="2400" dirty="0" err="1" smtClean="0"/>
              <a:t>переробки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рідкісних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благородних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металів</a:t>
            </a:r>
            <a:r>
              <a:rPr lang="ru-RU" sz="2400" dirty="0" smtClean="0"/>
              <a:t> "</a:t>
            </a:r>
            <a:r>
              <a:rPr lang="ru-RU" sz="2400" dirty="0" err="1" smtClean="0"/>
              <a:t>Дорогметтехнологія</a:t>
            </a:r>
            <a:r>
              <a:rPr lang="ru-RU" sz="2400" dirty="0" smtClean="0"/>
              <a:t>" (НАН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Мінпромполітики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)",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налагоджує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промисловістю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Спеціалізована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вчена</a:t>
            </a:r>
            <a:r>
              <a:rPr lang="ru-RU" sz="2400" dirty="0" smtClean="0"/>
              <a:t> рада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докторських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кандидатських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дисертацій</a:t>
            </a:r>
            <a:r>
              <a:rPr lang="ru-RU" sz="2400" dirty="0" smtClean="0"/>
              <a:t> за </a:t>
            </a:r>
            <a:r>
              <a:rPr lang="ru-RU" sz="2400" dirty="0" err="1" smtClean="0"/>
              <a:t>спеціальностями</a:t>
            </a:r>
            <a:r>
              <a:rPr lang="ru-RU" sz="2400" dirty="0" smtClean="0"/>
              <a:t> "</a:t>
            </a:r>
            <a:r>
              <a:rPr lang="ru-RU" sz="2400" dirty="0" err="1" smtClean="0"/>
              <a:t>Колоїдна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хімія</a:t>
            </a:r>
            <a:r>
              <a:rPr lang="ru-RU" sz="2400" dirty="0" smtClean="0"/>
              <a:t>" </a:t>
            </a:r>
            <a:r>
              <a:rPr lang="ru-RU" sz="2400" dirty="0" err="1" smtClean="0"/>
              <a:t>і</a:t>
            </a:r>
            <a:r>
              <a:rPr lang="ru-RU" sz="2400" dirty="0" smtClean="0"/>
              <a:t> "</a:t>
            </a:r>
            <a:r>
              <a:rPr lang="ru-RU" sz="2400" dirty="0" err="1" smtClean="0"/>
              <a:t>Фізика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колоїдних</a:t>
            </a:r>
            <a:r>
              <a:rPr lang="ru-RU" sz="2400" dirty="0" smtClean="0"/>
              <a:t> систем". 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базі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благодійний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громадський</a:t>
            </a:r>
            <a:r>
              <a:rPr lang="ru-RU" sz="2400" dirty="0" smtClean="0"/>
              <a:t> Фонд </a:t>
            </a:r>
            <a:r>
              <a:rPr lang="ru-RU" sz="2400" dirty="0" err="1" smtClean="0"/>
              <a:t>ім.Ф.Д.Овчаренка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систем.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-1857420" y="5500702"/>
            <a:ext cx="838200" cy="476250"/>
          </a:xfrm>
        </p:spPr>
        <p:txBody>
          <a:bodyPr/>
          <a:lstStyle/>
          <a:p>
            <a:fld id="{6C783A2F-7939-44E1-BB9E-CCB0249015C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Палладін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Володимирович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4433892" cy="3927475"/>
          </a:xfrm>
        </p:spPr>
        <p:txBody>
          <a:bodyPr/>
          <a:lstStyle/>
          <a:p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Володимирович</a:t>
            </a:r>
            <a:r>
              <a:rPr lang="ru-RU" dirty="0" smtClean="0"/>
              <a:t> </a:t>
            </a:r>
            <a:r>
              <a:rPr lang="ru-RU" dirty="0" err="1" smtClean="0"/>
              <a:t>Палладін</a:t>
            </a:r>
            <a:r>
              <a:rPr lang="ru-RU" dirty="0" smtClean="0"/>
              <a:t> (1885—1972) —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біохімік</a:t>
            </a:r>
            <a:r>
              <a:rPr lang="ru-RU" dirty="0" smtClean="0"/>
              <a:t>. Президент </a:t>
            </a:r>
            <a:r>
              <a:rPr lang="ru-RU" dirty="0" err="1" smtClean="0"/>
              <a:t>Академії</a:t>
            </a:r>
            <a:r>
              <a:rPr lang="ru-RU" dirty="0" smtClean="0"/>
              <a:t> наук </a:t>
            </a:r>
            <a:r>
              <a:rPr lang="ru-RU" dirty="0" err="1" smtClean="0"/>
              <a:t>Української</a:t>
            </a:r>
            <a:r>
              <a:rPr lang="ru-RU" dirty="0" smtClean="0"/>
              <a:t> РСР(1946—1962), </a:t>
            </a:r>
            <a:r>
              <a:rPr lang="ru-RU" dirty="0" err="1" smtClean="0"/>
              <a:t>академік</a:t>
            </a:r>
            <a:r>
              <a:rPr lang="ru-RU" dirty="0" smtClean="0"/>
              <a:t> АН УРСР </a:t>
            </a:r>
            <a:r>
              <a:rPr lang="ru-RU" dirty="0" err="1" smtClean="0"/>
              <a:t>і</a:t>
            </a:r>
            <a:r>
              <a:rPr lang="ru-RU" dirty="0" smtClean="0"/>
              <a:t> АН СРСР.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біохіміків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429024" cy="493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5888"/>
            <a:ext cx="8858280" cy="1143000"/>
          </a:xfrm>
        </p:spPr>
        <p:txBody>
          <a:bodyPr/>
          <a:lstStyle/>
          <a:p>
            <a:pPr algn="ctr"/>
            <a:r>
              <a:rPr lang="ru-RU" sz="3600" dirty="0" err="1" smtClean="0"/>
              <a:t>Біографія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4519627"/>
          </a:xfrm>
        </p:spPr>
        <p:txBody>
          <a:bodyPr/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10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1885 р. у </a:t>
            </a:r>
            <a:r>
              <a:rPr lang="ru-RU" sz="2400" dirty="0" err="1" smtClean="0"/>
              <a:t>Москві</a:t>
            </a:r>
            <a:r>
              <a:rPr lang="ru-RU" sz="2400" dirty="0" smtClean="0"/>
              <a:t>. </a:t>
            </a:r>
            <a:r>
              <a:rPr lang="ru-RU" sz="2400" dirty="0" err="1" smtClean="0"/>
              <a:t>Син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Петербурзької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наук, </a:t>
            </a:r>
            <a:r>
              <a:rPr lang="ru-RU" sz="2400" dirty="0" err="1" smtClean="0"/>
              <a:t>ботаніка</a:t>
            </a:r>
            <a:r>
              <a:rPr lang="ru-RU" sz="2400" dirty="0" smtClean="0"/>
              <a:t>, </a:t>
            </a:r>
            <a:r>
              <a:rPr lang="ru-RU" sz="2400" dirty="0" err="1" smtClean="0"/>
              <a:t>біохіміка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фізіолога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В. І. </a:t>
            </a:r>
            <a:r>
              <a:rPr lang="ru-RU" sz="2400" dirty="0" err="1" smtClean="0"/>
              <a:t>Палладіна.Закінчив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Петербурзький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</a:t>
            </a:r>
            <a:r>
              <a:rPr lang="ru-RU" sz="2400" dirty="0" smtClean="0"/>
              <a:t> .В 1909 </a:t>
            </a:r>
            <a:r>
              <a:rPr lang="ru-RU" sz="2400" dirty="0" err="1" smtClean="0"/>
              <a:t>поліпшував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освіту</a:t>
            </a:r>
            <a:r>
              <a:rPr lang="ru-RU" sz="2400" dirty="0" smtClean="0"/>
              <a:t> в </a:t>
            </a:r>
            <a:r>
              <a:rPr lang="ru-RU" sz="2400" dirty="0" err="1" smtClean="0"/>
              <a:t>Гейдельберзькому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Професор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Новоолександрійського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водночас</a:t>
            </a:r>
            <a:r>
              <a:rPr lang="ru-RU" sz="2400" dirty="0" smtClean="0"/>
              <a:t> у 1921—1931 </a:t>
            </a:r>
            <a:r>
              <a:rPr lang="ru-RU" sz="2400" dirty="0" err="1" smtClean="0"/>
              <a:t>рр</a:t>
            </a:r>
            <a:r>
              <a:rPr lang="ru-RU" sz="2400" dirty="0" smtClean="0"/>
              <a:t>. </a:t>
            </a:r>
            <a:r>
              <a:rPr lang="ru-RU" sz="2400" dirty="0" err="1" smtClean="0"/>
              <a:t>завідував</a:t>
            </a:r>
            <a:r>
              <a:rPr lang="ru-RU" sz="2400" dirty="0" smtClean="0"/>
              <a:t> кафедрою </a:t>
            </a:r>
            <a:r>
              <a:rPr lang="ru-RU" sz="2400" dirty="0" err="1" smtClean="0"/>
              <a:t>фізіологічної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. З 1925 р. по 1970 </a:t>
            </a:r>
            <a:r>
              <a:rPr lang="ru-RU" sz="2400" dirty="0" err="1" smtClean="0"/>
              <a:t>очолював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біохімічний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</a:t>
            </a:r>
            <a:r>
              <a:rPr lang="ru-RU" sz="2400" dirty="0" smtClean="0"/>
              <a:t> , у 1934—1954 </a:t>
            </a:r>
            <a:r>
              <a:rPr lang="ru-RU" sz="2400" dirty="0" err="1" smtClean="0"/>
              <a:t>рр</a:t>
            </a:r>
            <a:r>
              <a:rPr lang="ru-RU" sz="2400" dirty="0" smtClean="0"/>
              <a:t>. </a:t>
            </a:r>
            <a:r>
              <a:rPr lang="ru-RU" sz="2400" dirty="0" err="1" smtClean="0"/>
              <a:t>завідував</a:t>
            </a:r>
            <a:r>
              <a:rPr lang="ru-RU" sz="2400" dirty="0" smtClean="0"/>
              <a:t> кафедрою </a:t>
            </a:r>
            <a:r>
              <a:rPr lang="ru-RU" sz="2400" dirty="0" err="1" smtClean="0"/>
              <a:t>біохімії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sz="3600" dirty="0" err="1" smtClean="0"/>
              <a:t>Наукова</a:t>
            </a:r>
            <a:r>
              <a:rPr lang="ru-RU" sz="3600" dirty="0" smtClean="0"/>
              <a:t> </a:t>
            </a:r>
            <a:r>
              <a:rPr lang="ru-RU" sz="3600" dirty="0" err="1" smtClean="0"/>
              <a:t>діяльність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4448189"/>
          </a:xfrm>
        </p:spPr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біохімії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м'язової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біохімії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. </a:t>
            </a:r>
            <a:r>
              <a:rPr lang="ru-RU" dirty="0" err="1" smtClean="0"/>
              <a:t>Вивчив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в </a:t>
            </a:r>
            <a:r>
              <a:rPr lang="ru-RU" dirty="0" err="1" smtClean="0"/>
              <a:t>м'язах</a:t>
            </a:r>
            <a:r>
              <a:rPr lang="ru-RU" dirty="0" smtClean="0"/>
              <a:t> при </a:t>
            </a:r>
            <a:r>
              <a:rPr lang="ru-RU" dirty="0" err="1" smtClean="0"/>
              <a:t>роботі</a:t>
            </a:r>
            <a:r>
              <a:rPr lang="ru-RU" dirty="0" smtClean="0"/>
              <a:t>, </a:t>
            </a:r>
            <a:r>
              <a:rPr lang="ru-RU" dirty="0" err="1" smtClean="0"/>
              <a:t>відпочинку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тренуванні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стало основою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Довів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кератину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у </a:t>
            </a:r>
            <a:r>
              <a:rPr lang="ru-RU" dirty="0" err="1" smtClean="0"/>
              <a:t>м'язах</a:t>
            </a:r>
            <a:r>
              <a:rPr lang="ru-RU" dirty="0" smtClean="0"/>
              <a:t>, а не в </a:t>
            </a:r>
            <a:r>
              <a:rPr lang="ru-RU" dirty="0" err="1" smtClean="0"/>
              <a:t>печінці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Першим почав </a:t>
            </a:r>
            <a:r>
              <a:rPr lang="ru-RU" dirty="0" err="1" smtClean="0"/>
              <a:t>систематичне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біохімії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Встановив</a:t>
            </a:r>
            <a:r>
              <a:rPr lang="ru-RU" dirty="0" smtClean="0"/>
              <a:t> </a:t>
            </a:r>
            <a:r>
              <a:rPr lang="ru-RU" dirty="0" err="1" smtClean="0"/>
              <a:t>біохімічну</a:t>
            </a:r>
            <a:r>
              <a:rPr lang="ru-RU" dirty="0" smtClean="0"/>
              <a:t> </a:t>
            </a:r>
            <a:r>
              <a:rPr lang="ru-RU" dirty="0" err="1" smtClean="0"/>
              <a:t>топографію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: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складу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біохімічних</a:t>
            </a:r>
            <a:r>
              <a:rPr lang="ru-RU" dirty="0" smtClean="0"/>
              <a:t> характеристик </a:t>
            </a:r>
            <a:r>
              <a:rPr lang="ru-RU" dirty="0" err="1" smtClean="0"/>
              <a:t>морфологічно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функціонально</a:t>
            </a:r>
            <a:r>
              <a:rPr lang="ru-RU" dirty="0" smtClean="0"/>
              <a:t> </a:t>
            </a:r>
            <a:r>
              <a:rPr lang="ru-RU" dirty="0" err="1" smtClean="0"/>
              <a:t>відмінних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та </a:t>
            </a:r>
            <a:r>
              <a:rPr lang="ru-RU" dirty="0" err="1" smtClean="0"/>
              <a:t>периферичної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Вперше</a:t>
            </a:r>
            <a:r>
              <a:rPr lang="ru-RU" dirty="0" smtClean="0"/>
              <a:t> в СРСР почав </a:t>
            </a:r>
            <a:r>
              <a:rPr lang="ru-RU" dirty="0" err="1" smtClean="0"/>
              <a:t>біохімічні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.</a:t>
            </a:r>
          </a:p>
          <a:p>
            <a:r>
              <a:rPr lang="ru-RU" dirty="0" smtClean="0"/>
              <a:t> У роки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почато 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припиненню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та </a:t>
            </a:r>
            <a:r>
              <a:rPr lang="ru-RU" dirty="0" err="1" smtClean="0"/>
              <a:t>якнайскорішому</a:t>
            </a:r>
            <a:r>
              <a:rPr lang="ru-RU" dirty="0" smtClean="0"/>
              <a:t> </a:t>
            </a:r>
            <a:r>
              <a:rPr lang="ru-RU" dirty="0" err="1" smtClean="0"/>
              <a:t>загоюванню</a:t>
            </a:r>
            <a:r>
              <a:rPr lang="ru-RU" dirty="0" smtClean="0"/>
              <a:t> ран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857364"/>
            <a:ext cx="4197351" cy="3927475"/>
          </a:xfrm>
        </p:spPr>
        <p:txBody>
          <a:bodyPr/>
          <a:lstStyle/>
          <a:p>
            <a:r>
              <a:rPr lang="ru-RU" dirty="0" smtClean="0"/>
              <a:t>Помер 6 </a:t>
            </a:r>
            <a:r>
              <a:rPr lang="ru-RU" dirty="0" err="1" smtClean="0"/>
              <a:t>грудня</a:t>
            </a:r>
            <a:r>
              <a:rPr lang="ru-RU" dirty="0" smtClean="0"/>
              <a:t> 1972 року у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 err="1" smtClean="0"/>
              <a:t>Похований</a:t>
            </a:r>
            <a:r>
              <a:rPr lang="ru-RU" dirty="0" smtClean="0"/>
              <a:t> на Байковому </a:t>
            </a:r>
            <a:r>
              <a:rPr lang="ru-RU" dirty="0" err="1" smtClean="0"/>
              <a:t>кладовищі</a:t>
            </a:r>
            <a:r>
              <a:rPr lang="ru-RU" dirty="0" smtClean="0"/>
              <a:t> (</a:t>
            </a:r>
            <a:r>
              <a:rPr lang="ru-RU" dirty="0" err="1" smtClean="0"/>
              <a:t>надгробний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— бронза, </a:t>
            </a:r>
            <a:r>
              <a:rPr lang="ru-RU" dirty="0" err="1" smtClean="0"/>
              <a:t>граніт</a:t>
            </a:r>
            <a:r>
              <a:rPr lang="ru-RU" dirty="0" smtClean="0"/>
              <a:t>, </a:t>
            </a:r>
            <a:r>
              <a:rPr lang="ru-RU" dirty="0" err="1" smtClean="0"/>
              <a:t>барельєф</a:t>
            </a:r>
            <a:r>
              <a:rPr lang="ru-RU" dirty="0" smtClean="0"/>
              <a:t>; скульптор О. П. Скобликов, </a:t>
            </a:r>
            <a:r>
              <a:rPr lang="ru-RU" dirty="0" err="1" smtClean="0"/>
              <a:t>архітектор</a:t>
            </a:r>
            <a:r>
              <a:rPr lang="ru-RU" dirty="0" smtClean="0"/>
              <a:t> А. Ф. </a:t>
            </a:r>
            <a:r>
              <a:rPr lang="ru-RU" dirty="0" err="1" smtClean="0"/>
              <a:t>Ігнащенко</a:t>
            </a:r>
            <a:r>
              <a:rPr lang="ru-RU" dirty="0" smtClean="0"/>
              <a:t>; </a:t>
            </a:r>
            <a:r>
              <a:rPr lang="ru-RU" dirty="0" err="1" smtClean="0"/>
              <a:t>встановлений</a:t>
            </a:r>
            <a:r>
              <a:rPr lang="ru-RU" dirty="0" smtClean="0"/>
              <a:t> у 1973 </a:t>
            </a:r>
            <a:r>
              <a:rPr lang="ru-RU" dirty="0" err="1" smtClean="0"/>
              <a:t>році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500462" cy="633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</p:spPr>
        <p:txBody>
          <a:bodyPr/>
          <a:lstStyle/>
          <a:p>
            <a:pPr algn="ctr"/>
            <a:r>
              <a:rPr lang="ru-RU" sz="3600" dirty="0" err="1" smtClean="0"/>
              <a:t>Інститут</a:t>
            </a:r>
            <a:r>
              <a:rPr lang="ru-RU" sz="3600" dirty="0" smtClean="0"/>
              <a:t> </a:t>
            </a:r>
            <a:r>
              <a:rPr lang="ru-RU" sz="3600" dirty="0" err="1" smtClean="0"/>
              <a:t>біохімії</a:t>
            </a:r>
            <a:r>
              <a:rPr lang="ru-RU" sz="3600" dirty="0" smtClean="0"/>
              <a:t> </a:t>
            </a:r>
            <a:r>
              <a:rPr lang="ru-RU" sz="3600" dirty="0" err="1" smtClean="0"/>
              <a:t>імені</a:t>
            </a:r>
            <a:r>
              <a:rPr lang="ru-RU" sz="3600" dirty="0" smtClean="0"/>
              <a:t> О. В. </a:t>
            </a:r>
            <a:r>
              <a:rPr lang="ru-RU" sz="3600" dirty="0" err="1" smtClean="0"/>
              <a:t>Палладіна</a:t>
            </a:r>
            <a:r>
              <a:rPr lang="ru-RU" sz="3600" dirty="0" smtClean="0"/>
              <a:t> НАН </a:t>
            </a:r>
            <a:r>
              <a:rPr lang="ru-RU" sz="3600" dirty="0" err="1" smtClean="0"/>
              <a:t>України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736"/>
            <a:ext cx="8555069" cy="4448189"/>
          </a:xfrm>
        </p:spPr>
        <p:txBody>
          <a:bodyPr/>
          <a:lstStyle/>
          <a:p>
            <a:r>
              <a:rPr lang="ru-RU" dirty="0" err="1" smtClean="0"/>
              <a:t>Заснований</a:t>
            </a:r>
            <a:r>
              <a:rPr lang="ru-RU" dirty="0" smtClean="0"/>
              <a:t> у 1925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Харкові</a:t>
            </a:r>
            <a:r>
              <a:rPr lang="ru-RU" dirty="0" smtClean="0"/>
              <a:t> як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біохімічний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Народного </a:t>
            </a:r>
            <a:r>
              <a:rPr lang="ru-RU" dirty="0" err="1" smtClean="0"/>
              <a:t>Комісаріату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УРСР.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перший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біохімії</a:t>
            </a:r>
            <a:r>
              <a:rPr lang="ru-RU" dirty="0" smtClean="0"/>
              <a:t> на </a:t>
            </a:r>
            <a:r>
              <a:rPr lang="ru-RU" dirty="0" err="1" smtClean="0"/>
              <a:t>теренах</a:t>
            </a:r>
            <a:r>
              <a:rPr lang="ru-RU" dirty="0" smtClean="0"/>
              <a:t> СРСР, та один </a:t>
            </a:r>
            <a:r>
              <a:rPr lang="ru-RU" dirty="0" err="1" smtClean="0"/>
              <a:t>із</a:t>
            </a:r>
            <a:r>
              <a:rPr lang="ru-RU" dirty="0" smtClean="0"/>
              <a:t> перших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 smtClean="0"/>
              <a:t>інститутів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 1931 року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біохімічний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Народного </a:t>
            </a:r>
            <a:r>
              <a:rPr lang="ru-RU" dirty="0" err="1" smtClean="0"/>
              <a:t>Комісаріату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УРСР </a:t>
            </a:r>
            <a:r>
              <a:rPr lang="ru-RU" dirty="0" err="1" smtClean="0"/>
              <a:t>було</a:t>
            </a:r>
            <a:r>
              <a:rPr lang="ru-RU" dirty="0" smtClean="0"/>
              <a:t> переведено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Харкова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включено до складу </a:t>
            </a:r>
            <a:r>
              <a:rPr lang="ru-RU" dirty="0" err="1" smtClean="0"/>
              <a:t>Академії</a:t>
            </a:r>
            <a:r>
              <a:rPr lang="ru-RU" dirty="0" smtClean="0"/>
              <a:t> наук УРСР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біохімії</a:t>
            </a:r>
            <a:r>
              <a:rPr lang="ru-RU" dirty="0" smtClean="0"/>
              <a:t> АН УРСР.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евакуйований</a:t>
            </a:r>
            <a:r>
              <a:rPr lang="ru-RU" dirty="0" smtClean="0"/>
              <a:t> до </a:t>
            </a:r>
            <a:r>
              <a:rPr lang="ru-RU" dirty="0" err="1" smtClean="0"/>
              <a:t>Уфи</a:t>
            </a:r>
            <a:r>
              <a:rPr lang="ru-RU" dirty="0" smtClean="0"/>
              <a:t>, де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сконцентровано</a:t>
            </a:r>
            <a:r>
              <a:rPr lang="ru-RU" dirty="0" smtClean="0"/>
              <a:t> на </a:t>
            </a:r>
            <a:r>
              <a:rPr lang="ru-RU" dirty="0" err="1" smtClean="0"/>
              <a:t>дослідженнях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проблем </a:t>
            </a:r>
            <a:r>
              <a:rPr lang="ru-RU" dirty="0" err="1" smtClean="0"/>
              <a:t>біохімії</a:t>
            </a:r>
            <a:r>
              <a:rPr lang="ru-RU" dirty="0" smtClean="0"/>
              <a:t> </a:t>
            </a:r>
            <a:r>
              <a:rPr lang="ru-RU" dirty="0" err="1" smtClean="0"/>
              <a:t>зсідання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вивчали</a:t>
            </a:r>
            <a:r>
              <a:rPr lang="ru-RU" dirty="0" smtClean="0"/>
              <a:t> </a:t>
            </a:r>
            <a:r>
              <a:rPr lang="ru-RU" dirty="0" err="1" smtClean="0"/>
              <a:t>кровоспинну</a:t>
            </a:r>
            <a:r>
              <a:rPr lang="ru-RU" dirty="0" smtClean="0"/>
              <a:t> та </a:t>
            </a:r>
            <a:r>
              <a:rPr lang="ru-RU" dirty="0" err="1" smtClean="0"/>
              <a:t>прискорюючу</a:t>
            </a:r>
            <a:r>
              <a:rPr lang="ru-RU" dirty="0" smtClean="0"/>
              <a:t> </a:t>
            </a:r>
            <a:r>
              <a:rPr lang="ru-RU" dirty="0" err="1" smtClean="0"/>
              <a:t>загоєння</a:t>
            </a:r>
            <a:r>
              <a:rPr lang="ru-RU" dirty="0" smtClean="0"/>
              <a:t> ран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аналогів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К — </a:t>
            </a:r>
            <a:r>
              <a:rPr lang="ru-RU" dirty="0" err="1" smtClean="0"/>
              <a:t>метилнафтохінону</a:t>
            </a:r>
            <a:r>
              <a:rPr lang="ru-RU" dirty="0" smtClean="0"/>
              <a:t> (</a:t>
            </a:r>
            <a:r>
              <a:rPr lang="ru-RU" dirty="0" err="1" smtClean="0"/>
              <a:t>вітаміну</a:t>
            </a:r>
            <a:r>
              <a:rPr lang="ru-RU" dirty="0" smtClean="0"/>
              <a:t> К3)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водорозчинного</a:t>
            </a:r>
            <a:r>
              <a:rPr lang="ru-RU" dirty="0" smtClean="0"/>
              <a:t> препарату </a:t>
            </a:r>
            <a:r>
              <a:rPr lang="ru-RU" dirty="0" err="1" smtClean="0"/>
              <a:t>вікасолу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Напрямки </a:t>
            </a:r>
            <a:r>
              <a:rPr lang="ru-RU" sz="3600" dirty="0" err="1" smtClean="0"/>
              <a:t>досліджень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929222" cy="4411675"/>
          </a:xfrm>
        </p:spPr>
        <p:txBody>
          <a:bodyPr/>
          <a:lstStyle/>
          <a:p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, </a:t>
            </a:r>
            <a:r>
              <a:rPr lang="ru-RU" dirty="0" err="1" smtClean="0"/>
              <a:t>фізико-хімічних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білкових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надмолекулярних</a:t>
            </a:r>
            <a:r>
              <a:rPr lang="ru-RU" dirty="0" smtClean="0"/>
              <a:t> систем;</a:t>
            </a:r>
          </a:p>
          <a:p>
            <a:r>
              <a:rPr lang="ru-RU" dirty="0" err="1" smtClean="0"/>
              <a:t>з’ясування</a:t>
            </a:r>
            <a:r>
              <a:rPr lang="ru-RU" dirty="0" smtClean="0"/>
              <a:t> </a:t>
            </a:r>
            <a:r>
              <a:rPr lang="ru-RU" dirty="0" err="1" smtClean="0"/>
              <a:t>біохімічних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метаболічних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низькомолекулярних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(</a:t>
            </a:r>
            <a:r>
              <a:rPr lang="ru-RU" dirty="0" err="1" smtClean="0"/>
              <a:t>вітамінів</a:t>
            </a:r>
            <a:r>
              <a:rPr lang="ru-RU" dirty="0" smtClean="0"/>
              <a:t>, </a:t>
            </a:r>
            <a:r>
              <a:rPr lang="ru-RU" dirty="0" err="1" smtClean="0"/>
              <a:t>коферментів</a:t>
            </a:r>
            <a:r>
              <a:rPr lang="ru-RU" dirty="0" smtClean="0"/>
              <a:t>, </a:t>
            </a:r>
            <a:r>
              <a:rPr lang="ru-RU" dirty="0" err="1" smtClean="0"/>
              <a:t>пептидів</a:t>
            </a:r>
            <a:r>
              <a:rPr lang="ru-RU" dirty="0" smtClean="0"/>
              <a:t>, </a:t>
            </a:r>
            <a:r>
              <a:rPr lang="ru-RU" dirty="0" err="1" smtClean="0"/>
              <a:t>іонів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00562" y="1428736"/>
            <a:ext cx="4643438" cy="2500330"/>
          </a:xfrm>
        </p:spPr>
        <p:txBody>
          <a:bodyPr/>
          <a:lstStyle/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практичного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препаратів</a:t>
            </a:r>
            <a:r>
              <a:rPr lang="ru-RU" dirty="0" smtClean="0"/>
              <a:t>, </a:t>
            </a:r>
            <a:r>
              <a:rPr lang="ru-RU" dirty="0" err="1" smtClean="0"/>
              <a:t>діагностикумів</a:t>
            </a:r>
            <a:r>
              <a:rPr lang="ru-RU" dirty="0" smtClean="0"/>
              <a:t> та </a:t>
            </a:r>
            <a:r>
              <a:rPr lang="ru-RU" dirty="0" err="1" smtClean="0"/>
              <a:t>біосенсорів</a:t>
            </a:r>
            <a:r>
              <a:rPr lang="ru-RU" dirty="0" smtClean="0"/>
              <a:t> для </a:t>
            </a:r>
            <a:r>
              <a:rPr lang="ru-RU" dirty="0" err="1" smtClean="0"/>
              <a:t>медицини</a:t>
            </a:r>
            <a:r>
              <a:rPr lang="ru-RU" dirty="0" smtClean="0"/>
              <a:t>,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500570"/>
            <a:ext cx="2928958" cy="21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sz="3600" dirty="0" smtClean="0"/>
              <a:t>Чуйко </a:t>
            </a:r>
            <a:r>
              <a:rPr lang="ru-RU" sz="3600" dirty="0" err="1" smtClean="0"/>
              <a:t>Олексій</a:t>
            </a:r>
            <a:r>
              <a:rPr lang="ru-RU" sz="3600" dirty="0" smtClean="0"/>
              <a:t> </a:t>
            </a:r>
            <a:r>
              <a:rPr lang="ru-RU" sz="3600" dirty="0" err="1" smtClean="0"/>
              <a:t>Олексійович</a:t>
            </a:r>
            <a:endParaRPr lang="ru-RU" sz="36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2845" y="1571612"/>
            <a:ext cx="4429156" cy="4714908"/>
          </a:xfrm>
        </p:spPr>
        <p:txBody>
          <a:bodyPr/>
          <a:lstStyle/>
          <a:p>
            <a:r>
              <a:rPr lang="ru-RU" dirty="0" err="1" smtClean="0"/>
              <a:t>Олексій</a:t>
            </a:r>
            <a:r>
              <a:rPr lang="ru-RU" dirty="0" smtClean="0"/>
              <a:t> </a:t>
            </a:r>
            <a:r>
              <a:rPr lang="ru-RU" dirty="0" err="1" smtClean="0"/>
              <a:t>Олексійович</a:t>
            </a:r>
            <a:r>
              <a:rPr lang="ru-RU" dirty="0" smtClean="0"/>
              <a:t> Чуйко— </a:t>
            </a:r>
            <a:r>
              <a:rPr lang="ru-RU" dirty="0" err="1" smtClean="0"/>
              <a:t>вчений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фізики</a:t>
            </a:r>
            <a:r>
              <a:rPr lang="ru-RU" dirty="0" smtClean="0"/>
              <a:t> та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академік</a:t>
            </a:r>
            <a:r>
              <a:rPr lang="ru-RU" dirty="0" smtClean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академік</a:t>
            </a:r>
            <a:r>
              <a:rPr lang="ru-RU" dirty="0" smtClean="0"/>
              <a:t> </a:t>
            </a:r>
            <a:r>
              <a:rPr lang="ru-RU" dirty="0" err="1" smtClean="0"/>
              <a:t>академій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 та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академік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наук, </a:t>
            </a:r>
            <a:r>
              <a:rPr lang="ru-RU" dirty="0" err="1" smtClean="0"/>
              <a:t>заслужений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президент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Д. </a:t>
            </a:r>
            <a:r>
              <a:rPr lang="ru-RU" dirty="0" err="1" smtClean="0"/>
              <a:t>Менделєєва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786214" cy="50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 smtClean="0"/>
              <a:t>Біографія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4929222"/>
          </a:xfrm>
        </p:spPr>
        <p:txBody>
          <a:bodyPr/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28 </a:t>
            </a:r>
            <a:r>
              <a:rPr lang="ru-RU" dirty="0" err="1" smtClean="0"/>
              <a:t>серпня</a:t>
            </a:r>
            <a:r>
              <a:rPr lang="ru-RU" dirty="0" smtClean="0"/>
              <a:t> 1930 року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Казьмінське</a:t>
            </a:r>
            <a:r>
              <a:rPr lang="ru-RU" dirty="0" smtClean="0"/>
              <a:t> на </a:t>
            </a:r>
            <a:r>
              <a:rPr lang="ru-RU" dirty="0" err="1" smtClean="0"/>
              <a:t>Ставропіллі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у </a:t>
            </a:r>
            <a:r>
              <a:rPr lang="ru-RU" dirty="0" err="1" smtClean="0"/>
              <a:t>залізничному</a:t>
            </a:r>
            <a:r>
              <a:rPr lang="ru-RU" dirty="0" smtClean="0"/>
              <a:t> </a:t>
            </a:r>
            <a:r>
              <a:rPr lang="ru-RU" dirty="0" err="1" smtClean="0"/>
              <a:t>училищі</a:t>
            </a:r>
            <a:r>
              <a:rPr lang="ru-RU" dirty="0" smtClean="0"/>
              <a:t>, </a:t>
            </a:r>
            <a:r>
              <a:rPr lang="ru-RU" dirty="0" err="1" smtClean="0"/>
              <a:t>індустріальному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гірничо-металургійному</a:t>
            </a:r>
            <a:r>
              <a:rPr lang="ru-RU" dirty="0" smtClean="0"/>
              <a:t> </a:t>
            </a:r>
            <a:r>
              <a:rPr lang="ru-RU" dirty="0" err="1" smtClean="0"/>
              <a:t>технікумах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Орджонікідзе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аспірантурі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Л. </a:t>
            </a:r>
            <a:r>
              <a:rPr lang="ru-RU" dirty="0" err="1" smtClean="0"/>
              <a:t>Писаржевського</a:t>
            </a:r>
            <a:r>
              <a:rPr lang="ru-RU" dirty="0" smtClean="0"/>
              <a:t> (ІФХ) АН УРСР, де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фундаментальними</a:t>
            </a:r>
            <a:r>
              <a:rPr lang="ru-RU" dirty="0" smtClean="0"/>
              <a:t> </a:t>
            </a:r>
            <a:r>
              <a:rPr lang="ru-RU" dirty="0" err="1" smtClean="0"/>
              <a:t>дослідженнями</a:t>
            </a:r>
            <a:r>
              <a:rPr lang="ru-RU" dirty="0" smtClean="0"/>
              <a:t> </a:t>
            </a:r>
            <a:r>
              <a:rPr lang="ru-RU" dirty="0" err="1" smtClean="0"/>
              <a:t>наполегливо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органо-кремнеземних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О. Чуйко </a:t>
            </a: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комп'ютерного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твердого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квантово-хімічного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адсорбційних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та </a:t>
            </a:r>
            <a:r>
              <a:rPr lang="ru-RU" dirty="0" err="1" smtClean="0"/>
              <a:t>поверхневих</a:t>
            </a:r>
            <a:r>
              <a:rPr lang="ru-RU" dirty="0" smtClean="0"/>
              <a:t> </a:t>
            </a:r>
            <a:r>
              <a:rPr lang="ru-RU" dirty="0" err="1" smtClean="0"/>
              <a:t>складів</a:t>
            </a:r>
            <a:r>
              <a:rPr lang="ru-RU" dirty="0" smtClean="0"/>
              <a:t>,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термодинаміки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міжфазних</a:t>
            </a:r>
            <a:r>
              <a:rPr lang="ru-RU" dirty="0" smtClean="0"/>
              <a:t> </a:t>
            </a:r>
            <a:r>
              <a:rPr lang="ru-RU" dirty="0" err="1" smtClean="0"/>
              <a:t>взаємодій</a:t>
            </a:r>
            <a:r>
              <a:rPr lang="ru-RU" dirty="0" smtClean="0"/>
              <a:t>. Чуйко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керував</a:t>
            </a:r>
            <a:r>
              <a:rPr lang="ru-RU" dirty="0" smtClean="0"/>
              <a:t> роботами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дезактивації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АЕС та </a:t>
            </a:r>
            <a:r>
              <a:rPr lang="ru-RU" dirty="0" err="1" smtClean="0"/>
              <a:t>прилеглих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 smtClean="0"/>
              <a:t>Наукова</a:t>
            </a:r>
            <a:r>
              <a:rPr lang="ru-RU" sz="3600" dirty="0" smtClean="0"/>
              <a:t> </a:t>
            </a:r>
            <a:r>
              <a:rPr lang="ru-RU" sz="3600" dirty="0" err="1" smtClean="0"/>
              <a:t>діяльність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5286412"/>
          </a:xfrm>
        </p:spPr>
        <p:txBody>
          <a:bodyPr/>
          <a:lstStyle/>
          <a:p>
            <a:r>
              <a:rPr lang="ru-RU" dirty="0" err="1" smtClean="0"/>
              <a:t>Олексій</a:t>
            </a:r>
            <a:r>
              <a:rPr lang="ru-RU" dirty="0" smtClean="0"/>
              <a:t> Чуйко —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творець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високодисперсних</a:t>
            </a:r>
            <a:r>
              <a:rPr lang="ru-RU" dirty="0" smtClean="0"/>
              <a:t> </a:t>
            </a:r>
            <a:r>
              <a:rPr lang="ru-RU" dirty="0" err="1" smtClean="0"/>
              <a:t>оксидів</a:t>
            </a:r>
            <a:r>
              <a:rPr lang="ru-RU" dirty="0" smtClean="0"/>
              <a:t>, </a:t>
            </a:r>
            <a:r>
              <a:rPr lang="ru-RU" dirty="0" err="1" smtClean="0"/>
              <a:t>відомих</a:t>
            </a:r>
            <a:r>
              <a:rPr lang="ru-RU" dirty="0" smtClean="0"/>
              <a:t> далеко за межами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та </a:t>
            </a:r>
            <a:r>
              <a:rPr lang="ru-RU" dirty="0" err="1" smtClean="0"/>
              <a:t>освітніх</a:t>
            </a:r>
            <a:r>
              <a:rPr lang="ru-RU" dirty="0" smtClean="0"/>
              <a:t> центрах </a:t>
            </a:r>
            <a:r>
              <a:rPr lang="ru-RU" dirty="0" err="1" smtClean="0"/>
              <a:t>України</a:t>
            </a:r>
            <a:r>
              <a:rPr lang="ru-RU" dirty="0" smtClean="0"/>
              <a:t> та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межамиВін</a:t>
            </a:r>
            <a:r>
              <a:rPr lang="ru-RU" dirty="0" smtClean="0"/>
              <a:t> автор </a:t>
            </a:r>
            <a:r>
              <a:rPr lang="ru-RU" dirty="0" err="1" smtClean="0"/>
              <a:t>понад</a:t>
            </a:r>
            <a:r>
              <a:rPr lang="ru-RU" dirty="0" smtClean="0"/>
              <a:t> 1000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.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О. О. Чуйко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 smtClean="0"/>
              <a:t>, як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межами.</a:t>
            </a:r>
          </a:p>
          <a:p>
            <a:r>
              <a:rPr lang="ru-RU" dirty="0" smtClean="0"/>
              <a:t>О. О. Чуйко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обгрунтував</a:t>
            </a:r>
            <a:r>
              <a:rPr lang="ru-RU" dirty="0" smtClean="0"/>
              <a:t> </a:t>
            </a:r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ультрадисперсних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стали фундаментом для синтезу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 у </a:t>
            </a:r>
            <a:r>
              <a:rPr lang="ru-RU" dirty="0" err="1" smtClean="0"/>
              <a:t>фармакології</a:t>
            </a:r>
            <a:r>
              <a:rPr lang="ru-RU" dirty="0" smtClean="0"/>
              <a:t> —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високоефективних</a:t>
            </a: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препаратів</a:t>
            </a:r>
            <a:r>
              <a:rPr lang="ru-RU" dirty="0" smtClean="0"/>
              <a:t> </a:t>
            </a:r>
            <a:r>
              <a:rPr lang="ru-RU" dirty="0" err="1" smtClean="0"/>
              <a:t>пролонгованої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синергетичної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</p:spPr>
        <p:txBody>
          <a:bodyPr/>
          <a:lstStyle/>
          <a:p>
            <a:pPr algn="ctr"/>
            <a:r>
              <a:rPr lang="uk-UA" sz="3600" dirty="0" smtClean="0"/>
              <a:t>Зміст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555069" cy="5143536"/>
          </a:xfrm>
        </p:spPr>
        <p:txBody>
          <a:bodyPr/>
          <a:lstStyle/>
          <a:p>
            <a:r>
              <a:rPr lang="uk-UA" sz="2800" dirty="0" smtClean="0"/>
              <a:t>1. Овчаренко Федір Данилович</a:t>
            </a:r>
          </a:p>
          <a:p>
            <a:r>
              <a:rPr lang="uk-UA" sz="2800" dirty="0" smtClean="0"/>
              <a:t>2. Інститут </a:t>
            </a:r>
            <a:r>
              <a:rPr lang="uk-UA" sz="2800" dirty="0" err="1" smtClean="0"/>
              <a:t>біоколоїдної</a:t>
            </a:r>
            <a:r>
              <a:rPr lang="uk-UA" sz="2800" dirty="0" smtClean="0"/>
              <a:t> хімії ім. Ф. Д. Овчаренка</a:t>
            </a:r>
          </a:p>
          <a:p>
            <a:r>
              <a:rPr lang="ru-RU" sz="2800" dirty="0" smtClean="0"/>
              <a:t>3.Палладін </a:t>
            </a:r>
            <a:r>
              <a:rPr lang="ru-RU" sz="2800" dirty="0" err="1" smtClean="0"/>
              <a:t>Олександр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Володимирович</a:t>
            </a:r>
            <a:endParaRPr lang="ru-RU" sz="2800" dirty="0" smtClean="0"/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Інститут</a:t>
            </a:r>
            <a:r>
              <a:rPr lang="ru-RU" sz="2800" dirty="0" smtClean="0"/>
              <a:t> </a:t>
            </a:r>
            <a:r>
              <a:rPr lang="ru-RU" sz="2800" dirty="0" err="1" smtClean="0"/>
              <a:t>біохімії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імені</a:t>
            </a:r>
            <a:r>
              <a:rPr lang="ru-RU" sz="2800" dirty="0" smtClean="0"/>
              <a:t> О. В. </a:t>
            </a:r>
            <a:r>
              <a:rPr lang="ru-RU" sz="2800" dirty="0" err="1" smtClean="0"/>
              <a:t>Палладіна</a:t>
            </a:r>
            <a:r>
              <a:rPr lang="ru-RU" sz="2800" dirty="0" smtClean="0"/>
              <a:t> НАН </a:t>
            </a:r>
            <a:r>
              <a:rPr lang="ru-RU" sz="2800" dirty="0" err="1" smtClean="0"/>
              <a:t>України</a:t>
            </a:r>
            <a:endParaRPr lang="ru-RU" sz="2800" dirty="0" smtClean="0"/>
          </a:p>
          <a:p>
            <a:r>
              <a:rPr lang="ru-RU" sz="2800" dirty="0" smtClean="0"/>
              <a:t>5. Чуйко </a:t>
            </a:r>
            <a:r>
              <a:rPr lang="ru-RU" sz="2800" dirty="0" err="1" smtClean="0"/>
              <a:t>Олексій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Олексійович</a:t>
            </a:r>
            <a:endParaRPr lang="ru-RU" sz="2800" dirty="0" smtClean="0"/>
          </a:p>
          <a:p>
            <a:r>
              <a:rPr lang="ru-RU" sz="2800" dirty="0" smtClean="0"/>
              <a:t>6. </a:t>
            </a:r>
            <a:r>
              <a:rPr lang="ru-RU" sz="2800" dirty="0" err="1" smtClean="0"/>
              <a:t>Інститут</a:t>
            </a:r>
            <a:r>
              <a:rPr lang="ru-RU" sz="2800" dirty="0" smtClean="0"/>
              <a:t> </a:t>
            </a:r>
            <a:r>
              <a:rPr lang="ru-RU" sz="2800" dirty="0" err="1" smtClean="0"/>
              <a:t>хімії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поверхні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ім</a:t>
            </a:r>
            <a:r>
              <a:rPr lang="ru-RU" sz="2800" dirty="0" smtClean="0"/>
              <a:t>. О.О.Чуйка</a:t>
            </a:r>
          </a:p>
          <a:p>
            <a:r>
              <a:rPr lang="ru-RU" sz="2800" dirty="0" smtClean="0"/>
              <a:t>7. </a:t>
            </a:r>
            <a:r>
              <a:rPr lang="ru-RU" sz="2800" dirty="0" err="1" smtClean="0"/>
              <a:t>Iнститут</a:t>
            </a:r>
            <a:r>
              <a:rPr lang="ru-RU" sz="2800" dirty="0" smtClean="0"/>
              <a:t> </a:t>
            </a:r>
            <a:r>
              <a:rPr lang="ru-RU" sz="2800" dirty="0" err="1" smtClean="0"/>
              <a:t>хiмiї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високомолекулярних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сполук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академії</a:t>
            </a:r>
            <a:r>
              <a:rPr lang="ru-RU" sz="2800" dirty="0" smtClean="0"/>
              <a:t> наук </a:t>
            </a:r>
            <a:r>
              <a:rPr lang="ru-RU" sz="2800" dirty="0" err="1" smtClean="0"/>
              <a:t>України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5" y="1571612"/>
            <a:ext cx="7500990" cy="4305313"/>
          </a:xfrm>
        </p:spPr>
        <p:txBody>
          <a:bodyPr/>
          <a:lstStyle/>
          <a:p>
            <a:r>
              <a:rPr lang="ru-RU" sz="2400" dirty="0" err="1" smtClean="0"/>
              <a:t>Майже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напрацювання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завершувалися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виробництвом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засновником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організатором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дослідно-експериментальних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підпорядкуванні</a:t>
            </a:r>
            <a:r>
              <a:rPr lang="ru-RU" sz="2400" dirty="0" smtClean="0"/>
              <a:t> НАН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приділяв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кадрів</a:t>
            </a:r>
            <a:r>
              <a:rPr lang="ru-RU" sz="2400" dirty="0" smtClean="0"/>
              <a:t>. Лауреат </a:t>
            </a:r>
            <a:r>
              <a:rPr lang="ru-RU" sz="2400" dirty="0" err="1" smtClean="0"/>
              <a:t>Державної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премії</a:t>
            </a:r>
            <a:r>
              <a:rPr lang="ru-RU" sz="2400" dirty="0" smtClean="0"/>
              <a:t> УРСР у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науки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400" dirty="0" smtClean="0"/>
              <a:t>, лауреат </a:t>
            </a:r>
            <a:r>
              <a:rPr lang="ru-RU" sz="2400" dirty="0" err="1" smtClean="0"/>
              <a:t>премії</a:t>
            </a:r>
            <a:r>
              <a:rPr lang="ru-RU" sz="2400" dirty="0" smtClean="0"/>
              <a:t> НАН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імені</a:t>
            </a:r>
            <a:r>
              <a:rPr lang="ru-RU" sz="2400" dirty="0" smtClean="0"/>
              <a:t> Л. </a:t>
            </a:r>
            <a:r>
              <a:rPr lang="ru-RU" sz="2400" dirty="0" err="1" smtClean="0"/>
              <a:t>Писаржевського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6200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92933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Жив у </a:t>
            </a:r>
            <a:r>
              <a:rPr lang="ru-RU" dirty="0" err="1" smtClean="0">
                <a:solidFill>
                  <a:srgbClr val="002060"/>
                </a:solidFill>
              </a:rPr>
              <a:t>Києві</a:t>
            </a:r>
            <a:r>
              <a:rPr lang="ru-RU" dirty="0" smtClean="0">
                <a:solidFill>
                  <a:srgbClr val="002060"/>
                </a:solidFill>
              </a:rPr>
              <a:t>. Помер 16 </a:t>
            </a:r>
            <a:r>
              <a:rPr lang="ru-RU" dirty="0" err="1" smtClean="0">
                <a:solidFill>
                  <a:srgbClr val="002060"/>
                </a:solidFill>
              </a:rPr>
              <a:t>січня</a:t>
            </a:r>
            <a:r>
              <a:rPr lang="ru-RU" dirty="0" smtClean="0">
                <a:solidFill>
                  <a:srgbClr val="002060"/>
                </a:solidFill>
              </a:rPr>
              <a:t> 2006 року. </a:t>
            </a:r>
            <a:r>
              <a:rPr lang="ru-RU" dirty="0" err="1" smtClean="0">
                <a:solidFill>
                  <a:srgbClr val="002060"/>
                </a:solidFill>
              </a:rPr>
              <a:t>Похований</a:t>
            </a:r>
            <a:r>
              <a:rPr lang="ru-RU" dirty="0" smtClean="0">
                <a:solidFill>
                  <a:srgbClr val="002060"/>
                </a:solidFill>
              </a:rPr>
              <a:t> на Байковому </a:t>
            </a:r>
            <a:r>
              <a:rPr lang="ru-RU" dirty="0" err="1" smtClean="0">
                <a:solidFill>
                  <a:srgbClr val="002060"/>
                </a:solidFill>
              </a:rPr>
              <a:t>кладовищі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sz="3600" dirty="0" err="1" smtClean="0"/>
              <a:t>Інститут</a:t>
            </a:r>
            <a:r>
              <a:rPr lang="ru-RU" sz="3600" dirty="0" smtClean="0"/>
              <a:t> </a:t>
            </a:r>
            <a:r>
              <a:rPr lang="ru-RU" sz="3600" dirty="0" err="1" smtClean="0"/>
              <a:t>хімії</a:t>
            </a:r>
            <a:r>
              <a:rPr lang="ru-RU" sz="3600" dirty="0" smtClean="0"/>
              <a:t> </a:t>
            </a:r>
            <a:r>
              <a:rPr lang="ru-RU" sz="3600" dirty="0" err="1" smtClean="0"/>
              <a:t>поверхні</a:t>
            </a:r>
            <a:r>
              <a:rPr lang="ru-RU" sz="3600" dirty="0" smtClean="0"/>
              <a:t> </a:t>
            </a:r>
            <a:r>
              <a:rPr lang="ru-RU" sz="3600" dirty="0" err="1" smtClean="0"/>
              <a:t>ім</a:t>
            </a:r>
            <a:r>
              <a:rPr lang="ru-RU" sz="3600" dirty="0" smtClean="0"/>
              <a:t>. О.О.Чуйка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1500199"/>
          </a:xfrm>
        </p:spPr>
        <p:txBody>
          <a:bodyPr/>
          <a:lstStyle/>
          <a:p>
            <a:r>
              <a:rPr lang="ru-RU" dirty="0" smtClean="0"/>
              <a:t>8 </a:t>
            </a:r>
            <a:r>
              <a:rPr lang="ru-RU" dirty="0" err="1" smtClean="0"/>
              <a:t>травня</a:t>
            </a:r>
            <a:r>
              <a:rPr lang="ru-RU" dirty="0" smtClean="0"/>
              <a:t> 1986 р. в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АН УРСР – першу в </a:t>
            </a:r>
            <a:r>
              <a:rPr lang="ru-RU" dirty="0" err="1" smtClean="0"/>
              <a:t>Радянському</a:t>
            </a:r>
            <a:r>
              <a:rPr lang="ru-RU" dirty="0" smtClean="0"/>
              <a:t> </a:t>
            </a:r>
            <a:r>
              <a:rPr lang="ru-RU" dirty="0" err="1" smtClean="0"/>
              <a:t>Союзі</a:t>
            </a:r>
            <a:r>
              <a:rPr lang="ru-RU" dirty="0" smtClean="0"/>
              <a:t> </a:t>
            </a:r>
            <a:r>
              <a:rPr lang="ru-RU" dirty="0" err="1" smtClean="0"/>
              <a:t>академічну</a:t>
            </a:r>
            <a:r>
              <a:rPr lang="ru-RU" dirty="0" smtClean="0"/>
              <a:t> </a:t>
            </a:r>
            <a:r>
              <a:rPr lang="ru-RU" dirty="0" err="1" smtClean="0"/>
              <a:t>установу</a:t>
            </a:r>
            <a:r>
              <a:rPr lang="ru-RU" dirty="0" smtClean="0"/>
              <a:t>, де </a:t>
            </a:r>
            <a:r>
              <a:rPr lang="ru-RU" dirty="0" err="1" smtClean="0"/>
              <a:t>виконувалися</a:t>
            </a:r>
            <a:r>
              <a:rPr lang="ru-RU" dirty="0" smtClean="0"/>
              <a:t> </a:t>
            </a:r>
            <a:r>
              <a:rPr lang="ru-RU" dirty="0" err="1" smtClean="0"/>
              <a:t>фундаментальні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прикладні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фізики</a:t>
            </a:r>
            <a:r>
              <a:rPr lang="ru-RU" dirty="0" smtClean="0"/>
              <a:t> та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дисперсних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928934"/>
            <a:ext cx="6215106" cy="37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Напрямки </a:t>
            </a:r>
            <a:r>
              <a:rPr lang="ru-RU" sz="3600" dirty="0" err="1" smtClean="0"/>
              <a:t>досліджень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4519627"/>
          </a:xfrm>
        </p:spPr>
        <p:txBody>
          <a:bodyPr/>
          <a:lstStyle/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реакційної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: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,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сорбції</a:t>
            </a:r>
            <a:r>
              <a:rPr lang="ru-RU" dirty="0" smtClean="0"/>
              <a:t>,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у </a:t>
            </a:r>
            <a:r>
              <a:rPr lang="ru-RU" dirty="0" err="1" smtClean="0"/>
              <a:t>поверхневому</a:t>
            </a:r>
            <a:r>
              <a:rPr lang="ru-RU" dirty="0" smtClean="0"/>
              <a:t> </a:t>
            </a:r>
            <a:r>
              <a:rPr lang="ru-RU" dirty="0" err="1" smtClean="0"/>
              <a:t>шарі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медико-біологічні</a:t>
            </a:r>
            <a:r>
              <a:rPr lang="ru-RU" dirty="0" smtClean="0"/>
              <a:t> та </a:t>
            </a:r>
            <a:r>
              <a:rPr lang="ru-RU" dirty="0" err="1" smtClean="0"/>
              <a:t>біохімічні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: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дисперсних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біоактивними</a:t>
            </a:r>
            <a:r>
              <a:rPr lang="ru-RU" dirty="0" smtClean="0"/>
              <a:t> молекулами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супрамолекулярних</a:t>
            </a:r>
            <a:r>
              <a:rPr lang="ru-RU" dirty="0" smtClean="0"/>
              <a:t> структур,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, мембранами та </a:t>
            </a:r>
            <a:r>
              <a:rPr lang="ru-RU" dirty="0" err="1" smtClean="0"/>
              <a:t>мікроорганізмами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фізико-хімія</a:t>
            </a:r>
            <a:r>
              <a:rPr lang="ru-RU" dirty="0" smtClean="0"/>
              <a:t> </a:t>
            </a:r>
            <a:r>
              <a:rPr lang="ru-RU" dirty="0" err="1" smtClean="0"/>
              <a:t>поверхневих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: </a:t>
            </a:r>
            <a:r>
              <a:rPr lang="ru-RU" dirty="0" err="1" smtClean="0"/>
              <a:t>колективні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в ансамблях </a:t>
            </a:r>
            <a:r>
              <a:rPr lang="ru-RU" dirty="0" err="1" smtClean="0"/>
              <a:t>частинок</a:t>
            </a:r>
            <a:r>
              <a:rPr lang="ru-RU" dirty="0" smtClean="0"/>
              <a:t>, </a:t>
            </a:r>
            <a:r>
              <a:rPr lang="ru-RU" dirty="0" err="1" smtClean="0"/>
              <a:t>квантоворозмірні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в </a:t>
            </a:r>
            <a:r>
              <a:rPr lang="ru-RU" dirty="0" err="1" smtClean="0"/>
              <a:t>наноструктурах</a:t>
            </a:r>
            <a:r>
              <a:rPr lang="ru-RU" dirty="0" smtClean="0"/>
              <a:t>, </a:t>
            </a:r>
            <a:r>
              <a:rPr lang="ru-RU" dirty="0" err="1" smtClean="0"/>
              <a:t>фазові</a:t>
            </a:r>
            <a:r>
              <a:rPr lang="ru-RU" dirty="0" smtClean="0"/>
              <a:t> переходи в </a:t>
            </a:r>
            <a:r>
              <a:rPr lang="ru-RU" dirty="0" err="1" smtClean="0"/>
              <a:t>ультрадисперсних</a:t>
            </a:r>
            <a:r>
              <a:rPr lang="ru-RU" dirty="0" smtClean="0"/>
              <a:t> системах,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наноматеріалів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оксидних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вуглецевих</a:t>
            </a:r>
            <a:r>
              <a:rPr lang="ru-RU" dirty="0" smtClean="0"/>
              <a:t> систем,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модифікованих</a:t>
            </a:r>
            <a:r>
              <a:rPr lang="ru-RU" dirty="0" smtClean="0"/>
              <a:t> форм та </a:t>
            </a:r>
            <a:r>
              <a:rPr lang="ru-RU" dirty="0" err="1" smtClean="0"/>
              <a:t>композитів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</p:spPr>
        <p:txBody>
          <a:bodyPr/>
          <a:lstStyle/>
          <a:p>
            <a:pPr algn="ctr"/>
            <a:r>
              <a:rPr lang="ru-RU" dirty="0" err="1" smtClean="0"/>
              <a:t>Iнститут</a:t>
            </a:r>
            <a:r>
              <a:rPr lang="ru-RU" dirty="0" smtClean="0"/>
              <a:t> </a:t>
            </a:r>
            <a:r>
              <a:rPr lang="ru-RU" dirty="0" err="1" smtClean="0"/>
              <a:t>хiмiї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1500174"/>
            <a:ext cx="5500726" cy="4376751"/>
          </a:xfrm>
        </p:spPr>
        <p:txBody>
          <a:bodyPr/>
          <a:lstStyle/>
          <a:p>
            <a:r>
              <a:rPr lang="ru-RU" dirty="0" err="1" smtClean="0"/>
              <a:t>Створений</a:t>
            </a:r>
            <a:r>
              <a:rPr lang="ru-RU" dirty="0" smtClean="0"/>
              <a:t> в 1958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органічної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АН УРСР (до 1963 р. —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мономерів</a:t>
            </a:r>
            <a:r>
              <a:rPr lang="ru-RU" dirty="0" smtClean="0"/>
              <a:t>). 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очолює</a:t>
            </a:r>
            <a:r>
              <a:rPr lang="ru-RU" dirty="0" smtClean="0"/>
              <a:t> </a:t>
            </a:r>
            <a:r>
              <a:rPr lang="ru-RU" dirty="0" err="1" smtClean="0"/>
              <a:t>академік</a:t>
            </a:r>
            <a:r>
              <a:rPr lang="ru-RU" dirty="0" smtClean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Євген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кторович</a:t>
            </a:r>
            <a:r>
              <a:rPr lang="ru-RU" dirty="0" smtClean="0"/>
              <a:t> </a:t>
            </a:r>
            <a:r>
              <a:rPr lang="ru-RU" dirty="0" err="1" smtClean="0"/>
              <a:t>Лебедєв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видає</a:t>
            </a:r>
            <a:r>
              <a:rPr lang="ru-RU" dirty="0" smtClean="0"/>
              <a:t> "</a:t>
            </a:r>
            <a:r>
              <a:rPr lang="ru-RU" dirty="0" err="1" smtClean="0"/>
              <a:t>Полімерний</a:t>
            </a:r>
            <a:r>
              <a:rPr lang="ru-RU" dirty="0" smtClean="0"/>
              <a:t> журнал", де </a:t>
            </a:r>
            <a:r>
              <a:rPr lang="ru-RU" dirty="0" err="1" smtClean="0"/>
              <a:t>висвітлюються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та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, </a:t>
            </a:r>
            <a:r>
              <a:rPr lang="ru-RU" dirty="0" err="1" smtClean="0"/>
              <a:t>полімерних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928802"/>
            <a:ext cx="2881326" cy="406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хімія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фізикохімія</a:t>
            </a:r>
            <a:r>
              <a:rPr lang="ru-RU" dirty="0" smtClean="0"/>
              <a:t> </a:t>
            </a:r>
            <a:r>
              <a:rPr lang="ru-RU" dirty="0" err="1" smtClean="0"/>
              <a:t>полімерних</a:t>
            </a:r>
            <a:r>
              <a:rPr lang="ru-RU" dirty="0" smtClean="0"/>
              <a:t> </a:t>
            </a:r>
            <a:r>
              <a:rPr lang="ru-RU" dirty="0" err="1" smtClean="0"/>
              <a:t>композиційних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пріоритетними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хімія</a:t>
            </a:r>
            <a:r>
              <a:rPr lang="ru-RU" dirty="0" smtClean="0"/>
              <a:t>, </a:t>
            </a:r>
            <a:r>
              <a:rPr lang="ru-RU" dirty="0" err="1" smtClean="0"/>
              <a:t>фізикохімія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та </a:t>
            </a:r>
            <a:r>
              <a:rPr lang="ru-RU" dirty="0" err="1" smtClean="0"/>
              <a:t>композитів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модифікації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та </a:t>
            </a:r>
            <a:r>
              <a:rPr lang="ru-RU" dirty="0" err="1" smtClean="0"/>
              <a:t>композитів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продуктами </a:t>
            </a:r>
            <a:r>
              <a:rPr lang="ru-RU" dirty="0" err="1" smtClean="0"/>
              <a:t>малотоннажної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 smtClean="0"/>
              <a:t>Досягнення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97879" cy="4305313"/>
          </a:xfrm>
        </p:spPr>
        <p:txBody>
          <a:bodyPr/>
          <a:lstStyle/>
          <a:p>
            <a:r>
              <a:rPr lang="ru-RU" dirty="0" err="1" smtClean="0"/>
              <a:t>Знайдена</a:t>
            </a:r>
            <a:r>
              <a:rPr lang="ru-RU" dirty="0" smtClean="0"/>
              <a:t> </a:t>
            </a:r>
            <a:r>
              <a:rPr lang="ru-RU" dirty="0" err="1" smtClean="0"/>
              <a:t>принципова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одночасного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хімічні</a:t>
            </a:r>
            <a:r>
              <a:rPr lang="ru-RU" dirty="0" smtClean="0"/>
              <a:t> та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нерівноважних</a:t>
            </a:r>
            <a:r>
              <a:rPr lang="ru-RU" dirty="0" smtClean="0"/>
              <a:t> структур шляхом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дисперсних</a:t>
            </a:r>
            <a:r>
              <a:rPr lang="ru-RU" dirty="0" smtClean="0"/>
              <a:t> </a:t>
            </a:r>
            <a:r>
              <a:rPr lang="ru-RU" dirty="0" err="1" smtClean="0"/>
              <a:t>наповнювачів</a:t>
            </a:r>
            <a:r>
              <a:rPr lang="ru-RU" dirty="0" smtClean="0"/>
              <a:t> на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 </a:t>
            </a:r>
            <a:r>
              <a:rPr lang="ru-RU" dirty="0" err="1" smtClean="0"/>
              <a:t>Розроблено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синтезу </a:t>
            </a:r>
            <a:r>
              <a:rPr lang="ru-RU" dirty="0" err="1" smtClean="0"/>
              <a:t>полімерів</a:t>
            </a:r>
            <a:r>
              <a:rPr lang="ru-RU" dirty="0" smtClean="0"/>
              <a:t> нового </a:t>
            </a:r>
            <a:r>
              <a:rPr lang="ru-RU" dirty="0" err="1" smtClean="0"/>
              <a:t>класу</a:t>
            </a:r>
            <a:r>
              <a:rPr lang="ru-RU" dirty="0" smtClean="0"/>
              <a:t> — </a:t>
            </a:r>
            <a:r>
              <a:rPr lang="ru-RU" dirty="0" err="1" smtClean="0"/>
              <a:t>полікарбоалюмофосфатів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вогнестійкістю</a:t>
            </a:r>
            <a:r>
              <a:rPr lang="ru-RU" dirty="0" smtClean="0"/>
              <a:t> та </a:t>
            </a:r>
            <a:r>
              <a:rPr lang="ru-RU" dirty="0" err="1" smtClean="0"/>
              <a:t>негорючістю</a:t>
            </a:r>
            <a:r>
              <a:rPr lang="ru-RU" dirty="0" smtClean="0"/>
              <a:t>. </a:t>
            </a:r>
            <a:r>
              <a:rPr lang="ru-RU" dirty="0" err="1" smtClean="0"/>
              <a:t>Розвинуті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структурно-хімічної</a:t>
            </a:r>
            <a:r>
              <a:rPr lang="ru-RU" dirty="0" smtClean="0"/>
              <a:t> та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модифікації</a:t>
            </a:r>
            <a:r>
              <a:rPr lang="ru-RU" dirty="0" smtClean="0"/>
              <a:t> </a:t>
            </a:r>
            <a:r>
              <a:rPr lang="ru-RU" dirty="0" err="1" smtClean="0"/>
              <a:t>уретановмісних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синтетичними</a:t>
            </a:r>
            <a:r>
              <a:rPr lang="ru-RU" dirty="0" smtClean="0"/>
              <a:t> </a:t>
            </a:r>
            <a:r>
              <a:rPr lang="ru-RU" dirty="0" err="1" smtClean="0"/>
              <a:t>органічними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. </a:t>
            </a:r>
            <a:r>
              <a:rPr lang="ru-RU" dirty="0" err="1" smtClean="0"/>
              <a:t>Поглиблюються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синтезу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гіперрозгалужених</a:t>
            </a:r>
            <a:r>
              <a:rPr lang="ru-RU" dirty="0" smtClean="0"/>
              <a:t> та </a:t>
            </a:r>
            <a:r>
              <a:rPr lang="ru-RU" dirty="0" err="1" smtClean="0"/>
              <a:t>гетероблочних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, </a:t>
            </a:r>
            <a:r>
              <a:rPr lang="ru-RU" dirty="0" err="1" smtClean="0"/>
              <a:t>модифікації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неорганічними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природновідновлювальними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засад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полімерних</a:t>
            </a:r>
            <a:r>
              <a:rPr lang="ru-RU" dirty="0" smtClean="0"/>
              <a:t> </a:t>
            </a:r>
            <a:r>
              <a:rPr lang="ru-RU" dirty="0" err="1" smtClean="0"/>
              <a:t>нанокомпозитів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золь-гель </a:t>
            </a:r>
            <a:r>
              <a:rPr lang="ru-RU" dirty="0" err="1" smtClean="0"/>
              <a:t>технологій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uk-UA" sz="3600" dirty="0" smtClean="0"/>
              <a:t>Овчаренко Федір Данилович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16"/>
            <a:ext cx="4929190" cy="4143428"/>
          </a:xfrm>
        </p:spPr>
        <p:txBody>
          <a:bodyPr/>
          <a:lstStyle/>
          <a:p>
            <a:r>
              <a:rPr lang="ru-RU" sz="2400" dirty="0" err="1" smtClean="0"/>
              <a:t>Федір</a:t>
            </a:r>
            <a:r>
              <a:rPr lang="ru-RU" sz="2400" dirty="0" smtClean="0"/>
              <a:t> Данилович Овчаренко— </a:t>
            </a:r>
            <a:r>
              <a:rPr lang="ru-RU" sz="2400" dirty="0" err="1" smtClean="0"/>
              <a:t>вчений</a:t>
            </a:r>
            <a:r>
              <a:rPr lang="ru-RU" sz="2400" dirty="0" smtClean="0"/>
              <a:t> у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, </a:t>
            </a:r>
            <a:r>
              <a:rPr lang="ru-RU" sz="2400" dirty="0" err="1" smtClean="0"/>
              <a:t>академік</a:t>
            </a:r>
            <a:r>
              <a:rPr lang="ru-RU" sz="2400" dirty="0" smtClean="0"/>
              <a:t>, </a:t>
            </a:r>
            <a:r>
              <a:rPr lang="ru-RU" sz="2400" dirty="0" err="1" smtClean="0"/>
              <a:t>дійсний</a:t>
            </a:r>
            <a:r>
              <a:rPr lang="ru-RU" sz="2400" dirty="0" smtClean="0"/>
              <a:t> член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акадамії</a:t>
            </a:r>
            <a:r>
              <a:rPr lang="ru-RU" sz="2400" dirty="0" smtClean="0"/>
              <a:t> наук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Нью-Йоркської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наук, Лауреат </a:t>
            </a:r>
            <a:r>
              <a:rPr lang="ru-RU" sz="2400" dirty="0" err="1" smtClean="0"/>
              <a:t>Державної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науки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400" dirty="0" smtClean="0"/>
              <a:t> (1969).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0522"/>
            <a:ext cx="3500462" cy="464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15074" y="6286520"/>
            <a:ext cx="186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Ф. Д.Овчаренко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3600" dirty="0" err="1" smtClean="0"/>
              <a:t>Біографія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416929" cy="4070351"/>
          </a:xfrm>
        </p:spPr>
        <p:txBody>
          <a:bodyPr/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8 лютого 1913 року в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Василівщина</a:t>
            </a:r>
            <a:r>
              <a:rPr lang="ru-RU" sz="2400" dirty="0" smtClean="0"/>
              <a:t> (</a:t>
            </a:r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Білопільського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Сумької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) у </a:t>
            </a:r>
            <a:r>
              <a:rPr lang="ru-RU" sz="2400" dirty="0" err="1" smtClean="0"/>
              <a:t>багатодітній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селянській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1934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Глухівський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</a:t>
            </a:r>
            <a:r>
              <a:rPr lang="ru-RU" sz="2400" dirty="0" smtClean="0"/>
              <a:t>.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там же, а у 1945—1949 роках у </a:t>
            </a:r>
            <a:r>
              <a:rPr lang="ru-RU" sz="2400" dirty="0" err="1" smtClean="0"/>
              <a:t>Київському</a:t>
            </a:r>
            <a:r>
              <a:rPr lang="ru-RU" sz="2400" dirty="0" smtClean="0"/>
              <a:t> ветеринарному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..Служив у </a:t>
            </a:r>
            <a:r>
              <a:rPr lang="ru-RU" sz="2400" dirty="0" err="1" smtClean="0"/>
              <a:t>Червоній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, </a:t>
            </a:r>
            <a:r>
              <a:rPr lang="ru-RU" sz="2400" dirty="0" err="1" smtClean="0"/>
              <a:t>воював</a:t>
            </a:r>
            <a:r>
              <a:rPr lang="ru-RU" sz="2400" dirty="0" smtClean="0"/>
              <a:t> на фронтах </a:t>
            </a:r>
            <a:r>
              <a:rPr lang="ru-RU" sz="2400" dirty="0" err="1" smtClean="0"/>
              <a:t>Другої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неорганічної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 АН УРСР, </a:t>
            </a:r>
            <a:r>
              <a:rPr lang="ru-RU" sz="2400" dirty="0" err="1" smtClean="0"/>
              <a:t>з</a:t>
            </a:r>
            <a:r>
              <a:rPr lang="ru-RU" sz="2400" dirty="0" smtClean="0"/>
              <a:t> 1967 року — в </a:t>
            </a:r>
            <a:r>
              <a:rPr lang="ru-RU" sz="2400" dirty="0" err="1" smtClean="0"/>
              <a:t>Ін</a:t>
            </a:r>
            <a:r>
              <a:rPr lang="en-US" sz="2400" dirty="0" smtClean="0"/>
              <a:t>c</a:t>
            </a:r>
            <a:r>
              <a:rPr lang="ru-RU" sz="2400" dirty="0" err="1" smtClean="0"/>
              <a:t>титуті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 води АН УРСР (у 1967—1968 роках директор). </a:t>
            </a:r>
          </a:p>
          <a:p>
            <a:r>
              <a:rPr lang="ru-RU" sz="2400" dirty="0" smtClean="0"/>
              <a:t>Помер 25 </a:t>
            </a:r>
            <a:r>
              <a:rPr lang="ru-RU" sz="2400" dirty="0" err="1" smtClean="0"/>
              <a:t>грудня</a:t>
            </a:r>
            <a:r>
              <a:rPr lang="ru-RU" sz="2400" dirty="0" smtClean="0"/>
              <a:t> 1996 року. </a:t>
            </a:r>
            <a:r>
              <a:rPr lang="ru-RU" sz="2400" dirty="0" err="1" smtClean="0"/>
              <a:t>Похований</a:t>
            </a:r>
            <a:r>
              <a:rPr lang="ru-RU" sz="2400" dirty="0" smtClean="0"/>
              <a:t> в </a:t>
            </a:r>
            <a:r>
              <a:rPr lang="ru-RU" sz="2400" dirty="0" err="1" smtClean="0"/>
              <a:t>Києві</a:t>
            </a:r>
            <a:r>
              <a:rPr lang="ru-RU" sz="2400" dirty="0" smtClean="0"/>
              <a:t> на Байковому  </a:t>
            </a:r>
            <a:r>
              <a:rPr lang="ru-RU" sz="2400" dirty="0" err="1" smtClean="0"/>
              <a:t>кладовищі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</p:spPr>
        <p:txBody>
          <a:bodyPr/>
          <a:lstStyle/>
          <a:p>
            <a:pPr algn="ctr"/>
            <a:r>
              <a:rPr lang="ru-RU" sz="3600" dirty="0" err="1" smtClean="0"/>
              <a:t>Наукова</a:t>
            </a:r>
            <a:r>
              <a:rPr lang="ru-RU" sz="3600" dirty="0" smtClean="0"/>
              <a:t> робота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66" cy="4857784"/>
          </a:xfrm>
        </p:spPr>
        <p:txBody>
          <a:bodyPr/>
          <a:lstStyle/>
          <a:p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присвячено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. Детально </a:t>
            </a:r>
            <a:r>
              <a:rPr lang="ru-RU" sz="2400" dirty="0" err="1" smtClean="0"/>
              <a:t>вивчив</a:t>
            </a:r>
            <a:r>
              <a:rPr lang="ru-RU" sz="2400" dirty="0" smtClean="0"/>
              <a:t> проблему </a:t>
            </a:r>
            <a:r>
              <a:rPr lang="ru-RU" sz="2400" dirty="0" err="1" smtClean="0"/>
              <a:t>ліофільно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тіл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фізико-хімічну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Встановив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полярними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неполярнимі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дисперсійними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визначив</a:t>
            </a:r>
            <a:r>
              <a:rPr lang="ru-RU" sz="2400" dirty="0" smtClean="0"/>
              <a:t> </a:t>
            </a:r>
            <a:r>
              <a:rPr lang="ru-RU" sz="2400" dirty="0" err="1" smtClean="0"/>
              <a:t>товщину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сольватних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шарів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. Показав роль </a:t>
            </a:r>
            <a:r>
              <a:rPr lang="ru-RU" sz="2400" dirty="0" err="1" smtClean="0"/>
              <a:t>гідрофільності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процесах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структуроутворення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Розробив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принципи</a:t>
            </a:r>
            <a:r>
              <a:rPr lang="ru-RU" sz="2400" dirty="0" smtClean="0"/>
              <a:t> </a:t>
            </a:r>
            <a:r>
              <a:rPr lang="ru-RU" sz="2400" dirty="0" err="1" smtClean="0"/>
              <a:t>одержання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 (</a:t>
            </a:r>
            <a:r>
              <a:rPr lang="ru-RU" sz="2400" dirty="0" err="1" smtClean="0"/>
              <a:t>адсорбентів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наповнювачів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структуроутворювачів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властивостями</a:t>
            </a:r>
            <a:r>
              <a:rPr lang="ru-RU" sz="2400" dirty="0" smtClean="0"/>
              <a:t>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колоїдних</a:t>
            </a:r>
            <a:r>
              <a:rPr lang="ru-RU" sz="2400" dirty="0" smtClean="0"/>
              <a:t> систем. В 1988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виборчу</a:t>
            </a:r>
            <a:r>
              <a:rPr lang="ru-RU" sz="2400" dirty="0" smtClean="0"/>
              <a:t> </a:t>
            </a:r>
            <a:r>
              <a:rPr lang="ru-RU" sz="2400" dirty="0" err="1" smtClean="0"/>
              <a:t>гетерокоагуляцію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колоїдними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металів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572428" cy="563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5929330"/>
            <a:ext cx="308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Могила Федора </a:t>
            </a:r>
            <a:r>
              <a:rPr lang="ru-RU" dirty="0" err="1" smtClean="0">
                <a:solidFill>
                  <a:srgbClr val="002060"/>
                </a:solidFill>
              </a:rPr>
              <a:t>Овчаренка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81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35782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Меморіальна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дошка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академіку</a:t>
            </a:r>
            <a:r>
              <a:rPr lang="ru-RU" dirty="0" smtClean="0">
                <a:solidFill>
                  <a:srgbClr val="002060"/>
                </a:solidFill>
              </a:rPr>
              <a:t> НАН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Ф. Д. </a:t>
            </a:r>
            <a:r>
              <a:rPr lang="ru-RU" dirty="0" err="1" smtClean="0">
                <a:solidFill>
                  <a:srgbClr val="002060"/>
                </a:solidFill>
              </a:rPr>
              <a:t>Овчаренку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будівлі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Інституту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колоїдної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хімії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хімії</a:t>
            </a:r>
            <a:r>
              <a:rPr lang="ru-RU" dirty="0" smtClean="0">
                <a:solidFill>
                  <a:srgbClr val="002060"/>
                </a:solidFill>
              </a:rPr>
              <a:t> води </a:t>
            </a:r>
            <a:r>
              <a:rPr lang="ru-RU" dirty="0" err="1" smtClean="0">
                <a:solidFill>
                  <a:srgbClr val="002060"/>
                </a:solidFill>
              </a:rPr>
              <a:t>імені</a:t>
            </a:r>
            <a:r>
              <a:rPr lang="ru-RU" dirty="0" smtClean="0">
                <a:solidFill>
                  <a:srgbClr val="002060"/>
                </a:solidFill>
              </a:rPr>
              <a:t> А. В. </a:t>
            </a:r>
            <a:r>
              <a:rPr lang="ru-RU" dirty="0" err="1" smtClean="0">
                <a:solidFill>
                  <a:srgbClr val="002060"/>
                </a:solidFill>
              </a:rPr>
              <a:t>Думанського</a:t>
            </a:r>
            <a:r>
              <a:rPr lang="ru-RU" dirty="0" smtClean="0">
                <a:solidFill>
                  <a:srgbClr val="002060"/>
                </a:solidFill>
              </a:rPr>
              <a:t> НАН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де </a:t>
            </a:r>
            <a:r>
              <a:rPr lang="ru-RU" dirty="0" err="1" smtClean="0">
                <a:solidFill>
                  <a:srgbClr val="002060"/>
                </a:solidFill>
              </a:rPr>
              <a:t>він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працював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29552" cy="1357298"/>
          </a:xfrm>
        </p:spPr>
        <p:txBody>
          <a:bodyPr/>
          <a:lstStyle/>
          <a:p>
            <a:pPr algn="ctr"/>
            <a:r>
              <a:rPr lang="uk-UA" dirty="0" smtClean="0"/>
              <a:t>Інститут </a:t>
            </a:r>
            <a:r>
              <a:rPr lang="uk-UA" dirty="0" err="1" smtClean="0"/>
              <a:t>біоколоїдної</a:t>
            </a:r>
            <a:r>
              <a:rPr lang="uk-UA" dirty="0" smtClean="0"/>
              <a:t> хімії</a:t>
            </a:r>
            <a:br>
              <a:rPr lang="uk-UA" dirty="0" smtClean="0"/>
            </a:br>
            <a:r>
              <a:rPr lang="uk-UA" dirty="0" smtClean="0"/>
              <a:t> ім. Ф. Д. Овчаренка</a:t>
            </a:r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4810" y="1857364"/>
            <a:ext cx="47118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142844" y="1428736"/>
            <a:ext cx="4000528" cy="4857784"/>
          </a:xfrm>
        </p:spPr>
        <p:txBody>
          <a:bodyPr/>
          <a:lstStyle/>
          <a:p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засновано</a:t>
            </a:r>
            <a:r>
              <a:rPr lang="ru-RU" dirty="0" smtClean="0"/>
              <a:t> у 1991 р.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академік</a:t>
            </a:r>
            <a:r>
              <a:rPr lang="ru-RU" dirty="0" smtClean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Федір</a:t>
            </a:r>
            <a:r>
              <a:rPr lang="ru-RU" dirty="0" smtClean="0"/>
              <a:t> Данилович Овчаренко.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три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: </a:t>
            </a:r>
            <a:r>
              <a:rPr lang="ru-RU" dirty="0" err="1" smtClean="0"/>
              <a:t>фізико-хімія</a:t>
            </a:r>
            <a:r>
              <a:rPr lang="ru-RU" dirty="0" smtClean="0"/>
              <a:t> </a:t>
            </a:r>
            <a:r>
              <a:rPr lang="ru-RU" dirty="0" err="1" smtClean="0"/>
              <a:t>дисперсних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, </a:t>
            </a:r>
            <a:r>
              <a:rPr lang="ru-RU" dirty="0" err="1" smtClean="0"/>
              <a:t>біоколоїдна</a:t>
            </a:r>
            <a:r>
              <a:rPr lang="ru-RU" dirty="0" smtClean="0"/>
              <a:t> </a:t>
            </a:r>
            <a:r>
              <a:rPr lang="ru-RU" dirty="0" err="1" smtClean="0"/>
              <a:t>хімія</a:t>
            </a:r>
            <a:r>
              <a:rPr lang="ru-RU" dirty="0" smtClean="0"/>
              <a:t>, </a:t>
            </a:r>
            <a:r>
              <a:rPr lang="ru-RU" dirty="0" err="1" smtClean="0"/>
              <a:t>електроповерхневі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в </a:t>
            </a:r>
            <a:r>
              <a:rPr lang="ru-RU" dirty="0" err="1" smtClean="0"/>
              <a:t>дисперсіях</a:t>
            </a:r>
            <a:r>
              <a:rPr lang="ru-RU" dirty="0" smtClean="0"/>
              <a:t> та </a:t>
            </a:r>
            <a:r>
              <a:rPr lang="ru-RU" dirty="0" err="1" smtClean="0"/>
              <a:t>наносистемах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6000768"/>
            <a:ext cx="204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Будівля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інституту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напрямки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12193" cy="437675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err="1" smtClean="0"/>
              <a:t>біоколоїдна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синтетичних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систем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; </a:t>
            </a:r>
            <a:r>
              <a:rPr lang="ru-RU" sz="2400" dirty="0" err="1" smtClean="0"/>
              <a:t>біотехнології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збагачення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навколишнього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;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фізична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колоїдна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; </a:t>
            </a:r>
            <a:r>
              <a:rPr lang="ru-RU" sz="2400" dirty="0" err="1" smtClean="0"/>
              <a:t>принципи</a:t>
            </a:r>
            <a:r>
              <a:rPr lang="ru-RU" sz="2400" dirty="0" smtClean="0"/>
              <a:t>,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; </a:t>
            </a:r>
            <a:r>
              <a:rPr lang="ru-RU" sz="2400" dirty="0" err="1" smtClean="0"/>
              <a:t>макрокінетика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фрактальні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систем;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фізико-хімічна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техногенних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дисперсних</a:t>
            </a:r>
            <a:r>
              <a:rPr lang="ru-RU" sz="2400" dirty="0" smtClean="0"/>
              <a:t> систем.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-1857420" y="5786454"/>
            <a:ext cx="838200" cy="476250"/>
          </a:xfrm>
        </p:spPr>
        <p:txBody>
          <a:bodyPr/>
          <a:lstStyle/>
          <a:p>
            <a:fld id="{6C783A2F-7939-44E1-BB9E-CCB0249015C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223</TotalTime>
  <Words>1615</Words>
  <Application>Microsoft Office PowerPoint</Application>
  <PresentationFormat>Экран (4:3)</PresentationFormat>
  <Paragraphs>86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Тема5</vt:lpstr>
      <vt:lpstr>1_Оформление по умолчанию</vt:lpstr>
      <vt:lpstr>Життєвий шлях вчених , чиї  імена присвоєно науково-дослідним інститутам хімічного спрямування </vt:lpstr>
      <vt:lpstr>Зміст</vt:lpstr>
      <vt:lpstr>Овчаренко Федір Данилович</vt:lpstr>
      <vt:lpstr>                       Біографія                 </vt:lpstr>
      <vt:lpstr>Наукова робота</vt:lpstr>
      <vt:lpstr>Слайд 6</vt:lpstr>
      <vt:lpstr>Слайд 7</vt:lpstr>
      <vt:lpstr>Інститут біоколоїдної хімії  ім. Ф. Д. Овчаренка</vt:lpstr>
      <vt:lpstr>Основні напрямки діяльності Інституту: </vt:lpstr>
      <vt:lpstr>Слайд 10</vt:lpstr>
      <vt:lpstr>Палладін Олександр Володимирович</vt:lpstr>
      <vt:lpstr>Біографія</vt:lpstr>
      <vt:lpstr>Наукова діяльність</vt:lpstr>
      <vt:lpstr>Слайд 14</vt:lpstr>
      <vt:lpstr>Інститут біохімії імені О. В. Палладіна НАН України</vt:lpstr>
      <vt:lpstr>Напрямки досліджень</vt:lpstr>
      <vt:lpstr>Чуйко Олексій Олексійович</vt:lpstr>
      <vt:lpstr>Біографія</vt:lpstr>
      <vt:lpstr>Наукова діяльність</vt:lpstr>
      <vt:lpstr>Слайд 20</vt:lpstr>
      <vt:lpstr>Слайд 21</vt:lpstr>
      <vt:lpstr>Інститут хімії поверхні ім. О.О.Чуйка</vt:lpstr>
      <vt:lpstr>Напрямки досліджень</vt:lpstr>
      <vt:lpstr>Iнститут хiмiї високомолекулярних сполук  Національної академії наук України</vt:lpstr>
      <vt:lpstr>Основний напрям наукових досліджень </vt:lpstr>
      <vt:lpstr>Досягнення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2012-05-02T23:03:05Z</dcterms:modified>
</cp:coreProperties>
</file>