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4" r:id="rId6"/>
    <p:sldId id="261" r:id="rId7"/>
    <p:sldId id="263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13.11.2009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1928802"/>
            <a:ext cx="7715304" cy="2357454"/>
          </a:xfrm>
        </p:spPr>
        <p:txBody>
          <a:bodyPr>
            <a:normAutofit/>
          </a:bodyPr>
          <a:lstStyle/>
          <a:p>
            <a:pPr lvl="0"/>
            <a:r>
              <a:rPr lang="uk-UA" dirty="0" smtClean="0"/>
              <a:t>В таблиці я ― відомий елемент,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Та літеру зміни з одного боку,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Переконаєшся в один момент,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Що я не елемент вже, а протока.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458200" cy="121444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uk-UA" sz="8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Метаграми</a:t>
            </a:r>
            <a:r>
              <a:rPr lang="uk-UA" sz="8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sz="80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14480" y="4643446"/>
            <a:ext cx="6572296" cy="785818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Фосфор і Босфор</a:t>
            </a:r>
            <a:endParaRPr kumimoji="0" lang="ru-RU" sz="40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857356" y="2285992"/>
          <a:ext cx="3571900" cy="100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900"/>
              </a:tblGrid>
              <a:tr h="1000132">
                <a:tc>
                  <a:txBody>
                    <a:bodyPr/>
                    <a:lstStyle/>
                    <a:p>
                      <a:r>
                        <a:rPr lang="ru-RU" sz="2800" b="1" cap="none" spc="0" baseline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15</a:t>
                      </a:r>
                      <a:r>
                        <a:rPr lang="uk-UA" sz="2800" b="1" cap="none" spc="0" baseline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28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         </a:t>
                      </a:r>
                      <a:r>
                        <a:rPr lang="uk-UA" sz="28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en-US" sz="28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  P</a:t>
                      </a:r>
                    </a:p>
                    <a:p>
                      <a:r>
                        <a:rPr lang="uk-UA" sz="28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30,974     Фосфор</a:t>
                      </a:r>
                      <a:endParaRPr lang="ru-RU" sz="28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000"/>
                            </p:stCondLst>
                            <p:childTnLst>
                              <p:par>
                                <p:cTn id="18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285852" y="1214422"/>
            <a:ext cx="6286544" cy="45005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 smtClean="0">
                <a:solidFill>
                  <a:srgbClr val="7030A0"/>
                </a:solidFill>
                <a:latin typeface="Kozuka Mincho Pro H" pitchFamily="18" charset="-128"/>
                <a:ea typeface="Kozuka Mincho Pro H" pitchFamily="18" charset="-128"/>
              </a:rPr>
              <a:t>Логічні кола</a:t>
            </a:r>
            <a:endParaRPr lang="ru-RU" sz="5400" b="1" dirty="0">
              <a:solidFill>
                <a:srgbClr val="7030A0"/>
              </a:solidFill>
              <a:latin typeface="Kozuka Mincho Pro H" pitchFamily="18" charset="-128"/>
              <a:ea typeface="Kozuka Mincho Pro H" pitchFamily="18" charset="-128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29" y="1571612"/>
          <a:ext cx="6000792" cy="38100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00264"/>
                <a:gridCol w="2000264"/>
                <a:gridCol w="2000264"/>
              </a:tblGrid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en-US" sz="40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Li</a:t>
                      </a:r>
                      <a:endParaRPr lang="ru-RU" sz="40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2071">
                <a:tc>
                  <a:txBody>
                    <a:bodyPr/>
                    <a:lstStyle/>
                    <a:p>
                      <a:pPr algn="ctr"/>
                      <a:endParaRPr lang="ru-RU" sz="40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Mg</a:t>
                      </a:r>
                      <a:endParaRPr lang="ru-RU" sz="40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2071">
                <a:tc>
                  <a:txBody>
                    <a:bodyPr/>
                    <a:lstStyle/>
                    <a:p>
                      <a:pPr algn="ctr"/>
                      <a:r>
                        <a:rPr lang="en-US" sz="40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K</a:t>
                      </a:r>
                      <a:endParaRPr lang="ru-RU" sz="40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0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Sc</a:t>
                      </a:r>
                      <a:endParaRPr lang="ru-RU" sz="40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285852" y="1214422"/>
            <a:ext cx="6286544" cy="45005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400" b="1" dirty="0" smtClean="0">
                <a:solidFill>
                  <a:srgbClr val="7030A0"/>
                </a:solidFill>
                <a:latin typeface="Kozuka Mincho Pro H" pitchFamily="18" charset="-128"/>
                <a:ea typeface="Kozuka Mincho Pro H" pitchFamily="18" charset="-128"/>
              </a:rPr>
              <a:t>Логічні кола</a:t>
            </a:r>
            <a:endParaRPr lang="ru-RU" sz="5400" b="1" dirty="0">
              <a:solidFill>
                <a:srgbClr val="7030A0"/>
              </a:solidFill>
              <a:latin typeface="Kozuka Mincho Pro H" pitchFamily="18" charset="-128"/>
              <a:ea typeface="Kozuka Mincho Pro H" pitchFamily="18" charset="-128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29" y="1571612"/>
          <a:ext cx="6000792" cy="38100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00264"/>
                <a:gridCol w="2000264"/>
                <a:gridCol w="2000264"/>
              </a:tblGrid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en-US" sz="40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Li</a:t>
                      </a:r>
                      <a:endParaRPr lang="ru-RU" sz="40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Be</a:t>
                      </a:r>
                      <a:endParaRPr lang="ru-RU" sz="40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B</a:t>
                      </a:r>
                      <a:endParaRPr lang="ru-RU" sz="40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2071">
                <a:tc>
                  <a:txBody>
                    <a:bodyPr/>
                    <a:lstStyle/>
                    <a:p>
                      <a:pPr algn="ctr"/>
                      <a:r>
                        <a:rPr lang="en-US" sz="40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Na</a:t>
                      </a:r>
                      <a:endParaRPr lang="ru-RU" sz="40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Mg</a:t>
                      </a:r>
                      <a:endParaRPr lang="ru-RU" sz="40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Al</a:t>
                      </a:r>
                      <a:endParaRPr lang="ru-RU" sz="40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2071">
                <a:tc>
                  <a:txBody>
                    <a:bodyPr/>
                    <a:lstStyle/>
                    <a:p>
                      <a:pPr algn="ctr"/>
                      <a:r>
                        <a:rPr lang="en-US" sz="40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K</a:t>
                      </a:r>
                      <a:endParaRPr lang="ru-RU" sz="40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Ca</a:t>
                      </a:r>
                      <a:endParaRPr lang="ru-RU" sz="40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Sc</a:t>
                      </a:r>
                      <a:endParaRPr lang="ru-RU" sz="40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1714488"/>
            <a:ext cx="6858048" cy="2571768"/>
          </a:xfrm>
        </p:spPr>
        <p:txBody>
          <a:bodyPr>
            <a:normAutofit/>
          </a:bodyPr>
          <a:lstStyle/>
          <a:p>
            <a:r>
              <a:rPr lang="uk-UA" dirty="0" smtClean="0"/>
              <a:t>Там, де «З»,― мене цінують,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Я ― коштовний елемент.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«З» на «Д» перейменують ―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Я ― теслярський інструмент.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458200" cy="121444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uk-UA" sz="8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Метаграми</a:t>
            </a:r>
            <a:r>
              <a:rPr lang="uk-UA" sz="8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sz="80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357422" y="4714884"/>
            <a:ext cx="6072230" cy="71438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uk-UA" sz="4000" b="1" dirty="0" smtClean="0">
                <a:latin typeface="Arial Black" pitchFamily="34" charset="0"/>
              </a:rPr>
              <a:t>Золото і долото.</a:t>
            </a:r>
            <a:endParaRPr kumimoji="0" lang="ru-RU" sz="4000" b="1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928926" y="3000372"/>
          <a:ext cx="321471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/>
              </a:tblGrid>
              <a:tr h="1000132">
                <a:tc>
                  <a:txBody>
                    <a:bodyPr/>
                    <a:lstStyle/>
                    <a:p>
                      <a:r>
                        <a:rPr lang="uk-UA" sz="28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79</a:t>
                      </a:r>
                      <a:r>
                        <a:rPr lang="uk-UA" sz="2800" b="1" cap="none" spc="0" baseline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         </a:t>
                      </a:r>
                      <a:r>
                        <a:rPr lang="en-US" sz="2800" b="1" cap="none" spc="0" baseline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     Au</a:t>
                      </a:r>
                      <a:r>
                        <a:rPr lang="uk-UA" sz="2800" b="1" cap="none" spc="0" baseline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                          </a:t>
                      </a:r>
                      <a:endParaRPr lang="uk-UA" sz="2800" b="1" cap="none" spc="0" dirty="0" smtClean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uk-UA" sz="28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196</a:t>
                      </a:r>
                      <a:r>
                        <a:rPr lang="uk-UA" sz="2800" b="1" cap="none" spc="0" baseline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,967     Аурум</a:t>
                      </a:r>
                      <a:endParaRPr lang="en-US" sz="2800" b="1" cap="none" spc="0" baseline="0" dirty="0" smtClean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en-US" sz="2800" b="1" cap="none" spc="0" baseline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                  </a:t>
                      </a:r>
                      <a:r>
                        <a:rPr lang="uk-UA" sz="2800" b="1" cap="none" spc="0" baseline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Золото </a:t>
                      </a:r>
                      <a:r>
                        <a:rPr lang="en-US" sz="2800" b="1" cap="none" spc="0" baseline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                                 </a:t>
                      </a:r>
                      <a:r>
                        <a:rPr lang="uk-UA" sz="2800" b="1" cap="none" spc="0" baseline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               </a:t>
                      </a:r>
                      <a:endParaRPr lang="uk-UA" sz="2800" b="1" cap="none" spc="0" dirty="0" smtClean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714488"/>
            <a:ext cx="7529506" cy="2500330"/>
          </a:xfrm>
        </p:spPr>
        <p:txBody>
          <a:bodyPr>
            <a:normAutofit/>
          </a:bodyPr>
          <a:lstStyle/>
          <a:p>
            <a:r>
              <a:rPr lang="uk-UA" dirty="0" smtClean="0"/>
              <a:t>У мікросвіті в згоді й мирі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Уже давно живуть два брати.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Із вісімками в «А» квартира,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У «О» ― квартира сорок </a:t>
            </a:r>
            <a:r>
              <a:rPr lang="uk-UA" dirty="0" smtClean="0"/>
              <a:t>п’ята.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458200" cy="121444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uk-UA" sz="8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Метаграми</a:t>
            </a:r>
            <a:r>
              <a:rPr lang="uk-UA" sz="8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sz="80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868" y="4572008"/>
            <a:ext cx="42148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atin typeface="Arial Black" pitchFamily="34" charset="0"/>
              </a:rPr>
              <a:t>Родій і радій</a:t>
            </a:r>
            <a:endParaRPr lang="ru-RU" sz="4000" b="1" dirty="0">
              <a:latin typeface="Arial Black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2" y="4286256"/>
          <a:ext cx="3214710" cy="100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/>
              </a:tblGrid>
              <a:tr h="1000132">
                <a:tc>
                  <a:txBody>
                    <a:bodyPr/>
                    <a:lstStyle/>
                    <a:p>
                      <a:r>
                        <a:rPr lang="en-US" sz="2800" b="1" cap="none" spc="0" dirty="0" err="1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Rh</a:t>
                      </a:r>
                      <a:r>
                        <a:rPr lang="en-US" sz="28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              45</a:t>
                      </a:r>
                    </a:p>
                    <a:p>
                      <a:r>
                        <a:rPr lang="uk-UA" sz="28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Родій        102,95</a:t>
                      </a:r>
                      <a:endParaRPr lang="ru-RU" sz="28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143504" y="2500306"/>
          <a:ext cx="3214710" cy="100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/>
              </a:tblGrid>
              <a:tr h="1000132">
                <a:tc>
                  <a:txBody>
                    <a:bodyPr/>
                    <a:lstStyle/>
                    <a:p>
                      <a:r>
                        <a:rPr lang="en-US" sz="28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R</a:t>
                      </a:r>
                      <a:r>
                        <a:rPr lang="uk-UA" sz="28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а</a:t>
                      </a:r>
                      <a:r>
                        <a:rPr lang="uk-UA" sz="2800" b="1" cap="none" spc="0" baseline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28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           </a:t>
                      </a:r>
                      <a:r>
                        <a:rPr lang="uk-UA" sz="28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88</a:t>
                      </a:r>
                      <a:endParaRPr lang="en-US" sz="2800" b="1" cap="none" spc="0" dirty="0" smtClean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uk-UA" sz="28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Радій        (226)</a:t>
                      </a:r>
                      <a:endParaRPr lang="ru-RU" sz="28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70" y="1857364"/>
            <a:ext cx="5857916" cy="2428892"/>
          </a:xfrm>
        </p:spPr>
        <p:txBody>
          <a:bodyPr>
            <a:normAutofit fontScale="90000"/>
          </a:bodyPr>
          <a:lstStyle/>
          <a:p>
            <a:pPr lvl="0"/>
            <a:r>
              <a:rPr lang="uk-UA" dirty="0" smtClean="0"/>
              <a:t>Коли «Т», він ― елемент,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Та врахуй такий момент: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Виправи лиш «Т» на «Р» ―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Деспот править відтепер.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458200" cy="121444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uk-UA" sz="8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Метаграми</a:t>
            </a:r>
            <a:r>
              <a:rPr lang="uk-UA" sz="8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sz="80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7554" y="4572008"/>
            <a:ext cx="50720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atin typeface="Arial Black" pitchFamily="34" charset="0"/>
              </a:rPr>
              <a:t>Титан і Тиран</a:t>
            </a:r>
            <a:endParaRPr lang="ru-RU" sz="4000" b="1" dirty="0">
              <a:latin typeface="Arial Black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57224" y="3357562"/>
          <a:ext cx="3214710" cy="100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/>
              </a:tblGrid>
              <a:tr h="1000132">
                <a:tc>
                  <a:txBody>
                    <a:bodyPr/>
                    <a:lstStyle/>
                    <a:p>
                      <a:r>
                        <a:rPr lang="uk-UA" sz="2800" b="1" cap="none" spc="0" baseline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Ті </a:t>
                      </a:r>
                      <a:r>
                        <a:rPr lang="en-US" sz="28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           </a:t>
                      </a:r>
                      <a:r>
                        <a:rPr lang="uk-UA" sz="28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22</a:t>
                      </a:r>
                      <a:endParaRPr lang="en-US" sz="2800" b="1" cap="none" spc="0" dirty="0" smtClean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uk-UA" sz="28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Титан        47,87</a:t>
                      </a:r>
                      <a:endParaRPr lang="ru-RU" sz="28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1857364"/>
            <a:ext cx="7672382" cy="2357454"/>
          </a:xfrm>
        </p:spPr>
        <p:txBody>
          <a:bodyPr>
            <a:normAutofit/>
          </a:bodyPr>
          <a:lstStyle/>
          <a:p>
            <a:r>
              <a:rPr lang="uk-UA" dirty="0" smtClean="0"/>
              <a:t>Два елементи хімічних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Б’ють з </a:t>
            </a:r>
            <a:r>
              <a:rPr lang="uk-UA" dirty="0" err="1" smtClean="0"/>
              <a:t>метаграми</a:t>
            </a:r>
            <a:r>
              <a:rPr lang="uk-UA" dirty="0" smtClean="0"/>
              <a:t>, як дзвін: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З «Х» ― елемент металічний,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З «Б» ― не метал уже він.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458200" cy="121444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uk-UA" sz="8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Метаграми</a:t>
            </a:r>
            <a:r>
              <a:rPr lang="uk-UA" sz="8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sz="80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86116" y="4786322"/>
            <a:ext cx="42862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>
                <a:latin typeface="Arial Black" pitchFamily="34" charset="0"/>
              </a:rPr>
              <a:t>Хром і Бром</a:t>
            </a:r>
            <a:endParaRPr lang="ru-RU" sz="4000" dirty="0">
              <a:latin typeface="Arial Black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143504" y="2500306"/>
          <a:ext cx="3214710" cy="100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/>
              </a:tblGrid>
              <a:tr h="1000132">
                <a:tc>
                  <a:txBody>
                    <a:bodyPr/>
                    <a:lstStyle/>
                    <a:p>
                      <a:r>
                        <a:rPr lang="en-US" sz="28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35          Br</a:t>
                      </a:r>
                    </a:p>
                    <a:p>
                      <a:r>
                        <a:rPr lang="uk-UA" sz="28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 79,904</a:t>
                      </a:r>
                      <a:r>
                        <a:rPr lang="uk-UA" sz="2800" b="1" cap="none" spc="0" baseline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   Бром</a:t>
                      </a:r>
                      <a:endParaRPr lang="ru-RU" sz="28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6" y="3643314"/>
          <a:ext cx="3214710" cy="100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/>
              </a:tblGrid>
              <a:tr h="1000132">
                <a:tc>
                  <a:txBody>
                    <a:bodyPr/>
                    <a:lstStyle/>
                    <a:p>
                      <a:r>
                        <a:rPr lang="en-US" sz="2800" b="1" cap="none" spc="0" baseline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Cr</a:t>
                      </a:r>
                      <a:r>
                        <a:rPr lang="uk-UA" sz="2800" b="1" cap="none" spc="0" baseline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28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           24</a:t>
                      </a:r>
                    </a:p>
                    <a:p>
                      <a:r>
                        <a:rPr lang="uk-UA" sz="28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Хром      51,996</a:t>
                      </a:r>
                      <a:endParaRPr lang="ru-RU" sz="28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"/>
                            </p:stCondLst>
                            <p:childTnLst>
                              <p:par>
                                <p:cTn id="16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7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8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714488"/>
            <a:ext cx="7529506" cy="2718224"/>
          </a:xfrm>
        </p:spPr>
        <p:txBody>
          <a:bodyPr>
            <a:normAutofit/>
          </a:bodyPr>
          <a:lstStyle/>
          <a:p>
            <a:r>
              <a:rPr lang="uk-UA" dirty="0" smtClean="0"/>
              <a:t>Коли з «Н» ― я радіоактивний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Елемент, який у світі знають.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Коли з «Л» ― я гори, що й донині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Азію й Європу розділяють.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458200" cy="121444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uk-UA" sz="8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Метаграми</a:t>
            </a:r>
            <a:r>
              <a:rPr lang="uk-UA" sz="8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sz="80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43372" y="4714884"/>
            <a:ext cx="3714776" cy="7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smtClean="0">
                <a:latin typeface="Arial Black" pitchFamily="34" charset="0"/>
              </a:rPr>
              <a:t>Уран і Урал</a:t>
            </a:r>
            <a:endParaRPr lang="ru-RU" sz="4000" dirty="0">
              <a:latin typeface="Arial Black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142976" y="3071810"/>
          <a:ext cx="3214710" cy="100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/>
              </a:tblGrid>
              <a:tr h="1000132">
                <a:tc>
                  <a:txBody>
                    <a:bodyPr/>
                    <a:lstStyle/>
                    <a:p>
                      <a:pPr marL="514350" indent="-514350">
                        <a:buAutoNum type="arabicPlain" startAt="92"/>
                      </a:pPr>
                      <a:r>
                        <a:rPr lang="en-US" sz="2800" b="1" cap="none" spc="0" baseline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           U</a:t>
                      </a:r>
                    </a:p>
                    <a:p>
                      <a:pPr marL="514350" indent="-514350">
                        <a:buNone/>
                      </a:pPr>
                      <a:r>
                        <a:rPr lang="en-US" sz="2800" b="1" cap="none" spc="0" baseline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238,029  </a:t>
                      </a:r>
                      <a:r>
                        <a:rPr lang="uk-UA" sz="2800" b="1" cap="none" spc="0" baseline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Уран</a:t>
                      </a:r>
                      <a:endParaRPr lang="ru-RU" sz="28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1857364"/>
            <a:ext cx="7929618" cy="271822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Я благородний, не люблю бурхливих сцен,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Бо я інертний газ, я навіть сонний.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Та забери від мене букву «Н» ―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Відразу стану кораблем </a:t>
            </a:r>
            <a:r>
              <a:rPr lang="uk-UA" dirty="0" err="1" smtClean="0"/>
              <a:t>Ясона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i="1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458200" cy="121444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uk-UA" sz="8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Метаграми</a:t>
            </a:r>
            <a:r>
              <a:rPr lang="uk-UA" sz="8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ru-RU" sz="80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43372" y="4643446"/>
            <a:ext cx="457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>
                <a:latin typeface="Arial Black" pitchFamily="34" charset="0"/>
              </a:rPr>
              <a:t>Аргон і «Арго»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857224" y="3143248"/>
          <a:ext cx="3214710" cy="1000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/>
              </a:tblGrid>
              <a:tr h="1000132">
                <a:tc>
                  <a:txBody>
                    <a:bodyPr/>
                    <a:lstStyle/>
                    <a:p>
                      <a:r>
                        <a:rPr lang="uk-UA" sz="28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18</a:t>
                      </a:r>
                      <a:r>
                        <a:rPr lang="en-US" sz="28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           </a:t>
                      </a:r>
                      <a:r>
                        <a:rPr lang="en-US" sz="2800" b="1" cap="none" spc="0" dirty="0" err="1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Ar</a:t>
                      </a:r>
                      <a:endParaRPr lang="en-US" sz="2800" b="1" cap="none" spc="0" dirty="0" smtClean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ru-RU" sz="28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39,948</a:t>
                      </a:r>
                      <a:r>
                        <a:rPr lang="ru-RU" sz="2800" b="1" cap="none" spc="0" baseline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    </a:t>
                      </a:r>
                      <a:r>
                        <a:rPr lang="ru-RU" sz="2800" b="1" cap="none" spc="0" dirty="0" smtClean="0">
                          <a:ln w="17780" cmpd="sng">
                            <a:solidFill>
                              <a:schemeClr val="accent1">
                                <a:tint val="3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1">
                                  <a:tint val="63000"/>
                                  <a:sat val="105000"/>
                                </a:schemeClr>
                              </a:gs>
                              <a:gs pos="90000">
                                <a:schemeClr val="accent1">
                                  <a:shade val="50000"/>
                                  <a:satMod val="10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55000" dist="50800" dir="5400000" algn="tl">
                              <a:srgbClr val="000000">
                                <a:alpha val="33000"/>
                              </a:srgbClr>
                            </a:outerShdw>
                          </a:effectLst>
                        </a:rPr>
                        <a:t>Аргон</a:t>
                      </a:r>
                      <a:endParaRPr lang="ru-RU" sz="2800" b="1" cap="none" spc="0" dirty="0">
                        <a:ln w="17780" cmpd="sng">
                          <a:solidFill>
                            <a:schemeClr val="accent1">
                              <a:tint val="3000"/>
                            </a:schemeClr>
                          </a:solidFill>
                          <a:prstDash val="solid"/>
                          <a:miter lim="800000"/>
                        </a:ln>
                        <a:gradFill>
                          <a:gsLst>
                            <a:gs pos="10000">
                              <a:schemeClr val="accent1">
                                <a:tint val="63000"/>
                                <a:sat val="105000"/>
                              </a:schemeClr>
                            </a:gs>
                            <a:gs pos="90000">
                              <a:schemeClr val="accent1">
                                <a:shade val="50000"/>
                                <a:satMod val="10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5000" dist="50800" dir="5400000" algn="tl">
                            <a:srgbClr val="000000">
                              <a:alpha val="33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200"/>
                            </p:stCondLst>
                            <p:childTnLst>
                              <p:par>
                                <p:cTn id="16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>
            <a:off x="1285852" y="1500174"/>
            <a:ext cx="6715172" cy="37147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14412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 smtClean="0">
                <a:solidFill>
                  <a:srgbClr val="FF0000"/>
                </a:solidFill>
              </a:rPr>
              <a:t>піраміда</a:t>
            </a:r>
            <a:endParaRPr lang="ru-RU" sz="54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214548" y="1714486"/>
          <a:ext cx="4929218" cy="3429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4174"/>
                <a:gridCol w="704174"/>
                <a:gridCol w="704174"/>
                <a:gridCol w="704174"/>
                <a:gridCol w="704174"/>
                <a:gridCol w="704174"/>
                <a:gridCol w="704174"/>
              </a:tblGrid>
              <a:tr h="798056">
                <a:tc>
                  <a:txBody>
                    <a:bodyPr/>
                    <a:lstStyle/>
                    <a:p>
                      <a:pPr algn="ctr"/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1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798056">
                <a:tc>
                  <a:txBody>
                    <a:bodyPr/>
                    <a:lstStyle/>
                    <a:p>
                      <a:pPr algn="ctr"/>
                      <a:endParaRPr lang="ru-RU" sz="2800" b="1" cap="none" spc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7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9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11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1034857">
                <a:tc>
                  <a:txBody>
                    <a:bodyPr/>
                    <a:lstStyle/>
                    <a:p>
                      <a:pPr algn="ctr"/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23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24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27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31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32</a:t>
                      </a:r>
                      <a:endParaRPr lang="ru-RU" sz="2800" b="1" cap="none" spc="0" dirty="0" smtClean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798056"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39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40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45</a:t>
                      </a:r>
                      <a:endParaRPr lang="ru-RU" sz="2800" b="1" cap="none" spc="0" dirty="0" smtClean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55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56</a:t>
                      </a:r>
                      <a:endParaRPr lang="ru-RU" sz="2800" b="1" cap="none" spc="0" dirty="0" smtClean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59</a:t>
                      </a:r>
                      <a:endParaRPr lang="ru-RU" sz="2800" b="1" cap="none" spc="0" dirty="0" smtClean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59</a:t>
                      </a:r>
                      <a:endParaRPr lang="ru-RU" sz="2800" b="1" cap="none" spc="0" dirty="0" smtClean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>
            <a:off x="1285852" y="1500174"/>
            <a:ext cx="6715172" cy="37147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14412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 smtClean="0">
                <a:solidFill>
                  <a:srgbClr val="FF0000"/>
                </a:solidFill>
              </a:rPr>
              <a:t>піраміда</a:t>
            </a:r>
            <a:endParaRPr lang="ru-RU" sz="54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214548" y="1714486"/>
          <a:ext cx="4929218" cy="3429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4174"/>
                <a:gridCol w="704174"/>
                <a:gridCol w="704174"/>
                <a:gridCol w="704174"/>
                <a:gridCol w="704174"/>
                <a:gridCol w="704174"/>
                <a:gridCol w="704174"/>
              </a:tblGrid>
              <a:tr h="798056">
                <a:tc>
                  <a:txBody>
                    <a:bodyPr/>
                    <a:lstStyle/>
                    <a:p>
                      <a:pPr algn="ctr"/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H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798056">
                <a:tc>
                  <a:txBody>
                    <a:bodyPr/>
                    <a:lstStyle/>
                    <a:p>
                      <a:pPr algn="ctr"/>
                      <a:endParaRPr lang="ru-RU" sz="2800" b="1" cap="none" spc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Li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Be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B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1034857">
                <a:tc>
                  <a:txBody>
                    <a:bodyPr/>
                    <a:lstStyle/>
                    <a:p>
                      <a:pPr algn="ctr"/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Na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Mg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Al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P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S</a:t>
                      </a:r>
                      <a:endParaRPr lang="ru-RU" sz="2800" b="1" cap="none" spc="0" dirty="0" smtClean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798056"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K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Ca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Sc</a:t>
                      </a:r>
                      <a:endParaRPr lang="ru-RU" sz="2800" b="1" cap="none" spc="0" dirty="0" smtClean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err="1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Mn</a:t>
                      </a:r>
                      <a:endParaRPr lang="ru-RU" sz="2800" b="1" cap="none" spc="0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Fe</a:t>
                      </a:r>
                      <a:endParaRPr lang="ru-RU" sz="2800" b="1" cap="none" spc="0" dirty="0" smtClean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Co</a:t>
                      </a:r>
                      <a:endParaRPr lang="ru-RU" sz="2800" b="1" cap="none" spc="0" dirty="0" smtClean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cap="none" spc="0" dirty="0" smtClean="0">
                          <a:ln w="17780" cmpd="sng">
                            <a:solidFill>
                              <a:srgbClr val="FFFFFF"/>
                            </a:solidFill>
                            <a:prstDash val="solid"/>
                            <a:miter lim="800000"/>
                          </a:ln>
                          <a:gradFill rotWithShape="1">
                            <a:gsLst>
                              <a:gs pos="0">
                                <a:srgbClr val="000000">
                                  <a:tint val="92000"/>
                                  <a:shade val="100000"/>
                                  <a:satMod val="150000"/>
                                </a:srgbClr>
                              </a:gs>
                              <a:gs pos="49000">
                                <a:srgbClr val="000000">
                                  <a:tint val="89000"/>
                                  <a:shade val="90000"/>
                                  <a:satMod val="150000"/>
                                </a:srgbClr>
                              </a:gs>
                              <a:gs pos="50000">
                                <a:srgbClr val="000000">
                                  <a:tint val="100000"/>
                                  <a:shade val="75000"/>
                                  <a:satMod val="150000"/>
                                </a:srgbClr>
                              </a:gs>
                              <a:gs pos="95000">
                                <a:srgbClr val="000000">
                                  <a:shade val="47000"/>
                                  <a:satMod val="150000"/>
                                </a:srgbClr>
                              </a:gs>
                              <a:gs pos="100000">
                                <a:srgbClr val="000000">
                                  <a:shade val="39000"/>
                                  <a:satMod val="15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algn="tl" rotWithShape="0">
                              <a:srgbClr val="000000"/>
                            </a:outerShdw>
                          </a:effectLst>
                        </a:rPr>
                        <a:t>Ni</a:t>
                      </a:r>
                      <a:endParaRPr lang="ru-RU" sz="2800" b="1" cap="none" spc="0" dirty="0" smtClean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96</TotalTime>
  <Words>173</Words>
  <PresentationFormat>Экран (4:3)</PresentationFormat>
  <Paragraphs>89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В таблиці я ― відомий елемент, Та літеру зміни з одного боку, Переконаєшся в один момент, Що я не елемент вже, а протока.</vt:lpstr>
      <vt:lpstr>Там, де «З»,― мене цінують, Я ― коштовний елемент. «З» на «Д» перейменують ― Я ― теслярський інструмент.</vt:lpstr>
      <vt:lpstr>У мікросвіті в згоді й мирі Уже давно живуть два брати. Із вісімками в «А» квартира, У «О» ― квартира сорок п’ята.</vt:lpstr>
      <vt:lpstr>Коли «Т», він ― елемент, Та врахуй такий момент: Виправи лиш «Т» на «Р» ― Деспот править відтепер.</vt:lpstr>
      <vt:lpstr>Два елементи хімічних Б’ють з метаграми, як дзвін: З «Х» ― елемент металічний, З «Б» ― не метал уже він.</vt:lpstr>
      <vt:lpstr>Коли з «Н» ― я радіоактивний Елемент, який у світі знають. Коли з «Л» ― я гори, що й донині Азію й Європу розділяють.</vt:lpstr>
      <vt:lpstr>Я благородний, не люблю бурхливих сцен, Бо я інертний газ, я навіть сонний. Та забери від мене букву «Н» ― Відразу стану кораблем Ясона   </vt:lpstr>
      <vt:lpstr>піраміда</vt:lpstr>
      <vt:lpstr>піраміда</vt:lpstr>
      <vt:lpstr>Логічні кола</vt:lpstr>
      <vt:lpstr>Логічні кола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таблиці я ― відомий елемент, Та літеру зміни з одного боку, Переконаєшся в один момент, Що я не елемент вже, а протока. </dc:title>
  <cp:lastModifiedBy>SamLab.ws</cp:lastModifiedBy>
  <cp:revision>13</cp:revision>
  <dcterms:modified xsi:type="dcterms:W3CDTF">2009-11-13T15:03:52Z</dcterms:modified>
</cp:coreProperties>
</file>