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12235BF-5808-4E96-903F-6509324F17CA}">
          <p14:sldIdLst>
            <p14:sldId id="256"/>
            <p14:sldId id="257"/>
            <p14:sldId id="258"/>
            <p14:sldId id="259"/>
            <p14:sldId id="260"/>
            <p14:sldId id="262"/>
            <p14:sldId id="263"/>
            <p14:sldId id="261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D5B52E9-AD3A-4AC1-9E72-2F17F97F879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35D49C4-5893-476D-942E-4BDDDCA6F845}" type="datetimeFigureOut">
              <a:rPr lang="ru-RU" smtClean="0"/>
              <a:t>12.02.2014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Газированная </a:t>
            </a:r>
            <a:r>
              <a:rPr lang="ru-RU" dirty="0" smtClean="0"/>
              <a:t>вода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 ученик 11-А класса</a:t>
            </a:r>
          </a:p>
          <a:p>
            <a:r>
              <a:rPr lang="ru-RU" dirty="0" smtClean="0"/>
              <a:t>Никифоров Никита</a:t>
            </a:r>
            <a:endParaRPr lang="ru-RU" dirty="0"/>
          </a:p>
        </p:txBody>
      </p:sp>
      <p:sp>
        <p:nvSpPr>
          <p:cNvPr id="4" name="AutoShape 2" descr="http://vodapitevaya.ru/wp-content/gallery/water/gazirovannaya-vod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://vodapitevaya.ru/wp-content/gallery/water/gazirovannaya-vod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64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7620000" cy="5708104"/>
          </a:xfrm>
        </p:spPr>
        <p:txBody>
          <a:bodyPr/>
          <a:lstStyle/>
          <a:p>
            <a:r>
              <a:rPr lang="ru-RU" dirty="0"/>
              <a:t>Кислоты, содержащиеся в газировках, повреждают эмаль зубов и раздражают слизистую оболочку желудка. Ортофосфорная кислота вымывает кальций из костей, повышая риск развития остеопороза.</a:t>
            </a:r>
          </a:p>
          <a:p>
            <a:r>
              <a:rPr lang="ru-RU" dirty="0"/>
              <a:t>Кофеин оказывает возбуждающее действие на нервную систему. Помимо этого, он может способствовать развитию привыкания.</a:t>
            </a:r>
          </a:p>
          <a:p>
            <a:r>
              <a:rPr lang="ru-RU" b="1" dirty="0"/>
              <a:t>В состав многих газированных напитков входит </a:t>
            </a:r>
            <a:r>
              <a:rPr lang="ru-RU" b="1" dirty="0" err="1"/>
              <a:t>бензоат</a:t>
            </a:r>
            <a:r>
              <a:rPr lang="ru-RU" b="1" dirty="0"/>
              <a:t> натрия</a:t>
            </a:r>
            <a:r>
              <a:rPr lang="ru-RU" dirty="0"/>
              <a:t>. В сочетании с аскорбиновой кислотой он выделяет вредный канцероген бензол. Это вещество способно разрушить ДНК человека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 descr="File:Sodium Benzoate V.1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499182"/>
            <a:ext cx="2114004" cy="21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File:Benzoate-3D-ball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485" y="4411758"/>
            <a:ext cx="2053518" cy="239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https://upload.wikimedia.org/wikipedia/commons/thumb/0/05/Sodium-3D.png/80px-Sodium-3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759" y="436666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734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Газированная </a:t>
            </a:r>
            <a:r>
              <a:rPr lang="ru-RU" dirty="0" smtClean="0"/>
              <a:t>вода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548880"/>
          </a:xfrm>
        </p:spPr>
        <p:txBody>
          <a:bodyPr>
            <a:normAutofit/>
          </a:bodyPr>
          <a:lstStyle/>
          <a:p>
            <a:r>
              <a:rPr lang="ru-RU" dirty="0"/>
              <a:t>Газированная вода – популярный безалкогольный прохладительный напиток. Она </a:t>
            </a:r>
            <a:r>
              <a:rPr lang="ru-RU" dirty="0" smtClean="0"/>
              <a:t>представляет </a:t>
            </a:r>
            <a:r>
              <a:rPr lang="ru-RU" dirty="0"/>
              <a:t>собой питьевую </a:t>
            </a:r>
            <a:r>
              <a:rPr lang="ru-RU" dirty="0" smtClean="0"/>
              <a:t>природную </a:t>
            </a:r>
            <a:r>
              <a:rPr lang="ru-RU" dirty="0"/>
              <a:t>минеральную воду, </a:t>
            </a:r>
            <a:r>
              <a:rPr lang="ru-RU" dirty="0" smtClean="0"/>
              <a:t>обогащённую </a:t>
            </a:r>
            <a:r>
              <a:rPr lang="ru-RU" dirty="0"/>
              <a:t>диоксидом углерода</a:t>
            </a:r>
            <a:r>
              <a:rPr lang="ru-RU" dirty="0" smtClean="0"/>
              <a:t>.</a:t>
            </a:r>
          </a:p>
          <a:p>
            <a:r>
              <a:rPr lang="ru-RU" dirty="0"/>
              <a:t>Лечебная минеральная вода обогащается диоксидом углерода с минерализацией более десяти граммов </a:t>
            </a:r>
            <a:r>
              <a:rPr lang="ru-RU" dirty="0" smtClean="0"/>
              <a:t>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717032"/>
            <a:ext cx="511256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98BAE5"/>
              </a:buClr>
            </a:pPr>
            <a:r>
              <a:rPr lang="ru-RU" sz="2200" dirty="0">
                <a:solidFill>
                  <a:prstClr val="black"/>
                </a:solidFill>
              </a:rPr>
              <a:t>литр. Состав такой воды практически не меняется в период хранения, и все </a:t>
            </a:r>
            <a:r>
              <a:rPr lang="ru-RU" sz="2200" dirty="0" smtClean="0">
                <a:solidFill>
                  <a:prstClr val="black"/>
                </a:solidFill>
              </a:rPr>
              <a:t>её </a:t>
            </a:r>
            <a:r>
              <a:rPr lang="ru-RU" sz="2200" dirty="0">
                <a:solidFill>
                  <a:prstClr val="black"/>
                </a:solidFill>
              </a:rPr>
              <a:t>полезные компоненты сохраняются на долгое время</a:t>
            </a:r>
            <a:r>
              <a:rPr lang="ru-RU" sz="2200" dirty="0" smtClean="0">
                <a:solidFill>
                  <a:prstClr val="black"/>
                </a:solidFill>
              </a:rPr>
              <a:t>. В </a:t>
            </a:r>
            <a:r>
              <a:rPr lang="ru-RU" sz="2200" dirty="0">
                <a:solidFill>
                  <a:prstClr val="black"/>
                </a:solidFill>
              </a:rPr>
              <a:t>природе газированная вода встречается очень редко и быстро выдыхается из-за низкой концентрации углекислого газа, теряя свои свойства.</a:t>
            </a:r>
          </a:p>
          <a:p>
            <a:endParaRPr lang="ru-RU" dirty="0"/>
          </a:p>
        </p:txBody>
      </p:sp>
      <p:pic>
        <p:nvPicPr>
          <p:cNvPr id="2050" name="Picture 2" descr="http://roosters-pizza.ru/image/cache/data/products/pizza/025_700-500x5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2530252" cy="253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561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83264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Каждый американец потребляет около двухсот литров газированной воды в год. Для сравнения, среднестатистический житель СНГ ежегодно выпивает около пятидесяти литров воды, а каждый житель Китая – около </a:t>
            </a:r>
            <a:r>
              <a:rPr lang="ru-RU" dirty="0" smtClean="0"/>
              <a:t>двадцати.</a:t>
            </a:r>
            <a:r>
              <a:rPr lang="ru-RU" dirty="0"/>
              <a:t> </a:t>
            </a:r>
            <a:r>
              <a:rPr lang="ru-RU" b="1" dirty="0"/>
              <a:t>По статистике газированная вода и напитки, изготовленные на </a:t>
            </a:r>
            <a:r>
              <a:rPr lang="ru-RU" b="1" dirty="0" smtClean="0"/>
              <a:t>её </a:t>
            </a:r>
            <a:r>
              <a:rPr lang="ru-RU" b="1" dirty="0"/>
              <a:t>основе, в Америке занимают </a:t>
            </a:r>
            <a:r>
              <a:rPr lang="ru-RU" b="1" dirty="0" smtClean="0"/>
              <a:t>73–75</a:t>
            </a:r>
            <a:r>
              <a:rPr lang="ru-RU" b="1" dirty="0"/>
              <a:t>% от общего </a:t>
            </a:r>
            <a:r>
              <a:rPr lang="ru-RU" b="1" dirty="0" smtClean="0"/>
              <a:t>объёма </a:t>
            </a:r>
            <a:r>
              <a:rPr lang="ru-RU" b="1" dirty="0"/>
              <a:t>выпуска безалкогольной продукции</a:t>
            </a:r>
            <a:r>
              <a:rPr lang="ru-RU" dirty="0" smtClean="0"/>
              <a:t>.</a:t>
            </a:r>
          </a:p>
          <a:p>
            <a:r>
              <a:rPr lang="ru-RU" dirty="0"/>
              <a:t>Компрессор по насыщению воды углекислотой был изобретен </a:t>
            </a:r>
            <a:r>
              <a:rPr lang="ru-RU" dirty="0" err="1"/>
              <a:t>Тоберном</a:t>
            </a:r>
            <a:r>
              <a:rPr lang="ru-RU" dirty="0"/>
              <a:t> Бергманом, шведским конструктором. В 19 веке этот аппарат усовершенствовали и создали его промышленный аналог. Однако производство воды было очень дорогим, поэтому для газирования стали использовать пищевую соду</a:t>
            </a:r>
            <a:r>
              <a:rPr lang="ru-RU" dirty="0" smtClean="0"/>
              <a:t>.</a:t>
            </a:r>
          </a:p>
          <a:p>
            <a:r>
              <a:rPr lang="ru-RU" dirty="0"/>
              <a:t>Газирование в современном производстве осуществляется механическим, химическим способами. Механический способ заключается в аппаратном газировании в пищевых танках, сифонах, сатураторах. Под высоким давлением вода насыщается газом от 5 до 10 г/л. Химический метод заключается в добавлении в воду пищевой соды либо кислот. Метод брожения используют при производстве сидра, кваса, шампанского, пива, игристых вин.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8364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 газированной </a:t>
            </a:r>
            <a:r>
              <a:rPr lang="ru-RU" dirty="0" smtClean="0"/>
              <a:t>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478" y="1412776"/>
            <a:ext cx="7620000" cy="2188840"/>
          </a:xfrm>
        </p:spPr>
        <p:txBody>
          <a:bodyPr/>
          <a:lstStyle/>
          <a:p>
            <a:r>
              <a:rPr lang="ru-RU" b="1" dirty="0"/>
              <a:t>В пищевой промышленности в зависимости от состава выделяют слабо, средне и сильно газированную воду</a:t>
            </a:r>
            <a:r>
              <a:rPr lang="ru-RU" dirty="0"/>
              <a:t>. Каждый газированный напиток имеет свою кисло-сладкую основу. В качестве подсластителей обычно используют </a:t>
            </a:r>
            <a:r>
              <a:rPr lang="ru-RU" dirty="0" err="1" smtClean="0"/>
              <a:t>цикламат</a:t>
            </a:r>
            <a:r>
              <a:rPr lang="ru-RU" dirty="0"/>
              <a:t>, аспартам, </a:t>
            </a:r>
            <a:r>
              <a:rPr lang="ru-RU" dirty="0" err="1" smtClean="0"/>
              <a:t>ацесульфам</a:t>
            </a:r>
            <a:r>
              <a:rPr lang="ru-RU" dirty="0" smtClean="0"/>
              <a:t> </a:t>
            </a:r>
            <a:r>
              <a:rPr lang="ru-RU" dirty="0"/>
              <a:t>калия (</a:t>
            </a:r>
            <a:r>
              <a:rPr lang="ru-RU" dirty="0" err="1"/>
              <a:t>суннет</a:t>
            </a:r>
            <a:r>
              <a:rPr lang="ru-RU" dirty="0"/>
              <a:t>), сахарин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File:Cyclamate Structural Formulae .V.1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49" y="3291731"/>
            <a:ext cx="313375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3149" y="4764034"/>
            <a:ext cx="3133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цикламат</a:t>
            </a:r>
            <a:r>
              <a:rPr lang="ru-RU" dirty="0" smtClean="0"/>
              <a:t> натрия</a:t>
            </a:r>
            <a:endParaRPr lang="ru-RU" dirty="0"/>
          </a:p>
        </p:txBody>
      </p:sp>
      <p:pic>
        <p:nvPicPr>
          <p:cNvPr id="3076" name="Picture 4" descr="File:Aspartam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393" y="3206139"/>
            <a:ext cx="2583884" cy="153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39458" y="4764034"/>
            <a:ext cx="3133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аспартам</a:t>
            </a:r>
            <a:endParaRPr lang="ru-RU" dirty="0"/>
          </a:p>
        </p:txBody>
      </p:sp>
      <p:pic>
        <p:nvPicPr>
          <p:cNvPr id="3078" name="Picture 6" descr="File:AcesulfameK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03" y="4890543"/>
            <a:ext cx="2085327" cy="171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5564541"/>
            <a:ext cx="1364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ацесульфам</a:t>
            </a:r>
            <a:endParaRPr lang="ru-RU" dirty="0"/>
          </a:p>
        </p:txBody>
      </p:sp>
      <p:pic>
        <p:nvPicPr>
          <p:cNvPr id="3080" name="Picture 8" descr="File:Sodium saccharin.sv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913252"/>
            <a:ext cx="2160239" cy="167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791230" y="5564541"/>
            <a:ext cx="97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сахарин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13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908920"/>
          </a:xfrm>
        </p:spPr>
        <p:txBody>
          <a:bodyPr/>
          <a:lstStyle/>
          <a:p>
            <a:r>
              <a:rPr lang="ru-RU" dirty="0"/>
              <a:t>Очень часто в воду добавляют яблочную, лимонную или ортофосфорную кислоты. В отдельные виды газированной воды добавляют кофеин.</a:t>
            </a:r>
          </a:p>
          <a:p>
            <a:r>
              <a:rPr lang="ru-RU" dirty="0"/>
              <a:t>Углекислый газ в воде используется в качестве консерванта. Он вступает с водой в химическую реакцию и достаточно быстро растворяется в ней. Углекислый газ, убивая все патогенные микроорганизмы, продлевает срок хранения газированных напитков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ru-RU" dirty="0"/>
              <a:t>Состав газированной </a:t>
            </a:r>
            <a:r>
              <a:rPr lang="ru-RU" dirty="0" smtClean="0"/>
              <a:t>воды</a:t>
            </a:r>
            <a:endParaRPr lang="ru-RU" dirty="0"/>
          </a:p>
        </p:txBody>
      </p:sp>
      <p:pic>
        <p:nvPicPr>
          <p:cNvPr id="4098" name="Picture 2" descr="File:Malic acid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45" y="4634847"/>
            <a:ext cx="2408220" cy="1272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13569" y="6124654"/>
            <a:ext cx="1924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яблочная кислота</a:t>
            </a:r>
            <a:endParaRPr lang="ru-RU" dirty="0"/>
          </a:p>
        </p:txBody>
      </p:sp>
      <p:pic>
        <p:nvPicPr>
          <p:cNvPr id="4100" name="Picture 4" descr="File:Zitronensäure - Citric acid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293" y="4634847"/>
            <a:ext cx="2726432" cy="123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112916" y="6124654"/>
            <a:ext cx="1991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л</a:t>
            </a:r>
            <a:r>
              <a:rPr lang="ru-RU" dirty="0" smtClean="0"/>
              <a:t>имонная кислота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1558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vodainfo.com/large_img/soda_water/tornbern_ber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656" y="3854219"/>
            <a:ext cx="2026778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Польза газированной </a:t>
            </a:r>
            <a:r>
              <a:rPr lang="ru-RU" dirty="0" smtClean="0"/>
              <a:t>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5230" y="1556792"/>
            <a:ext cx="7620000" cy="249058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dirty="0"/>
              <a:t>Пользу газированной воды знали и использовали с древнейших времен. В то время люди использовали воду из природных источников исключительно в лечебных целях. Она применялась как для употребления внутрь, так и в качестве основы для приготовления лечебных ванн. Гиппократ, знаменитый врач античных времен, посвятил природным источникам газированной воды ни одну главу своих работ по </a:t>
            </a:r>
            <a:r>
              <a:rPr lang="ru-RU" dirty="0" smtClean="0"/>
              <a:t>медицине.</a:t>
            </a:r>
          </a:p>
          <a:p>
            <a:pPr>
              <a:lnSpc>
                <a:spcPct val="90000"/>
              </a:lnSpc>
            </a:pPr>
            <a:endParaRPr lang="ru-RU" dirty="0" smtClean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45230" y="3854219"/>
            <a:ext cx="5640426" cy="24905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ru-RU" dirty="0"/>
              <a:t>Польза газированной воды была настолько исключительна и очевидна, что в конце восемнадцатого века промышленники обратили внимание на этот напиток. С тех пор газированную воду стали продавать по всему миру. Английский химик Джозеф Пристли впервые создал газированный напиток синтетическим </a:t>
            </a:r>
            <a:r>
              <a:rPr lang="ru-RU" dirty="0" smtClean="0"/>
              <a:t>путём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81588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476" y="4365104"/>
            <a:ext cx="7620000" cy="2207348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ru-RU" sz="2000" dirty="0" smtClean="0"/>
              <a:t>Саяны</a:t>
            </a:r>
            <a:r>
              <a:rPr lang="ru-RU" sz="2000" dirty="0"/>
              <a:t>, Байкал, Дюшес, Тархун </a:t>
            </a:r>
            <a:r>
              <a:rPr lang="ru-RU" sz="2000" dirty="0" smtClean="0"/>
              <a:t>— </a:t>
            </a:r>
            <a:r>
              <a:rPr lang="ru-RU" sz="2000" dirty="0"/>
              <a:t>газированные напитки, содержащие экстракты целебных трав. Эстрагон в Тархуне и Дюшесе оказывает противосудорожное действие, улучшает пищеварение и повышает аппетит. Напиток Саяны содержит эфирные и дубильные вещества, аскорбиновую кислоту и другие полезные вещества. Лимонный сироп и экстракт </a:t>
            </a:r>
            <a:r>
              <a:rPr lang="ru-RU" sz="2000" dirty="0" err="1"/>
              <a:t>левзеи</a:t>
            </a:r>
            <a:r>
              <a:rPr lang="ru-RU" sz="2000" dirty="0"/>
              <a:t> в его основе </a:t>
            </a:r>
            <a:r>
              <a:rPr lang="ru-RU" sz="2000" dirty="0" smtClean="0"/>
              <a:t>снимают усталость </a:t>
            </a:r>
            <a:r>
              <a:rPr lang="ru-RU" sz="2000" dirty="0"/>
              <a:t>и усиливают мышечный тонус, возбуждают нервную систему. Грушевый настой в Дюшесе отлично утоляет жажду, а также обладает мочегонным действием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AutoShape 4" descr="data:image/jpeg;base64,/9j/4AAQSkZJRgABAQAAAQABAAD/2wCEAAkGBxQTEhUUEhQWFRQXGBgXGBUYFxcVFxoXGRcWGhkYHBgZHyggGRolHBgXITEiJSorLi4uFx8zODMsNygtLisBCgoKDg0OGxAQGzQkICYsLC8sLCwsLCwsLCwsLCwsLCwsLCwsLCwsLCwsLCwsLCwsLCwsLCwsLCwsLCwsLCwsLP/AABEIAPsAxgMBEQACEQEDEQH/xAAbAAACAgMBAAAAAAAAAAAAAAAABQQGAgMHAf/EAEkQAAEEAAMFBQQHBQQIBwEAAAEAAgMRBCExBQYSQVETImFxkTKBobEHUmJywdHwI0KCkuEUFjOiJCU1Q1ODk9I0RFRjc7LCFf/EABoBAQADAQEBAAAAAAAAAAAAAAACAwQBBQb/xAA5EQACAgEDAgIHBwQCAQUAAAAAAQIDEQQSITFBE1EFImFxgZGhFCMyscHR4RVS8PEzQkMGNFOSov/aAAwDAQACEQMRAD8A7igBACAEBF2njmwRPlffCxpcazNDouSltWS2imV1ka49W8HPZvpbYTUeGd5ueB8ACsn2vyR9HH/01Jfjs+SGuzvpBDgDJCQCQLa4O1PQgKcNRnqjLd6EcW9k/mi7ArSeCeoAQAgBACAEAIAQAgBACAEAIAQAgBACAEAIAQAgFW9WFMuDnjbduYQANSeihYsxaNegtVWphN9Ezhn93J2jvCNh+08ArzvCmfcP0lp28pt+5Fp2BsGQ4ZxcA5wcODgcCCLF+Z1V9dT289TzdVr6vGW14WOco67HoPILafHvqZIcBACAEAIAQAgBACAEAIAQAgBACAEAIAQAgBACAEBFfgmEZtb1yGXomCW9rozNmHDQA0Cgeny6Icbb6m9DgIAQAgBACAEAIAQAgBACAEAIAQAgBACAEAIAQAgPEAIAQAEB6gBACAEAIBXi9vwRvLC8Fw1a0Oe4eYaDSpdyTwTUAwO2Gy3wAmvBzT/maFUtTy1gk6xlG+wCOa1RkpLKK2sGS6cBACAEAIAQAgBACAEAIAQAgPEAIAQAgPUAIAQAgBAc63l/tAlkrBB7bPfdI4g+TG3XoFjnTKUm2l+ZarIpY5IW6O1ZHmRgwhj4RZDWlt+XFVqj7LPLx+xY7onStn32bLFGhl0W+pNQSZRJpvgkKwiCAEAIAQAgBACAEAIAQAgPEAIAQAgBAAQHqAEAIAQGI1XTh4EB7FoFwIyQ6CAEAIAQAgBACAEAIAQGE0ga0uOgFrjeFk43gpu0975Wv4Y2R19riJ+BC8u30ltliKM8r2ngsGzNq8bSZC0eWWXvW2q9TjllsZ+Yg3g3pkY/hgLK523i/ELHqNfsliCKbLmnwKv734v60f8A0z/3Kj+pWeRX9omW3Z+2HSMa7umwLrkfVehVqd6TNMZtrIpl3mxEU5ZI2Mtvk1wPCdDfEQs8tfKFmya+JW7ZKWGW+KQOAI0Iteknnk0J5M106CAEBgunDxiHEZMXDqMkOggBACAEAIAQAgBACAEAj3qxfDGG3r8gsett2QK7Hxg51M+3E9V883nkwSfJsOLkqrNKSseMZOucsEa1wqyeWgyWrdHEghzOYo6cvNeloprDia6JcYJu9GC44xIB3ma9eHn6aqzX0769y6r8idscrIw3OxvHEWnVh+BV/o+7xKsPsWVSysFgW8tBARNqYrs4y4VfK9Peq7bFXByfY5J4RTm72YrhcXMgvKqMgXkr0wmsqJU5s3bM3qnfI1ro4qJqw59/EKyr0opzUdvUjGx5Hey9qvfPJFI1jazZwkkkZa2Nc+S3VahWTlDyLIy5wx2tBYCAEAIAQAgBACAEAIAQFH32m/a10aPzXhelJ+uoma18lcwEPE7yFrFXHLM8FlhihmozWGdmQyuooYIcG+7MpbN4EEH8PitWkbVhfS8SLpMbY77p/XkvXl+Fmx9BHuVJwzuaNCD8F5vox4slFFVL5LwvcNQICsb5YyhwDp8/6A+q8z0pZirb5lVksFJfIvn4xMspmWDn4ZGHo5p+IVta2zT9qORnyWXaU/ZYqCXkSGnyPdPwI9F7SezVRf8AcsfI0SeJJl2XqGgEAIAQAgBACAEAIAQAgKBvqKnPiAV8/wCk/wDmRlu6sWbG/f8AIfiqaO5VV3I+N1VVnU5MguRGdgF0DPd0Dt23ys+gV+mX3qLafxFy7UcLr+q75Fes5eq/cbc8CPcm3YiznkST5rzvRmXa2ymjmRf17xsBAc53mmdJKeEE5k5C/AfAL5/0ndHxMN8Ix2bpSxFZEz4uEd7M9Loa1r5rHRCVrzFer5+fu/cjsjX+Pl+X7v8AQjiV4cOKJvCehIOtdTzWyzQTazF4fwY3x/7QXwyWvakRnwzXRi3D90e1p058tFdKNkq4ykvWi+xZZiS9T+S07Fx4fho5HXfCA7I3xDIivNevvW3caIeskSDtFn2v5Xfkou6KLVBm+OYE0DmpRnGXQi4tGxTOAgBACAEAIAQAgKfv7hPYl5UWn5j8V5HpWviM17jNfHuVTZ8tP8xS82t4ZmreJBjDmoT6nZkJykihni6cHG7rO853QV6rRpl6zZooXc0b/bTlhjjETyzjLg6qzAGma2zfB9X/AOn9NTdKzxY5wljJRsPtzEB1iZ4Pga+ShH1eh9D9k08eIwXyOn/RttaaWV7ZJHPbwWA43RtbNPNt4Z4fpaiuFalGOHnsXraEvDG486oeZyC0zlti2fPyeEcr21tUukMUWVO4bGfEchZ6rxFSpT3tZZ5Wo1Tz4cOOcGDmOZQ4XU4C5CTYJIDhw1nln7lq9eMXhcnIRxJLtjr+fHuFksZbIXNBbVlrgXEkjT1/FVQ8Rc8/I2SjBZ6Lyecv2fMsJie7DucGljgDQF0Q0WCbGuRWzDlHlGKalsclw10+BJ2Vtft8E8OY8kPFiNocfvVXPyVEd2xw690eh6P1Kvju6PozZEz2SI8UP+Wa9AxVzpk+kWepGS8y1bGn4n138m/vNLa06gLXp4yUuV2KrGscDh7wASdALWx8FAnbvHGRbaP8Q+ayvVJLoWqonYfHhwBrI5a2PVShqFLsclW0TFoKwQAgBACAV7z4UyYaUD2g0ub5tzCqvrjOtxkV2rMGcwgBBaXZHKwvmMrPB58U01kkYsZpPqWTITl1GdngXTg/3ZZYf4UfmtekWcmqjozbvbu87FRxta5rS0l1kEmq5AL0PD3YWT6D0RroaSUnJZyioS7iuBzmPLMQyEZp9nfn9D2v6vHOdn/6R0Tc7d92Hk4iQR2YYSARnYN5+C0117WeVr9fHUQ2pY5yN948UGta0uDbs2dAQDwk+F0oaqajDB4tkkjmjNjHjDhNG43eTgdDfW15MtVGD5T+CPKjo3J5jNP4r9zfjJJr1b0ydXzJC7D0hGbwm/kzX4NyfLXz/kVGLE8V8Y1v22jkB8gPRSnrow6t/JjwrPNfNFv2Hg5XxU+SPmNQ4i/4lq016thuTfx4HhTfGV8P9me6OzBh8RI1sgdYNt5j3f1XNPbuv24xjJzS6aNDaUs57F6XqG09j9p3u+QXDqDFgljuGi7hNA6XS5LOOCSKTFsmcjPDR683k/ElYHprMY4LlbH2jXZ+FkYWAwgZ3YcCBXvXa9POLR2VsWWZbzOCAEAIAQELbM/BBI7o0+pFKE2lF5ITeItnIpsRn0Xzaqxk8idvJk/F8XmuOt5Ou9NGh0qnsKnYAkTaN5bty2dyRx5uA9Bf4rdooYTZu0rzFssow/fbJeTWuFdS4j8Atyh6yl5L8zVjnIzjfYBWlFmTaPa8wh3JQPpAxp7QsHJoC8rWyzYonna2zCaKngG5k+CxyPP067mGJcuQQufBHCsM6LJuhPTnNOVgEe5Xad4k0ejo5YbRatjYb/SXyDQsaD96/wAgFrph965ew3wj67l7Cy2txeZt1XCSMnnIodNMeiIgZVoUOm5CQIAQAgBAVffjH8LGxg5uzNdBp+vBYNdbtjt8zNqJ4WDmeIlt1rzorg8OyeZEmHGcI9uUfdIA+asjLHdk1ZhdWaMRiOL955+861yXJW55NYKhgJlt3LxV8UfeJ1F5tH5LXpZdj0dHPOYl4fHlXTM+a9JrET0WuDVg57JCjXLsRixgdAeitLDlm+9jEP4uZy8iF4+pX3zR4+ubTFWz3ineSzy4KNPLqR5zmkCq18mkFTKUxtsPvSdKYR8VKC5Nmm9afwLlDtB8QLmMa8nkXcOg60VdPWxoeGup7ME8ZRn/AHol/wDTD/qj8lH+r1+R3M/7fqMYtsyExHsmta72yX2W+QAo/BaY66MtvHUmnLyGu05+CMnU6ALTdaqoOTJMrx3ocP8Ay7/c9iwf1akrbku35EmLeFzoy5sDrBGTntGR52LVsfSNcouS7HU5eRYYn8QB6gFbk8rJYZLoBACAEBzXfyYmd3gAPgvF1jzdg8zWSxkruzIgeJzqy0VbMOmgnlswxBzVUTtrRDcrjI+pkCuHUx1uvYlMl0Ixd+eQUq3se7yN2jWZ58hrFvDOC88ZIPUAgegUI6695N3jS5F8e1ZwbErgf4fyUFrLU8lKnLPDLJu5tyR/EyR5cdQSBpzGQWzS62djcZdTVVY3w2V7eZjpLfJ3nx90uqu7Zo0P1mqp2Sm25dU8fDsY9ZFyju8iu4Y6quw86nuEpSJybNVqzBTnkc7uCy6vBdink36LnI42jtZkdNzLq0HMrJbU7p57I9iV0KYpS6+SFE+KkJsyBh+rRIHgTyVn2Wpeq3yVK+5rKwvh+paMBjw7Djj7r2miDoc6yKsnS41LHZl9dqs68MZbzbWa2GMuOrbPy/NaddJ2VxjHuSlOMFuk8JFJxG0nPzaezbyytx8a5BedDS1xjmbM61M7H92sL2rn+Bxu5j+49shsUCHj5OHI2tENPHZJQ6NE4XtvE/n+6LxsGcPhaRnWX5fAherpJbqlk0DBaACAEAIDkO/s8w2gW98QnhtwZxVlroV42rhS7/Xlj44PpNHptHZot0oxc+eGzPY5ZwPIkcR4wgkGtPZzXFVQlxP65Mi0VX/wxXx/kX4mZhP+NQrnCBn4iv1XingUv/t9SU/R9K/8Efn/ACLjLGXEHEENAaQ7shmSTYquQA9VJUVf3fUpego258FZy+MmyORlGpiaBP8Ahg2a9kU34qE6Ke8/qXVej9PlZoj8/r1+g+wsoEBok2RmWCPRrbFULFkqi5QhDEHn45PK9LVQpkowgo8due5tZAOCzqfRVKK25PJUVgXuFFVlL4GW7z6nHkaV+l4tRbU/WGG8zb4vtROyHVtm/wBdFssS8Ze1Fl6zFr2FP2LhnPu2PcPs0PnquSr3Po/gebVV14MsdgiLPZzDzDT8lZGrHZldlPsf0E3aFd2oxMse60nCHkg5gAE6XdD5riaWX7D0tAuWapmv7d7zEXtNga+uSzwsgo4Zpsqt+0Obg2jW+doy7Fw1/ePPzC5mpvL/ADL4ynGO1QePcWDZuGfLhiI4S0AkiyT48/FaoSUoNHPDm4pRi1g0bwxSStY0cq15Vy9SVk8ZR2uXlj6lmronbHbHz7i6YSDWFl6Zf0K47631x8iMa7o9Ir5oa7t4eR/G3s2MDhmbo6+Oq0UXQcsRwS8KyWcpLPtLfugSwOicQS3ob0NfktOimsyivM0QTSSfkWRbyYIAQAgOe75Y5jJ38TgKAy56dF8r6V09lmp9VZNdN9cIesxZsfeb9m8RN4u9r7vQeqt02glXB731MdmuVksVLIl2tvY4gjhp9/rLMe9WL0epS56Gaz0m4JxccSKtJtGWR2b68SSAtaoqrXES2nxLFum+pu2btuVjvaJo+YPrqq7tDTbHlFV2ot0z3J5Rc4tr/wBoj6FlA68/PyXnvSvT149pC3VrU8rsZDE92jyRS4wVb8LDIjnWiKW8jDYbblB6Zq2hZsT8i2n8RJ3rxga111lGR735ALW3uvS8kS1U0oP3Fa2XO1sZuJjr6l9/Ars5JPDWTz6pLb0IWLxUZusPGD1Dpf8AuV8cY6Gec4Z/Avm/3Fwcu4KXgsW6rLcXcI7tZ566rNqZbYP2no+jlmTaHj5c14WWes5s1lycjxJeY73fktr23ll8V6egeVJMlGTZAxIPCfsmlknH7tryZGTIXGs+0hkn7Fk/ajxB+S1aLi1Eovkd7Jk4MWRyd/8AofmvR0stmrcfMsXUt69wtBACAEBxH6VTeOcPst+Sx2cSbPI1MHPVKGeHgibvY4R4Z4ABJfY1B9lvtfrkqNrk/wDPobr9TVpY7YrL8v3EuK4pXk1mTVAX5ABSyoLB5S36qfiP6E7D7lYyQW2B1faIb8CVJOcuif8AnvPSrqnFYz9TDFbq4qAXJA9o+sO8PUWozm4fiWP88yq/TTsXXP8AnkSt3XkPMeVOFn+GyPxVN8VOtsw6dyqm6uz/AEH7IeK/BeVFNm3bk0vZRXclbWGNt3G253kPmtOl/Ey6nqIt8yQ455F9V04R/X4LXSuZP2mPXNr5mnZUBdFYBOoyFqFmE22Q08HKHCyKsThnWcqHU5D4qULYpYyV/ZLbG9sfi+F9TQzDE6FrvAEEqx3RXXgS9HX4ysP3Pks2wwY8OD9aQgj0CxaxqWEvI16KEq6std+RiI7Frzo18Gw1kLjiRGew5CHO6V8Vr0b2yZZBhinVI9p0dmPMqUofeSXZnW+wvkZ0WWUUVs2YA1I03zUqeLEzseo1lkPbxub7R4cv4ltyvtEH3LO5f19CaAQAgBAcM+lc/wCnu+6z5LJL8TPH1f8A7jPsQm2KLYQNS78AoSeEZbU7J47steAd/ZHExsbxdXjiI610XlVaqzdlpZPSivBW2Btwe/08j3taGUyrcWmiTnQz6fNejPU3QipPHJNymkmxpBvZOcj2eeXs/wBVks9JXYeEvkdjZJsjuw0ZLpi1rXEV3e6PGgsml1E575PCXl7SV0IPEn1IuC4acSTn9trfm0q2tJ8v8/4MkWQcS4XlfqHfEAKLis8FMpcjndOYcbhdEjSxy8K/FatLhMv00uWiNvBhGt7UujDyP2jQSWt6E0NQOl8lJ7t7hnGeTtsYrLlHOOSFhMa92GBFNBLqDRwj4ckjRBR559/JfFXurK9X2f66FYxxkkpzshyLjQ91q6qiFa4WDznffdhv/PmRYsG++7wuP2XtJ9LtXOKawdaujz1Lju7iHPgc192x3PXMeK8fX0qCW02UXSui93VDRp7gWeDWxFr6GlwXGiJJ2W3vHyVmn5kyUFyZyPt7z0yCjvfiyZIjOXMkGZYNv7Rvv+S5X/yIRXI52VHx4xv2c/QWtenW/Wr2fsXRXrF5X0ZcCAEAIDhX0sH/AFg/7rPkskvxM8rVL7/4Ij7gRB88bTp2g/BVTWcLzaI6eOb0Od/4zFPKBmHXI0ehLfunNUWU41D/AM6/sbZLMhPh+GNlk5uPET9Zzug1PIAeAVFmbJYXbgpk8sZbPJJt2XQdPPxWXUJRjtXXudj1Ju0ZwGgEgX1NKrTxfh4Xmzmol0MGTt7MZt9QtDyljBUmtotnmbeo9QpQi8dDLY+eCTsXEDt46cLvqOitri1JPB2h/eIe7xyDhbpZZIPPuaK6xNzgz0JTUZJsQbAwzn4ZgaQA0m7zHtdOaXXRpWZEI22arlcLyH0GF2dCOKa5HkgF8gyJOQAGgz0C7VrNPLplv3F8YxjwkS5o9nPFOgb5hnCfUKT1+m7/AJEt8WK5oWQ2IHucxwFCQWWgfug3ZHmsuonC6Hqt49xF4j+HuZRNPDZoedj8FlhQtvUjnjJGknIOg9VBxIOYw2M+y6/BX6aGG2ThI8wvec4HqSMgfmUpqScmdzkh7QbRHL3cPyJXLVz/AAUzlg82W/8AaD9ckqWJI5XPkZ4fF9limv6kXrpocytFc/DvTZfGWJHRwV7xrPUAIAQHCfpZ/wBoP+6z5LJP8TPN1K+++C/UX7nYvspWPOgeCfLJVWcLPlyU1z23x9vBf/pPwLnwtmiHE5oLfNrxln7/AIqzVRjLbZ2PQklnk523CSN9kN9mrJJcPAHkCsviR8zPlDHAwPDrGdg2Cchocs8rzHOlRZOva1nHtCLW7Yz2wRF4c4Fl0HNDgeXtDPKlxxqpit/fnjg9/wBHulU7bEs57rPBsZsyTsxUb/WH36hTVlO3PJrcdHnpH/6sqe0hE15EnGDlQBh1zu6Hkux8N8pP6lUpaBcep7eJFj3LwPFKx7GuLAcyTDQ9BZU9PKt2pLOfaSteidL2KGe2Ey6b0YQmFxa32WSkmwKHZnlXeXo244PLk4KmzP8Aa8cf5gpm6mD/ANXOlAsh9fw3n8/gvL11Slp3J9jzPR8cUp+8TYpglkHE0gRuD8+ZruUPOyT9lY6X4FWV1ax/nuX5l85bUSYJeI5Zganl5Dr4qlw2LfL4L/Oxng8vg3Yn2rvlVaUu78QisdiVj5GBmLWNGenJzgtO/EV+7Ot4QpmzJ8fes7fJnkStkS97hPMH9UrqZc4J1PnBvxEdTZG7F6DnyXJPbbhdy3HrYIOIy1y+CpfXBzwpvse4OEucCzvURk3M+gzUop56HPAmnn8uRrtON7Xx8TSBYz8yrr03KOSyakmso6SwZBfRo2HqAEAIDhP0s/7Qf9xnyWSf4mefqV958EVzZ57p8/wUGedqeGmPhvlin4Z0DTH3XMjIMZe8tkdwh3EXUAPLorYRxXtfKPZhJWQUn3QnxJc1rnOne65A2HgDP2gc1pblwmjm4XdDh5qC09fkNkfImQvkbK5jMQ40+ERl7GObJ2pIFVWhqx0DiovSVS7HVCPkWHaW8uJdEwyvisg06IU0sscDqs5kEHLqFXqqozknLsUai+6M411cZT/Qiuxh7Md95lPPiyBv4qhQS7cGbUzhCOyMnKfn7Rf/AHTxknebA9wI1Iq/KyFogm1wmXaWu2EMNLnzGe6sUmFxUbcRHI0X7JtudZHxCLDmuOSiKlTcvEXqvy6ZL3vVtBzIWhjrZI2QG8zXBpavt6xNWpscYpRfDyQ/o5p+AdEftejtD6hcUFbVOt9/1Gif3CKXj4ZO2ka5pAbwM8HEOdn4inj4rzKFGEMSxnL/ACS/QjqOcIyg7U9G0aDQBwloF9cs8lXONPWTz5vJVHcTP7QXU0+20UR5rPOEU/V6di6UZyS4GONc1rWhz2g0MrV0oPBZKCXEpJCTE7SYw0TfkoQpsnykUzdNbxOfPsGmw5IpTbZAK1BBv3VqrYUSUuSVfhT5hI2bYDWvcWvDhWdZOGXRcsrcbEybik9yeUuvmLNm7AmxYsEhlmi48I16nM+4LZVWn0SyZVVZes7mo9k+oyi3LlhcHskbY5NkBPoQPmrLIpLnHzLI6Fwe6EmaNv48iWEM4mkuAc0k6WNR6quUVJryLrLIqO6DxJNJxffLwddbovXRsPUAIAQHDPpYjP8A/QcaNcDPksdklvaMl8JOSeOCv4CNvZPNkOByHXI/0VLk9xi1FUHFtvDIuKgiJJDn5gA8rrPOtc1JTsXHBp0zqUMQk/kiEyONhBAGR6KWZPqalJY6v5EmfCMviFg8nDI+djQ/moQskuCvdxy2h7OR2DKOgFX4UB6UqZzfcqlHdYp56J/XBZt3Nn8WHkmGZjDSPecyq9RGUq24vGOSrT0pSlLy6CyTbeIMhPbyBvstbxEGwTZ+XorIzmoJZ5I2ykuE+feWTdovxErWyPc+g494l1Zai/GlTW52aiPPQto9f1XyZbymo4x/8g/yL07Oxn1HCiIN3tuOwjYXNohw4XcRIbRJomhetKFballE9DLHqmvH47EYiYvLoox2kjHhrSXBrGvqTvu0c9jm6Uq7dJXObm+pulVFvkXQ4qQtY9szS15kHE6KmtDGve17iHW1jw3I+fhcHoan5/M4qIIi7Xlk4i6s+FnFwhwGYyuyaPgSipjBbUuhkubV6huxFrl/MbS3IGxsbZLRZ0yysrPOSr9ebwhdcrPuKo5z1Y/wW6+GodriA1x/daAT/M4Gz5BThqqGsuxfAshoq49eSVFsGGN4kw8ge5ugc3hPvIoHIlReqob9WefgWLSxjLfWuUVvbDzNjGiqNBrvkT8VY4vkousrucVjE88+4dbxQdnIYb4W2Bx3R4aB9SAQvJnpo1Xz4zjovf8A7Nzaiss37PeC4cug5+nJYvD2SS7/AE9wrnlkTenDBu0YWl3CDwEnoa/EivevqIw2vYeZqkvtUDq4XpHrnqAEAIDjH0sYl0OPB1a+Jho5jIub+CxaiiM5ZZnunav+OWPyFOytptLD+zYRfQjl4LBOlxeE2ZHrro8WwTI2IxETnUYuEHmHFSjTZ2n9BDX1t4dePj/BCxeHjAsNJHg7TzCsirP7voa3fWv+n1MWlpAoZDUE61yvyRqS6sr8SM5ZS48iZtXENEDQ0UDxZXdU5nNVYawm8klJT5Sx7C8bg7SijY+Cd7WteyuJxAF1RFnmtVSTe19GsFOmtTnOBT8TEGyODXPlAd7TGPIIs1mBoQD6FQVcktu0jZXNvhF13Cx8ETZHvlAkPdjjd3XkVdgOokE9FbRXtzNrD6F1MXWnKXBp3kf+zj83/Fqss7GHUPiPvEz9j8WGjBIILdQaVbi1yi6EK4xi+c/Aq2O2Q4uJPePVzuI9dV3Mu5dGxZ/E/oQxsV/Nremv9F3c+xZKxPu/oWfZuy3vhewSN4yR3HOsnhzuz5/BIxbyym6iVkG4v5+wfbnYESum+s2Lu+f6Cx20+NCcfZx7yvQRWZSI/ajtS51cbRTR0DqJJJ00r3LyVU3Sox6Pq/d+ZtssUeCw7uOD5GtBDiSLr4/Bc0tUnqIx2tLtn5snVNNcPJVtucLcdOc+6HltfWGmnJe80uUePY1HVSflz8Rntza8GLZDK0PMgFOa0ZZENJJPQu+KhqK5zanDGcYeT1cK2CfZmnYuLibMwujdTSXWC1xyLgazzzaVnr0t+9ObW3ul7On1EKIxeTRtTaXb7RikGQLhV9BdLbndLJ5tk9+rR2VegeyCAEAIDk/06YH/AMNN9+M++nN+TlTb2ZTb2Zz/AGJMGDvAltixdZeCyWLJiuipPkbYjZPaNL4HdoBq3R4/h/JE8GZadS9aDFbX0M8jzB5+fgoyXdGmqWVtZiG68Oh08CFxvcjqjsn7Ce2Ev4GVYHHfPmPyKjJck1lQ4Jwwgc0Fxkbq4FjDbXg2Ncguq1p5Rhqh4dqk2/l9GKcdj5Q4ftH5GxkBRzrIchxOy8VoVsmenG1P/X8jXdlxlcxr3Su4CDG0MBaDRGZ1Aon0C47ZNpFN89y289ey/Pkuu8uzHCOM5uaHEu7pADazOaldJLbnzKb6JNRxzzz7hA/GGOFnD3m0CLJdl0vkoOWCL3RjwsiSfHNccnNuswbHnrzUjsMs1NxbW2bb63+CFvQsG6+MYTo1xLnkOPteyLr4q2vobKv+M07ubcGExDXv/wANzeB3Or0PqstbcZ5PM0lm23b5kjaksJllfHG4sJcS5xDW22g5oz6nIc7WazTXbmq5JR7eZ6U6VN8jPd/bLIHSSOidbQW2C00eItzzvXL3qWm09lM3Ox544S8yShGHJWJ8Rx4mVz+bHE++ldjhniwluulJ+TI7cJGc2PNXeRPPLMX0XMT8zbVbBRxDp7zfhMBG1wc45D3CsvHTRMS82Wyvwsv82bDMx2NgLBTQ5o0PU5qUMIwQxPUKUFwd1XpHuAgBACAq30lbJOIwEgaLcypG9e7r8LVdizErt/Czi2zMEDrZsLz7ZNLg+flrJTswkTJYzAQ9ljo4E5eBUK7N/GSW+cHuXclT4iPEGpKilIBa8ew6/rdM1elwa4WqaW7h+Yrlwr4XEOFeB08x1CpnFrlGpPPEi2v3ef2AmgeH9ziIaTxZ5kj4qzw90c9SrUwn4bdfUUwbUl7OhI7nzWZ1pSxg8+vU2uH4mJsXinOdZN+ivjXFLoWxtvazuGW720ZGSs4XlveANGkcIx9ZLkojqrvFUXJ4yWXeXGPIhtzj+0GpJ0rkkm5Lk16mcsw57kefapdE3i4chWbW6/rNYZafMe/zLftk/CUnjPtSEU8jTq1n8qthS13fzMr9I3Loo/L+SMCy/ZZ/KFc4N938zn9S1H9sfl/JO2PtSVhcImROAJdTmkVYo0WkcgtFL2RwbI6m6UIvC5XPzDEYNvsymiQKzy53mqsSzwZ4whGXr9e3Jrfs4H94nwJJ0Pmu+u+rNyu5z+v8E3ZuCiYS55y8SQOoyvMrjUn1kcndFL1untbIkc7TinEAcJBoE1emS5LittHn0SXjOSXBumgYDYjDfuud+ayKc30kafHUf/GvqbsG5oc0dkxxvIv4nfC1JSl3eR9pk2lsS+b/AFGOPxUjXxi4wOJmUbQ394d3r8VOuSc0izxLVJJvj2HYF7Z6IIAQAgI+PmLI3OazjcASGacXgoybSygcK2jPF2txtMfFZDX91oN+zen5LypTTfs+p4duhlCe+ok4eN83dABOjmnQ+IPNI0JtbeMkfDsu/Cven+hF2zsJ0bG8yL8NdR+PqtE4yhzItnp/Ah674I2E2m9oEUrBLHoA405v3XDMLjw0VQ1iS55RbNnyhkUbI3mOhxRF2tWe44aEeSg8wxyb3YrIx52t8rP5MT7ZDHuJYwslILnxjNrgNZGEeJohdliXJnt0767cPuv1RVZXZrorj6pKwUnD3zkAQb8lyXKwedqU1atqyyzbVxQl7INzObh0ojInwu0jDGEz0/DU2nLjGSLtPDOpjGAnhFkhriS52ZNgHIZD3Kfhtrg7dTuwo44FsmBlugwu8j+ajta/0UfZZ+wjGB912T7+6fmp7JHfssxnszCmh3Td5iyD8Fjum4T64LoTlWtjjkc7Ww0TgA5kmXPiB+YVbulngnbKr/tBikQsbkC8Acrb+S74lz7r5Favoj0g/mhjs9kRP+C6V2vfkIb6NAXd8setyPGrm8Kv5v8Ag82rK7jDeyZCCQDwNs0fE2SuwSsltJb7H6mFFew0S4Uf8QehC0fZWu5F0PzMsPgr0f6AlPsjYVD8xnsbZBOIiLg8tD2knhLW5HLzzpXVaVRaZoqpSeWdeW02ggBAeOOWWZ6IBNiNumL/ABsPK1v1mgSt/wAufwVbnjqiO7HU57vBhYsUXywlrw42+NvtA/WDdQ7qOfmsV1al60TOpPPJV8PiZIKje53ZEgslbRLa89R4KhWPGGSwXTEYmMtZ2g42mhxN7wNjXh1A+S0K9cqXQ44p9RJjZIY64cJxOOYoX/8AUE3+a5G/dHO0rVNa6RQsx+NxchFYfgDQaPCWivN5ULczWZLoJ0xk8y7EcveJI5Ju/TXMIaDTQTYdbRyIzrMKNWMNHYzT6cpE121oJP8AFwLnf+7G6g6ufFkCVNpt8Ml6j6okwR4CZtGLER/VElCupAJ09y48w5yURhRW8Zab9vI52RsmIuvjGTXNZ9oFjWty5EEfFSrTnhvt+xdCmLeYvOC7zbrwONlgvqt2xFzrTND90ID+6R5Gl3aR8JHrN0oRyPqmB4SKRvBsgw4l4jPdNOAyu6FgE+IWHU6dyllIz20tPKF0gl1LT8/ksj08u6M8lPyIhY+74XX91d8N4xgrxLPQ3YYSA21rr61SeDJ8JEoxl1SGu7GCfLjYe00aS83RdkDQseNLVp9O4yyzVTU3PLOqHAM+qPReibsGTcEwaNHogwenCt6IMG9DoIAQAgEe8m3IIAGSuPE7MNDS40PJVWWxhwyLaRTcdtLAPNvhl4vrdkWn+YZhZ3dS/wDRW9rEG0YMO5ruxdKL/ce0EE9Qbtp9Vmn4b5TOcHmx8SWs7N0Jfnk4ZcIys1eqp2pp+07kfRYhkjhx4eRpGXHE6jXI1kT77WyM44w18hwzRvBIGAMZJ2j3aRzBvEP5Kd6hJz7J/M6454bMzsXiApjGuriPC5zQB1dxA0FxZl1RDYlwjPBbIbFw8bnvaHcYaGWxjudEiwD4KxQwSjhCl2BNyO7aOgQa4hzs0CeYC43l9jQ51vnbz8CVs7ZYlljDJHOAcCJHd1gfyAGrnV0UoSTwhCaS6YOpbKw72RNbI/tHjV/XM/gtaWEclhvglUunApAI9qbAZM8veL6ciMuSYIOORbLuYw6PkHk781HaiPhIju3FB/30vq38lzYjnhIkQ7mMGr5D7/yC7tR3wkTtnbuMhka9gzB1uyupElHDLCukwQAgBACAEAICNjcBFKKlja8faAKi4p9TmBa/dTCnSPh+65zfkVW6IeRzajWN1YRoZB/zHfja59ngNiE20ZYIndnD2uJm07ON3Fw/fcBTPeVXKMVwuWReF0MMHuzipTc8xiaf93Ec66F5/quR07fMmFF9yTtnZkWBwz5IY29oKay83Oe40MzmTnpzVrrjCPAksIkYDZbjG18p7I1xOaaJB6uccrr0UHVJrrg7GPHIvOyGSEmJs0up43SOZEfJ3MfdFKKql/c2cwn0PJN2ixnHTOPibk1uQBcLsuJJoE9NFLwcI444RnvuzsGYeRgA7OdjiBkOHmPeLUrVtSa8xP1VlF2Y4EAjQjJaC0yQAgBACAEAIAQAgBACAEAIAQAgBACAWY3Z75nU+Qth/wCGy2uf1436hvg2vEqLTfuONZJeEwMcQ4Y2NaOgAC6kl0O4wSF0GqfDtfXG0OohwsXThofNAaMZs5krmmQFwbo0nuX1LdCfNccUzjSZJEYXTp6W6IBDvns108BYwW7ItHUg6Ku2O6OCFizHCJ27pf8A2aISNc14aGuDhRsZLsM7Vk7DO3kZKZIEAIAQAgBACAEAIAQAgBACAEAIAQAgBACAEAIAQAgNco0QGxACAEAIAQAgBACAEAIAQAg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data:image/jpeg;base64,/9j/4AAQSkZJRgABAQAAAQABAAD/2wCEAAkGBxQTEhUUEhQWFRQXGBgXGBUYFxcVFxoXGRcWGhkYHBgZHyggGRolHBgXITEiJSorLi4uFx8zODMsNygtLisBCgoKDg0OGxAQGzQkICYsLC8sLCwsLCwsLCwsLCwsLCwsLCwsLCwsLCwsLCwsLCwsLCwsLCwsLCwsLCwsLCwsLP/AABEIAPsAxgMBEQACEQEDEQH/xAAbAAACAgMBAAAAAAAAAAAAAAAABQQGAgMHAf/EAEkQAAEEAAMFBQQHBQQIBwEAAAEAAgMRBCExBQYSQVETImFxkTKBobEHUmJywdHwI0KCkuEUFjOiJCU1Q1ODk9I0RFRjc7LCFf/EABoBAQADAQEBAAAAAAAAAAAAAAACAwQBBQb/xAA5EQACAgEDAgIHBwQCAQUAAAAAAQIDEQQSITFBE1EFImFxgZGhFCMyscHR4RVS8PEzQkMGNFOSov/aAAwDAQACEQMRAD8A7igBACAEBF2njmwRPlffCxpcazNDouSltWS2imV1ka49W8HPZvpbYTUeGd5ueB8ACsn2vyR9HH/01Jfjs+SGuzvpBDgDJCQCQLa4O1PQgKcNRnqjLd6EcW9k/mi7ArSeCeoAQAgBACAEAIAQAgBACAEAIAQAgBACAEAIAQAgFW9WFMuDnjbduYQANSeihYsxaNegtVWphN9Ezhn93J2jvCNh+08ArzvCmfcP0lp28pt+5Fp2BsGQ4ZxcA5wcODgcCCLF+Z1V9dT289TzdVr6vGW14WOco67HoPILafHvqZIcBACAEAIAQAgBACAEAIAQAgBACAEAIAQAgBACAEBFfgmEZtb1yGXomCW9rozNmHDQA0Cgeny6Icbb6m9DgIAQAgBACAEAIAQAgBACAEAIAQAgBACAEAIAQAgPEAIAQAEB6gBACAEAIBXi9vwRvLC8Fw1a0Oe4eYaDSpdyTwTUAwO2Gy3wAmvBzT/maFUtTy1gk6xlG+wCOa1RkpLKK2sGS6cBACAEAIAQAgBACAEAIAQAgPEAIAQAgPUAIAQAgBAc63l/tAlkrBB7bPfdI4g+TG3XoFjnTKUm2l+ZarIpY5IW6O1ZHmRgwhj4RZDWlt+XFVqj7LPLx+xY7onStn32bLFGhl0W+pNQSZRJpvgkKwiCAEAIAQAgBACAEAIAQAgPEAIAQAgBAAQHqAEAIAQGI1XTh4EB7FoFwIyQ6CAEAIAQAgBACAEAIAQGE0ga0uOgFrjeFk43gpu0975Wv4Y2R19riJ+BC8u30ltliKM8r2ngsGzNq8bSZC0eWWXvW2q9TjllsZ+Yg3g3pkY/hgLK523i/ELHqNfsliCKbLmnwKv734v60f8A0z/3Kj+pWeRX9omW3Z+2HSMa7umwLrkfVehVqd6TNMZtrIpl3mxEU5ZI2Mtvk1wPCdDfEQs8tfKFmya+JW7ZKWGW+KQOAI0Iteknnk0J5M106CAEBgunDxiHEZMXDqMkOggBACAEAIAQAgBACAEAj3qxfDGG3r8gsett2QK7Hxg51M+3E9V883nkwSfJsOLkqrNKSseMZOucsEa1wqyeWgyWrdHEghzOYo6cvNeloprDia6JcYJu9GC44xIB3ma9eHn6aqzX0769y6r8idscrIw3OxvHEWnVh+BV/o+7xKsPsWVSysFgW8tBARNqYrs4y4VfK9Peq7bFXByfY5J4RTm72YrhcXMgvKqMgXkr0wmsqJU5s3bM3qnfI1ro4qJqw59/EKyr0opzUdvUjGx5Hey9qvfPJFI1jazZwkkkZa2Nc+S3VahWTlDyLIy5wx2tBYCAEAIAQAgBACAEAIAQFH32m/a10aPzXhelJ+uoma18lcwEPE7yFrFXHLM8FlhihmozWGdmQyuooYIcG+7MpbN4EEH8PitWkbVhfS8SLpMbY77p/XkvXl+Fmx9BHuVJwzuaNCD8F5vox4slFFVL5LwvcNQICsb5YyhwDp8/6A+q8z0pZirb5lVksFJfIvn4xMspmWDn4ZGHo5p+IVta2zT9qORnyWXaU/ZYqCXkSGnyPdPwI9F7SezVRf8AcsfI0SeJJl2XqGgEAIAQAgBACAEAIAQAgKBvqKnPiAV8/wCk/wDmRlu6sWbG/f8AIfiqaO5VV3I+N1VVnU5MguRGdgF0DPd0Dt23ys+gV+mX3qLafxFy7UcLr+q75Fes5eq/cbc8CPcm3YiznkST5rzvRmXa2ymjmRf17xsBAc53mmdJKeEE5k5C/AfAL5/0ndHxMN8Ix2bpSxFZEz4uEd7M9Loa1r5rHRCVrzFer5+fu/cjsjX+Pl+X7v8AQjiV4cOKJvCehIOtdTzWyzQTazF4fwY3x/7QXwyWvakRnwzXRi3D90e1p058tFdKNkq4ykvWi+xZZiS9T+S07Fx4fho5HXfCA7I3xDIivNevvW3caIeskSDtFn2v5Xfkou6KLVBm+OYE0DmpRnGXQi4tGxTOAgBACAEAIAQAgKfv7hPYl5UWn5j8V5HpWviM17jNfHuVTZ8tP8xS82t4ZmreJBjDmoT6nZkJykihni6cHG7rO853QV6rRpl6zZooXc0b/bTlhjjETyzjLg6qzAGma2zfB9X/AOn9NTdKzxY5wljJRsPtzEB1iZ4Pga+ShH1eh9D9k08eIwXyOn/RttaaWV7ZJHPbwWA43RtbNPNt4Z4fpaiuFalGOHnsXraEvDG486oeZyC0zlti2fPyeEcr21tUukMUWVO4bGfEchZ6rxFSpT3tZZ5Wo1Tz4cOOcGDmOZQ4XU4C5CTYJIDhw1nln7lq9eMXhcnIRxJLtjr+fHuFksZbIXNBbVlrgXEkjT1/FVQ8Rc8/I2SjBZ6Lyecv2fMsJie7DucGljgDQF0Q0WCbGuRWzDlHlGKalsclw10+BJ2Vtft8E8OY8kPFiNocfvVXPyVEd2xw690eh6P1Kvju6PozZEz2SI8UP+Wa9AxVzpk+kWepGS8y1bGn4n138m/vNLa06gLXp4yUuV2KrGscDh7wASdALWx8FAnbvHGRbaP8Q+ayvVJLoWqonYfHhwBrI5a2PVShqFLsclW0TFoKwQAgBACAV7z4UyYaUD2g0ub5tzCqvrjOtxkV2rMGcwgBBaXZHKwvmMrPB58U01kkYsZpPqWTITl1GdngXTg/3ZZYf4UfmtekWcmqjozbvbu87FRxta5rS0l1kEmq5AL0PD3YWT6D0RroaSUnJZyioS7iuBzmPLMQyEZp9nfn9D2v6vHOdn/6R0Tc7d92Hk4iQR2YYSARnYN5+C0117WeVr9fHUQ2pY5yN948UGta0uDbs2dAQDwk+F0oaqajDB4tkkjmjNjHjDhNG43eTgdDfW15MtVGD5T+CPKjo3J5jNP4r9zfjJJr1b0ydXzJC7D0hGbwm/kzX4NyfLXz/kVGLE8V8Y1v22jkB8gPRSnrow6t/JjwrPNfNFv2Hg5XxU+SPmNQ4i/4lq016thuTfx4HhTfGV8P9me6OzBh8RI1sgdYNt5j3f1XNPbuv24xjJzS6aNDaUs57F6XqG09j9p3u+QXDqDFgljuGi7hNA6XS5LOOCSKTFsmcjPDR683k/ElYHprMY4LlbH2jXZ+FkYWAwgZ3YcCBXvXa9POLR2VsWWZbzOCAEAIAQELbM/BBI7o0+pFKE2lF5ITeItnIpsRn0Xzaqxk8idvJk/F8XmuOt5Ou9NGh0qnsKnYAkTaN5bty2dyRx5uA9Bf4rdooYTZu0rzFssow/fbJeTWuFdS4j8Atyh6yl5L8zVjnIzjfYBWlFmTaPa8wh3JQPpAxp7QsHJoC8rWyzYonna2zCaKngG5k+CxyPP067mGJcuQQufBHCsM6LJuhPTnNOVgEe5Xad4k0ejo5YbRatjYb/SXyDQsaD96/wAgFrph965ew3wj67l7Cy2txeZt1XCSMnnIodNMeiIgZVoUOm5CQIAQAgBAVffjH8LGxg5uzNdBp+vBYNdbtjt8zNqJ4WDmeIlt1rzorg8OyeZEmHGcI9uUfdIA+asjLHdk1ZhdWaMRiOL955+861yXJW55NYKhgJlt3LxV8UfeJ1F5tH5LXpZdj0dHPOYl4fHlXTM+a9JrET0WuDVg57JCjXLsRixgdAeitLDlm+9jEP4uZy8iF4+pX3zR4+ubTFWz3ineSzy4KNPLqR5zmkCq18mkFTKUxtsPvSdKYR8VKC5Nmm9afwLlDtB8QLmMa8nkXcOg60VdPWxoeGup7ME8ZRn/AHol/wDTD/qj8lH+r1+R3M/7fqMYtsyExHsmta72yX2W+QAo/BaY66MtvHUmnLyGu05+CMnU6ALTdaqoOTJMrx3ocP8Ay7/c9iwf1akrbku35EmLeFzoy5sDrBGTntGR52LVsfSNcouS7HU5eRYYn8QB6gFbk8rJYZLoBACAEBzXfyYmd3gAPgvF1jzdg8zWSxkruzIgeJzqy0VbMOmgnlswxBzVUTtrRDcrjI+pkCuHUx1uvYlMl0Ixd+eQUq3se7yN2jWZ58hrFvDOC88ZIPUAgegUI6695N3jS5F8e1ZwbErgf4fyUFrLU8lKnLPDLJu5tyR/EyR5cdQSBpzGQWzS62djcZdTVVY3w2V7eZjpLfJ3nx90uqu7Zo0P1mqp2Sm25dU8fDsY9ZFyju8iu4Y6quw86nuEpSJybNVqzBTnkc7uCy6vBdink36LnI42jtZkdNzLq0HMrJbU7p57I9iV0KYpS6+SFE+KkJsyBh+rRIHgTyVn2Wpeq3yVK+5rKwvh+paMBjw7Djj7r2miDoc6yKsnS41LHZl9dqs68MZbzbWa2GMuOrbPy/NaddJ2VxjHuSlOMFuk8JFJxG0nPzaezbyytx8a5BedDS1xjmbM61M7H92sL2rn+Bxu5j+49shsUCHj5OHI2tENPHZJQ6NE4XtvE/n+6LxsGcPhaRnWX5fAherpJbqlk0DBaACAEAIDkO/s8w2gW98QnhtwZxVlroV42rhS7/Xlj44PpNHptHZot0oxc+eGzPY5ZwPIkcR4wgkGtPZzXFVQlxP65Mi0VX/wxXx/kX4mZhP+NQrnCBn4iv1XingUv/t9SU/R9K/8Efn/ACLjLGXEHEENAaQ7shmSTYquQA9VJUVf3fUpego258FZy+MmyORlGpiaBP8Ahg2a9kU34qE6Ke8/qXVej9PlZoj8/r1+g+wsoEBok2RmWCPRrbFULFkqi5QhDEHn45PK9LVQpkowgo8due5tZAOCzqfRVKK25PJUVgXuFFVlL4GW7z6nHkaV+l4tRbU/WGG8zb4vtROyHVtm/wBdFssS8Ze1Fl6zFr2FP2LhnPu2PcPs0PnquSr3Po/gebVV14MsdgiLPZzDzDT8lZGrHZldlPsf0E3aFd2oxMse60nCHkg5gAE6XdD5riaWX7D0tAuWapmv7d7zEXtNga+uSzwsgo4Zpsqt+0Obg2jW+doy7Fw1/ePPzC5mpvL/ADL4ynGO1QePcWDZuGfLhiI4S0AkiyT48/FaoSUoNHPDm4pRi1g0bwxSStY0cq15Vy9SVk8ZR2uXlj6lmronbHbHz7i6YSDWFl6Zf0K47631x8iMa7o9Ir5oa7t4eR/G3s2MDhmbo6+Oq0UXQcsRwS8KyWcpLPtLfugSwOicQS3ob0NfktOimsyivM0QTSSfkWRbyYIAQAgOe75Y5jJ38TgKAy56dF8r6V09lmp9VZNdN9cIesxZsfeb9m8RN4u9r7vQeqt02glXB731MdmuVksVLIl2tvY4gjhp9/rLMe9WL0epS56Gaz0m4JxccSKtJtGWR2b68SSAtaoqrXES2nxLFum+pu2btuVjvaJo+YPrqq7tDTbHlFV2ot0z3J5Rc4tr/wBoj6FlA68/PyXnvSvT149pC3VrU8rsZDE92jyRS4wVb8LDIjnWiKW8jDYbblB6Zq2hZsT8i2n8RJ3rxga111lGR735ALW3uvS8kS1U0oP3Fa2XO1sZuJjr6l9/Ars5JPDWTz6pLb0IWLxUZusPGD1Dpf8AuV8cY6Gec4Z/Avm/3Fwcu4KXgsW6rLcXcI7tZ566rNqZbYP2no+jlmTaHj5c14WWes5s1lycjxJeY73fktr23ll8V6egeVJMlGTZAxIPCfsmlknH7tryZGTIXGs+0hkn7Fk/ajxB+S1aLi1Eovkd7Jk4MWRyd/8AofmvR0stmrcfMsXUt69wtBACAEBxH6VTeOcPst+Sx2cSbPI1MHPVKGeHgibvY4R4Z4ABJfY1B9lvtfrkqNrk/wDPobr9TVpY7YrL8v3EuK4pXk1mTVAX5ABSyoLB5S36qfiP6E7D7lYyQW2B1faIb8CVJOcuif8AnvPSrqnFYz9TDFbq4qAXJA9o+sO8PUWozm4fiWP88yq/TTsXXP8AnkSt3XkPMeVOFn+GyPxVN8VOtsw6dyqm6uz/AEH7IeK/BeVFNm3bk0vZRXclbWGNt3G253kPmtOl/Ey6nqIt8yQ455F9V04R/X4LXSuZP2mPXNr5mnZUBdFYBOoyFqFmE22Q08HKHCyKsThnWcqHU5D4qULYpYyV/ZLbG9sfi+F9TQzDE6FrvAEEqx3RXXgS9HX4ysP3Pks2wwY8OD9aQgj0CxaxqWEvI16KEq6std+RiI7Frzo18Gw1kLjiRGew5CHO6V8Vr0b2yZZBhinVI9p0dmPMqUofeSXZnW+wvkZ0WWUUVs2YA1I03zUqeLEzseo1lkPbxub7R4cv4ltyvtEH3LO5f19CaAQAgBAcM+lc/wCnu+6z5LJL8TPH1f8A7jPsQm2KLYQNS78AoSeEZbU7J47steAd/ZHExsbxdXjiI610XlVaqzdlpZPSivBW2Btwe/08j3taGUyrcWmiTnQz6fNejPU3QipPHJNymkmxpBvZOcj2eeXs/wBVks9JXYeEvkdjZJsjuw0ZLpi1rXEV3e6PGgsml1E575PCXl7SV0IPEn1IuC4acSTn9trfm0q2tJ8v8/4MkWQcS4XlfqHfEAKLis8FMpcjndOYcbhdEjSxy8K/FatLhMv00uWiNvBhGt7UujDyP2jQSWt6E0NQOl8lJ7t7hnGeTtsYrLlHOOSFhMa92GBFNBLqDRwj4ckjRBR559/JfFXurK9X2f66FYxxkkpzshyLjQ91q6qiFa4WDznffdhv/PmRYsG++7wuP2XtJ9LtXOKawdaujz1Lju7iHPgc192x3PXMeK8fX0qCW02UXSui93VDRp7gWeDWxFr6GlwXGiJJ2W3vHyVmn5kyUFyZyPt7z0yCjvfiyZIjOXMkGZYNv7Rvv+S5X/yIRXI52VHx4xv2c/QWtenW/Wr2fsXRXrF5X0ZcCAEAIDhX0sH/AFg/7rPkskvxM8rVL7/4Ij7gRB88bTp2g/BVTWcLzaI6eOb0Od/4zFPKBmHXI0ehLfunNUWU41D/AM6/sbZLMhPh+GNlk5uPET9Zzug1PIAeAVFmbJYXbgpk8sZbPJJt2XQdPPxWXUJRjtXXudj1Ju0ZwGgEgX1NKrTxfh4Xmzmol0MGTt7MZt9QtDyljBUmtotnmbeo9QpQi8dDLY+eCTsXEDt46cLvqOitri1JPB2h/eIe7xyDhbpZZIPPuaK6xNzgz0JTUZJsQbAwzn4ZgaQA0m7zHtdOaXXRpWZEI22arlcLyH0GF2dCOKa5HkgF8gyJOQAGgz0C7VrNPLplv3F8YxjwkS5o9nPFOgb5hnCfUKT1+m7/AJEt8WK5oWQ2IHucxwFCQWWgfug3ZHmsuonC6Hqt49xF4j+HuZRNPDZoedj8FlhQtvUjnjJGknIOg9VBxIOYw2M+y6/BX6aGG2ThI8wvec4HqSMgfmUpqScmdzkh7QbRHL3cPyJXLVz/AAUzlg82W/8AaD9ckqWJI5XPkZ4fF9limv6kXrpocytFc/DvTZfGWJHRwV7xrPUAIAQHCfpZ/wBoP+6z5LJP8TPN1K+++C/UX7nYvspWPOgeCfLJVWcLPlyU1z23x9vBf/pPwLnwtmiHE5oLfNrxln7/AIqzVRjLbZ2PQklnk523CSN9kN9mrJJcPAHkCsviR8zPlDHAwPDrGdg2Cchocs8rzHOlRZOva1nHtCLW7Yz2wRF4c4Fl0HNDgeXtDPKlxxqpit/fnjg9/wBHulU7bEs57rPBsZsyTsxUb/WH36hTVlO3PJrcdHnpH/6sqe0hE15EnGDlQBh1zu6Hkux8N8pP6lUpaBcep7eJFj3LwPFKx7GuLAcyTDQ9BZU9PKt2pLOfaSteidL2KGe2Ey6b0YQmFxa32WSkmwKHZnlXeXo244PLk4KmzP8Aa8cf5gpm6mD/ANXOlAsh9fw3n8/gvL11Slp3J9jzPR8cUp+8TYpglkHE0gRuD8+ZruUPOyT9lY6X4FWV1ax/nuX5l85bUSYJeI5Zganl5Dr4qlw2LfL4L/Oxng8vg3Yn2rvlVaUu78QisdiVj5GBmLWNGenJzgtO/EV+7Ot4QpmzJ8fes7fJnkStkS97hPMH9UrqZc4J1PnBvxEdTZG7F6DnyXJPbbhdy3HrYIOIy1y+CpfXBzwpvse4OEucCzvURk3M+gzUop56HPAmnn8uRrtON7Xx8TSBYz8yrr03KOSyakmso6SwZBfRo2HqAEAIDhP0s/7Qf9xnyWSf4mefqV958EVzZ57p8/wUGedqeGmPhvlin4Z0DTH3XMjIMZe8tkdwh3EXUAPLorYRxXtfKPZhJWQUn3QnxJc1rnOne65A2HgDP2gc1pblwmjm4XdDh5qC09fkNkfImQvkbK5jMQ40+ERl7GObJ2pIFVWhqx0DiovSVS7HVCPkWHaW8uJdEwyvisg06IU0sscDqs5kEHLqFXqqozknLsUai+6M411cZT/Qiuxh7Md95lPPiyBv4qhQS7cGbUzhCOyMnKfn7Rf/AHTxknebA9wI1Iq/KyFogm1wmXaWu2EMNLnzGe6sUmFxUbcRHI0X7JtudZHxCLDmuOSiKlTcvEXqvy6ZL3vVtBzIWhjrZI2QG8zXBpavt6xNWpscYpRfDyQ/o5p+AdEftejtD6hcUFbVOt9/1Gif3CKXj4ZO2ka5pAbwM8HEOdn4inj4rzKFGEMSxnL/ACS/QjqOcIyg7U9G0aDQBwloF9cs8lXONPWTz5vJVHcTP7QXU0+20UR5rPOEU/V6di6UZyS4GONc1rWhz2g0MrV0oPBZKCXEpJCTE7SYw0TfkoQpsnykUzdNbxOfPsGmw5IpTbZAK1BBv3VqrYUSUuSVfhT5hI2bYDWvcWvDhWdZOGXRcsrcbEybik9yeUuvmLNm7AmxYsEhlmi48I16nM+4LZVWn0SyZVVZes7mo9k+oyi3LlhcHskbY5NkBPoQPmrLIpLnHzLI6Fwe6EmaNv48iWEM4mkuAc0k6WNR6quUVJryLrLIqO6DxJNJxffLwddbovXRsPUAIAQHDPpYjP8A/QcaNcDPksdklvaMl8JOSeOCv4CNvZPNkOByHXI/0VLk9xi1FUHFtvDIuKgiJJDn5gA8rrPOtc1JTsXHBp0zqUMQk/kiEyONhBAGR6KWZPqalJY6v5EmfCMviFg8nDI+djQ/moQskuCvdxy2h7OR2DKOgFX4UB6UqZzfcqlHdYp56J/XBZt3Nn8WHkmGZjDSPecyq9RGUq24vGOSrT0pSlLy6CyTbeIMhPbyBvstbxEGwTZ+XorIzmoJZ5I2ykuE+feWTdovxErWyPc+g494l1Zai/GlTW52aiPPQto9f1XyZbymo4x/8g/yL07Oxn1HCiIN3tuOwjYXNohw4XcRIbRJomhetKFballE9DLHqmvH47EYiYvLoox2kjHhrSXBrGvqTvu0c9jm6Uq7dJXObm+pulVFvkXQ4qQtY9szS15kHE6KmtDGve17iHW1jw3I+fhcHoan5/M4qIIi7Xlk4i6s+FnFwhwGYyuyaPgSipjBbUuhkubV6huxFrl/MbS3IGxsbZLRZ0yysrPOSr9ebwhdcrPuKo5z1Y/wW6+GodriA1x/daAT/M4Gz5BThqqGsuxfAshoq49eSVFsGGN4kw8ge5ugc3hPvIoHIlReqob9WefgWLSxjLfWuUVvbDzNjGiqNBrvkT8VY4vkousrucVjE88+4dbxQdnIYb4W2Bx3R4aB9SAQvJnpo1Xz4zjovf8A7Nzaiss37PeC4cug5+nJYvD2SS7/AE9wrnlkTenDBu0YWl3CDwEnoa/EivevqIw2vYeZqkvtUDq4XpHrnqAEAIDjH0sYl0OPB1a+Jho5jIub+CxaiiM5ZZnunav+OWPyFOytptLD+zYRfQjl4LBOlxeE2ZHrro8WwTI2IxETnUYuEHmHFSjTZ2n9BDX1t4dePj/BCxeHjAsNJHg7TzCsirP7voa3fWv+n1MWlpAoZDUE61yvyRqS6sr8SM5ZS48iZtXENEDQ0UDxZXdU5nNVYawm8klJT5Sx7C8bg7SijY+Cd7WteyuJxAF1RFnmtVSTe19GsFOmtTnOBT8TEGyODXPlAd7TGPIIs1mBoQD6FQVcktu0jZXNvhF13Cx8ETZHvlAkPdjjd3XkVdgOokE9FbRXtzNrD6F1MXWnKXBp3kf+zj83/Fqss7GHUPiPvEz9j8WGjBIILdQaVbi1yi6EK4xi+c/Aq2O2Q4uJPePVzuI9dV3Mu5dGxZ/E/oQxsV/Nremv9F3c+xZKxPu/oWfZuy3vhewSN4yR3HOsnhzuz5/BIxbyym6iVkG4v5+wfbnYESum+s2Lu+f6Cx20+NCcfZx7yvQRWZSI/ajtS51cbRTR0DqJJJ00r3LyVU3Sox6Pq/d+ZtssUeCw7uOD5GtBDiSLr4/Bc0tUnqIx2tLtn5snVNNcPJVtucLcdOc+6HltfWGmnJe80uUePY1HVSflz8Rntza8GLZDK0PMgFOa0ZZENJJPQu+KhqK5zanDGcYeT1cK2CfZmnYuLibMwujdTSXWC1xyLgazzzaVnr0t+9ObW3ul7On1EKIxeTRtTaXb7RikGQLhV9BdLbndLJ5tk9+rR2VegeyCAEAIDk/06YH/AMNN9+M++nN+TlTb2ZTb2Zz/AGJMGDvAltixdZeCyWLJiuipPkbYjZPaNL4HdoBq3R4/h/JE8GZadS9aDFbX0M8jzB5+fgoyXdGmqWVtZiG68Oh08CFxvcjqjsn7Ce2Ev4GVYHHfPmPyKjJck1lQ4Jwwgc0Fxkbq4FjDbXg2Ncguq1p5Rhqh4dqk2/l9GKcdj5Q4ftH5GxkBRzrIchxOy8VoVsmenG1P/X8jXdlxlcxr3Su4CDG0MBaDRGZ1Aon0C47ZNpFN89y289ey/Pkuu8uzHCOM5uaHEu7pADazOaldJLbnzKb6JNRxzzz7hA/GGOFnD3m0CLJdl0vkoOWCL3RjwsiSfHNccnNuswbHnrzUjsMs1NxbW2bb63+CFvQsG6+MYTo1xLnkOPteyLr4q2vobKv+M07ubcGExDXv/wANzeB3Or0PqstbcZ5PM0lm23b5kjaksJllfHG4sJcS5xDW22g5oz6nIc7WazTXbmq5JR7eZ6U6VN8jPd/bLIHSSOidbQW2C00eItzzvXL3qWm09lM3Ox544S8yShGHJWJ8Rx4mVz+bHE++ldjhniwluulJ+TI7cJGc2PNXeRPPLMX0XMT8zbVbBRxDp7zfhMBG1wc45D3CsvHTRMS82Wyvwsv82bDMx2NgLBTQ5o0PU5qUMIwQxPUKUFwd1XpHuAgBACAq30lbJOIwEgaLcypG9e7r8LVdizErt/Czi2zMEDrZsLz7ZNLg+flrJTswkTJYzAQ9ljo4E5eBUK7N/GSW+cHuXclT4iPEGpKilIBa8ew6/rdM1elwa4WqaW7h+Yrlwr4XEOFeB08x1CpnFrlGpPPEi2v3ef2AmgeH9ziIaTxZ5kj4qzw90c9SrUwn4bdfUUwbUl7OhI7nzWZ1pSxg8+vU2uH4mJsXinOdZN+ivjXFLoWxtvazuGW720ZGSs4XlveANGkcIx9ZLkojqrvFUXJ4yWXeXGPIhtzj+0GpJ0rkkm5Lk16mcsw57kefapdE3i4chWbW6/rNYZafMe/zLftk/CUnjPtSEU8jTq1n8qthS13fzMr9I3Loo/L+SMCy/ZZ/KFc4N938zn9S1H9sfl/JO2PtSVhcImROAJdTmkVYo0WkcgtFL2RwbI6m6UIvC5XPzDEYNvsymiQKzy53mqsSzwZ4whGXr9e3Jrfs4H94nwJJ0Pmu+u+rNyu5z+v8E3ZuCiYS55y8SQOoyvMrjUn1kcndFL1untbIkc7TinEAcJBoE1emS5LittHn0SXjOSXBumgYDYjDfuud+ayKc30kafHUf/GvqbsG5oc0dkxxvIv4nfC1JSl3eR9pk2lsS+b/AFGOPxUjXxi4wOJmUbQ394d3r8VOuSc0izxLVJJvj2HYF7Z6IIAQAgI+PmLI3OazjcASGacXgoybSygcK2jPF2txtMfFZDX91oN+zen5LypTTfs+p4duhlCe+ok4eN83dABOjmnQ+IPNI0JtbeMkfDsu/Cven+hF2zsJ0bG8yL8NdR+PqtE4yhzItnp/Ah674I2E2m9oEUrBLHoA405v3XDMLjw0VQ1iS55RbNnyhkUbI3mOhxRF2tWe44aEeSg8wxyb3YrIx52t8rP5MT7ZDHuJYwslILnxjNrgNZGEeJohdliXJnt0767cPuv1RVZXZrorj6pKwUnD3zkAQb8lyXKwedqU1atqyyzbVxQl7INzObh0ojInwu0jDGEz0/DU2nLjGSLtPDOpjGAnhFkhriS52ZNgHIZD3Kfhtrg7dTuwo44FsmBlugwu8j+ajta/0UfZZ+wjGB912T7+6fmp7JHfssxnszCmh3Td5iyD8Fjum4T64LoTlWtjjkc7Ww0TgA5kmXPiB+YVbulngnbKr/tBikQsbkC8Acrb+S74lz7r5Favoj0g/mhjs9kRP+C6V2vfkIb6NAXd8setyPGrm8Kv5v8Ag82rK7jDeyZCCQDwNs0fE2SuwSsltJb7H6mFFew0S4Uf8QehC0fZWu5F0PzMsPgr0f6AlPsjYVD8xnsbZBOIiLg8tD2knhLW5HLzzpXVaVRaZoqpSeWdeW02ggBAeOOWWZ6IBNiNumL/ABsPK1v1mgSt/wAufwVbnjqiO7HU57vBhYsUXywlrw42+NvtA/WDdQ7qOfmsV1al60TOpPPJV8PiZIKje53ZEgslbRLa89R4KhWPGGSwXTEYmMtZ2g42mhxN7wNjXh1A+S0K9cqXQ44p9RJjZIY64cJxOOYoX/8AUE3+a5G/dHO0rVNa6RQsx+NxchFYfgDQaPCWivN5ULczWZLoJ0xk8y7EcveJI5Ju/TXMIaDTQTYdbRyIzrMKNWMNHYzT6cpE121oJP8AFwLnf+7G6g6ufFkCVNpt8Ml6j6okwR4CZtGLER/VElCupAJ09y48w5yURhRW8Zab9vI52RsmIuvjGTXNZ9oFjWty5EEfFSrTnhvt+xdCmLeYvOC7zbrwONlgvqt2xFzrTND90ID+6R5Gl3aR8JHrN0oRyPqmB4SKRvBsgw4l4jPdNOAyu6FgE+IWHU6dyllIz20tPKF0gl1LT8/ksj08u6M8lPyIhY+74XX91d8N4xgrxLPQ3YYSA21rr61SeDJ8JEoxl1SGu7GCfLjYe00aS83RdkDQseNLVp9O4yyzVTU3PLOqHAM+qPReibsGTcEwaNHogwenCt6IMG9DoIAQAgEe8m3IIAGSuPE7MNDS40PJVWWxhwyLaRTcdtLAPNvhl4vrdkWn+YZhZ3dS/wDRW9rEG0YMO5ruxdKL/ce0EE9Qbtp9Vmn4b5TOcHmx8SWs7N0Jfnk4ZcIys1eqp2pp+07kfRYhkjhx4eRpGXHE6jXI1kT77WyM44w18hwzRvBIGAMZJ2j3aRzBvEP5Kd6hJz7J/M6454bMzsXiApjGuriPC5zQB1dxA0FxZl1RDYlwjPBbIbFw8bnvaHcYaGWxjudEiwD4KxQwSjhCl2BNyO7aOgQa4hzs0CeYC43l9jQ51vnbz8CVs7ZYlljDJHOAcCJHd1gfyAGrnV0UoSTwhCaS6YOpbKw72RNbI/tHjV/XM/gtaWEclhvglUunApAI9qbAZM8veL6ciMuSYIOORbLuYw6PkHk781HaiPhIju3FB/30vq38lzYjnhIkQ7mMGr5D7/yC7tR3wkTtnbuMhka9gzB1uyupElHDLCukwQAgBACAEAICNjcBFKKlja8faAKi4p9TmBa/dTCnSPh+65zfkVW6IeRzajWN1YRoZB/zHfja59ngNiE20ZYIndnD2uJm07ON3Fw/fcBTPeVXKMVwuWReF0MMHuzipTc8xiaf93Ec66F5/quR07fMmFF9yTtnZkWBwz5IY29oKay83Oe40MzmTnpzVrrjCPAksIkYDZbjG18p7I1xOaaJB6uccrr0UHVJrrg7GPHIvOyGSEmJs0up43SOZEfJ3MfdFKKql/c2cwn0PJN2ixnHTOPibk1uQBcLsuJJoE9NFLwcI444RnvuzsGYeRgA7OdjiBkOHmPeLUrVtSa8xP1VlF2Y4EAjQjJaC0yQAgBACAEAIAQAgBACAEAIAQAgBACAWY3Z75nU+Qth/wCGy2uf1436hvg2vEqLTfuONZJeEwMcQ4Y2NaOgAC6kl0O4wSF0GqfDtfXG0OohwsXThofNAaMZs5krmmQFwbo0nuX1LdCfNccUzjSZJEYXTp6W6IBDvns108BYwW7ItHUg6Ku2O6OCFizHCJ27pf8A2aISNc14aGuDhRsZLsM7Vk7DO3kZKZIEAIAQAgBACAEAIAQAgBACAEAIAQAgBACAEAIAQAgNco0QGxACAEAIAQAgBACAEAIAQAg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6" name="Picture 8" descr="http://www.isto4nic.ru/imgs/1-5_2006b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24474"/>
            <a:ext cx="1890856" cy="323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452870" y="557898"/>
            <a:ext cx="6639410" cy="40209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/>
              <a:t>Существенную пользу организму человека может принести лишь природная газированная вода. Газированная вода в охлажденном виде лучше утоляет жажду, чем обычная вода. Она назначается при пониженном уровне кислотности для улучшения выработки желудочного сока. Нейтральные молекулы природной воды питают клетки всего организма и ощелачивают плазму крови. Натрий в таком природном напитке активирует действие ферментов организма, поддерживает тонус мышц и кислотно-щелочное равновесие.</a:t>
            </a:r>
            <a:r>
              <a:rPr lang="ru-RU" sz="1700" dirty="0"/>
              <a:t> </a:t>
            </a:r>
            <a:r>
              <a:rPr lang="ru-RU" sz="2000" dirty="0"/>
              <a:t>Магний</a:t>
            </a:r>
            <a:r>
              <a:rPr lang="ru-RU" sz="1500" dirty="0"/>
              <a:t> </a:t>
            </a:r>
            <a:r>
              <a:rPr lang="ru-RU" sz="2000" dirty="0"/>
              <a:t>и</a:t>
            </a:r>
            <a:r>
              <a:rPr lang="ru-RU" sz="1500" dirty="0"/>
              <a:t> </a:t>
            </a:r>
            <a:r>
              <a:rPr lang="ru-RU" sz="2000" dirty="0"/>
              <a:t>кальций</a:t>
            </a:r>
            <a:r>
              <a:rPr lang="ru-RU" sz="1300" dirty="0"/>
              <a:t> </a:t>
            </a:r>
            <a:r>
              <a:rPr lang="ru-RU" sz="2000" dirty="0" smtClean="0"/>
              <a:t>предотвращают </a:t>
            </a:r>
            <a:r>
              <a:rPr lang="ru-RU" sz="2000" dirty="0"/>
              <a:t>вымывание кальция в мышцы при различных нагрузках. </a:t>
            </a:r>
            <a:r>
              <a:rPr lang="ru-RU" sz="2000" b="1" dirty="0"/>
              <a:t>Газированная природная вода улучшает функционирование лимфатической, нервной и сердечно-сосудистой систем, усиливает аппетит, повышает гемоглобин, улучшает пищеварение.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45007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Вред газированной </a:t>
            </a:r>
            <a:r>
              <a:rPr lang="ru-RU" dirty="0" smtClean="0"/>
              <a:t>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684784"/>
          </a:xfrm>
        </p:spPr>
        <p:txBody>
          <a:bodyPr>
            <a:normAutofit/>
          </a:bodyPr>
          <a:lstStyle/>
          <a:p>
            <a:r>
              <a:rPr lang="ru-RU" dirty="0"/>
              <a:t>Большинство диетологов и врачей говорят о вреде газированной воды синтетического происхождения для организма человека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http://veone.ru/media/uploads/filebrowser/12313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92896"/>
            <a:ext cx="2126357" cy="374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5124" y="2706047"/>
            <a:ext cx="53285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98BAE5"/>
              </a:buClr>
              <a:buFont typeface="Arial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</a:rPr>
              <a:t>Наибольший вред газированная вода может </a:t>
            </a:r>
            <a:r>
              <a:rPr lang="ru-RU" sz="2200" dirty="0" smtClean="0">
                <a:solidFill>
                  <a:prstClr val="black"/>
                </a:solidFill>
              </a:rPr>
              <a:t>нанести организму маленьких детей, а также кормящим и беременным женщинам и людям, страдающим аллергией и ожирением и заболеваниями желудочно-кишечного тракта. Углекислота способна вызывать метеоризм, вздутие живота и отрыжку.</a:t>
            </a:r>
            <a:endParaRPr lang="ru-RU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94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r>
              <a:rPr lang="ru-RU" dirty="0"/>
              <a:t>Газированные напитки, как правило, содержат большое количество сахара. Регулярное употребление сахара в большом количестве нередко приводит к нарушению работы поджелудочной железы и эндокринной системы и повышает риск развития сахарного диабета, атеросклероза.</a:t>
            </a:r>
          </a:p>
          <a:p>
            <a:r>
              <a:rPr lang="ru-RU" dirty="0"/>
              <a:t>Синтетические газированные напитки очень плохо утоляют жажду, нередко вызывают привыкание. Чрезмерное употребление газировки нарушает жировой обмен и водно-солевое равновесие в организме, а также способствует повышению концентрации вредного холестерина в плазме крови</a:t>
            </a:r>
            <a:r>
              <a:rPr lang="ru-RU" dirty="0" smtClean="0"/>
              <a:t>.</a:t>
            </a:r>
          </a:p>
          <a:p>
            <a:r>
              <a:rPr lang="ru-RU" dirty="0"/>
              <a:t>Сахарозаменители в таких напитках могут вызвать аллергические реакции, мочекаменную болезнь и ухудшение зрения.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3202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Другая 3">
      <a:dk1>
        <a:sysClr val="windowText" lastClr="000000"/>
      </a:dk1>
      <a:lt1>
        <a:sysClr val="window" lastClr="FFFFFF"/>
      </a:lt1>
      <a:dk2>
        <a:srgbClr val="548DD4"/>
      </a:dk2>
      <a:lt2>
        <a:srgbClr val="EEECE1"/>
      </a:lt2>
      <a:accent1>
        <a:srgbClr val="98BAE5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137</TotalTime>
  <Words>631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Соседство</vt:lpstr>
      <vt:lpstr>Газированная вода</vt:lpstr>
      <vt:lpstr>Газированная вода</vt:lpstr>
      <vt:lpstr>Презентация PowerPoint</vt:lpstr>
      <vt:lpstr>Состав газированной воды</vt:lpstr>
      <vt:lpstr>Состав газированной воды</vt:lpstr>
      <vt:lpstr>Польза газированной воды</vt:lpstr>
      <vt:lpstr>Презентация PowerPoint</vt:lpstr>
      <vt:lpstr>Вред газированной воды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</cp:revision>
  <dcterms:created xsi:type="dcterms:W3CDTF">2014-02-12T18:40:57Z</dcterms:created>
  <dcterms:modified xsi:type="dcterms:W3CDTF">2014-02-12T20:58:05Z</dcterms:modified>
</cp:coreProperties>
</file>