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F178A3-B982-49FE-9FE4-9066231006E4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F29502-709A-4B11-B86C-43FA10307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B%D0%BE%D1%82%D0%BD%D0%BE%D1%81%D1%82%D1%8C" TargetMode="External"/><Relationship Id="rId13" Type="http://schemas.openxmlformats.org/officeDocument/2006/relationships/hyperlink" Target="http://ru.wikipedia.org/wiki/%D0%9B%D1%83%D0%BD%D0%B0" TargetMode="External"/><Relationship Id="rId3" Type="http://schemas.openxmlformats.org/officeDocument/2006/relationships/hyperlink" Target="http://ru.wikipedia.org/wiki/%D0%A1%D0%BE%D0%BB%D0%BD%D1%86%D0%B5" TargetMode="External"/><Relationship Id="rId7" Type="http://schemas.openxmlformats.org/officeDocument/2006/relationships/hyperlink" Target="http://ru.wikipedia.org/wiki/%D0%9C%D0%B0%D1%81%D1%81%D0%B0" TargetMode="External"/><Relationship Id="rId12" Type="http://schemas.openxmlformats.org/officeDocument/2006/relationships/hyperlink" Target="http://ru.wikipedia.org/wiki/%D0%9A%D0%BE%D1%81%D0%BC%D0%B8%D1%87%D0%B5%D1%81%D0%BA%D0%BE%D0%B5_%D0%BF%D1%80%D0%BE%D1%81%D1%82%D1%80%D0%B0%D0%BD%D1%81%D1%82%D0%B2%D0%BE" TargetMode="External"/><Relationship Id="rId17" Type="http://schemas.openxmlformats.org/officeDocument/2006/relationships/hyperlink" Target="http://ru.wikipedia.org/wiki/%D0%A7%D0%B5%D0%BB%D0%BE%D0%B2%D0%B5%D0%BA_%D1%80%D0%B0%D0%B7%D1%83%D0%BC%D0%BD%D1%8B%D0%B9" TargetMode="External"/><Relationship Id="rId2" Type="http://schemas.openxmlformats.org/officeDocument/2006/relationships/image" Target="../media/image10.jpeg"/><Relationship Id="rId16" Type="http://schemas.openxmlformats.org/officeDocument/2006/relationships/hyperlink" Target="http://ru.wikipedia.org/wiki/%D0%A2%D1%80%D0%BE%D0%BF%D0%B8%D1%87%D0%B5%D1%81%D0%BA%D0%B8%D0%B9_%D0%B3%D0%BE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4%D0%B8%D0%B0%D0%BC%D0%B5%D1%82%D1%80" TargetMode="External"/><Relationship Id="rId11" Type="http://schemas.openxmlformats.org/officeDocument/2006/relationships/hyperlink" Target="http://ru.wikipedia.org/wiki/%D0%93%D1%80%D0%B0%D0%B2%D0%B8%D1%82%D0%B0%D1%86%D0%B8%D1%8F" TargetMode="External"/><Relationship Id="rId5" Type="http://schemas.openxmlformats.org/officeDocument/2006/relationships/hyperlink" Target="http://ru.wikipedia.org/wiki/%D0%A1%D0%BE%D0%BB%D0%BD%D0%B5%D1%87%D0%BD%D0%B0%D1%8F_%D1%81%D0%B8%D1%81%D1%82%D0%B5%D0%BC%D0%B0" TargetMode="External"/><Relationship Id="rId15" Type="http://schemas.openxmlformats.org/officeDocument/2006/relationships/hyperlink" Target="http://ru.wikipedia.org/wiki/%D0%A1%D0%B8%D0%B4%D0%B5%D1%80%D0%B8%D1%87%D0%B5%D1%81%D0%BA%D0%B8%D0%B9_%D0%BF%D0%B5%D1%80%D0%B8%D0%BE%D0%B4" TargetMode="External"/><Relationship Id="rId10" Type="http://schemas.openxmlformats.org/officeDocument/2006/relationships/hyperlink" Target="http://ru.wikipedia.org/wiki/%D0%9C%D0%B8%D1%80%D0%BE%D0%B2%D0%BE%D0%B9_%D0%BE%D0%BA%D0%B5%D0%B0%D0%BD" TargetMode="External"/><Relationship Id="rId4" Type="http://schemas.openxmlformats.org/officeDocument/2006/relationships/hyperlink" Target="http://ru.wikipedia.org/wiki/%D0%9F%D0%BB%D0%B0%D0%BD%D0%B5%D1%82%D0%B0" TargetMode="External"/><Relationship Id="rId9" Type="http://schemas.openxmlformats.org/officeDocument/2006/relationships/hyperlink" Target="http://ru.wikipedia.org/wiki/%D0%9F%D0%BB%D0%B0%D0%BD%D0%B5%D1%82%D1%8B_%D0%B7%D0%B5%D0%BC%D0%BD%D0%BE%D0%B9_%D0%B3%D1%80%D1%83%D0%BF%D0%BF%D1%8B" TargetMode="External"/><Relationship Id="rId14" Type="http://schemas.openxmlformats.org/officeDocument/2006/relationships/hyperlink" Target="http://ru.wikipedia.org/wiki/%D0%A1%D0%BE%D0%BB%D0%BD%D0%B5%D1%87%D0%BD%D1%8B%D0%B5_%D1%81%D1%83%D1%82%D0%BA%D0%B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4%D1%80%D0%B5%D0%B2%D0%BD%D0%B8%D0%B9_%D0%A0%D0%B8%D0%BC" TargetMode="External"/><Relationship Id="rId13" Type="http://schemas.openxmlformats.org/officeDocument/2006/relationships/hyperlink" Target="http://ru.wikipedia.org/wiki/%D0%9B%D1%83%D0%BD%D0%B0" TargetMode="External"/><Relationship Id="rId18" Type="http://schemas.openxmlformats.org/officeDocument/2006/relationships/hyperlink" Target="http://ru.wikipedia.org/wiki/%D0%A4%D0%BE%D0%B1%D0%BE%D1%81" TargetMode="External"/><Relationship Id="rId3" Type="http://schemas.openxmlformats.org/officeDocument/2006/relationships/hyperlink" Target="http://ru.wikipedia.org/wiki/%D0%9F%D0%BB%D0%B0%D0%BD%D0%B5%D1%82%D0%B0" TargetMode="External"/><Relationship Id="rId21" Type="http://schemas.openxmlformats.org/officeDocument/2006/relationships/hyperlink" Target="http://ru.wikipedia.org/wiki/%D0%9C%D0%B0%D1%80%D1%81" TargetMode="External"/><Relationship Id="rId7" Type="http://schemas.openxmlformats.org/officeDocument/2006/relationships/hyperlink" Target="http://ru.wikipedia.org/wiki/%D0%9C%D0%B0%D1%80%D1%81_(%D0%BC%D0%B8%D1%84%D0%BE%D0%BB%D0%BE%D0%B3%D0%B8%D1%8F)" TargetMode="External"/><Relationship Id="rId12" Type="http://schemas.openxmlformats.org/officeDocument/2006/relationships/hyperlink" Target="http://ru.wikipedia.org/wiki/%D0%A3%D0%B4%D0%B0%D1%80%D0%BD%D1%8B%D0%B9_%D0%BA%D1%80%D0%B0%D1%82%D0%B5%D1%80" TargetMode="External"/><Relationship Id="rId17" Type="http://schemas.openxmlformats.org/officeDocument/2006/relationships/hyperlink" Target="http://ru.wikipedia.org/wiki/%D0%9F%D0%BE%D0%BB%D1%8F%D1%80%D0%BD%D0%B0%D1%8F_%D1%88%D0%B0%D0%BF%D0%BA%D0%B0" TargetMode="External"/><Relationship Id="rId2" Type="http://schemas.openxmlformats.org/officeDocument/2006/relationships/image" Target="../media/image11.jpeg"/><Relationship Id="rId16" Type="http://schemas.openxmlformats.org/officeDocument/2006/relationships/hyperlink" Target="http://ru.wikipedia.org/wiki/%D0%9F%D1%83%D1%81%D1%82%D1%8B%D0%BD%D1%8F" TargetMode="External"/><Relationship Id="rId20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7%D0%B5%D0%BC%D0%BB%D1%8F" TargetMode="External"/><Relationship Id="rId11" Type="http://schemas.openxmlformats.org/officeDocument/2006/relationships/hyperlink" Target="http://ru.wikipedia.org/wiki/%D0%90%D1%82%D0%BC%D0%BE%D1%81%D1%84%D0%B5%D1%80%D0%B0" TargetMode="External"/><Relationship Id="rId24" Type="http://schemas.openxmlformats.org/officeDocument/2006/relationships/hyperlink" Target="http://ru.wikipedia.org/wiki/%D0%92%D0%B5%D0%BD%D0%B5%D1%80%D0%B0" TargetMode="External"/><Relationship Id="rId5" Type="http://schemas.openxmlformats.org/officeDocument/2006/relationships/hyperlink" Target="http://ru.wikipedia.org/wiki/%D0%9C%D0%B0%D1%81%D1%81%D0%B0" TargetMode="External"/><Relationship Id="rId15" Type="http://schemas.openxmlformats.org/officeDocument/2006/relationships/hyperlink" Target="http://ru.wikipedia.org/wiki/%D0%94%D0%BE%D0%BB%D0%B8%D0%BD%D0%B0" TargetMode="External"/><Relationship Id="rId23" Type="http://schemas.openxmlformats.org/officeDocument/2006/relationships/hyperlink" Target="http://ru.wikipedia.org/wiki/%D0%9C%D0%B5%D1%80%D0%BA%D1%83%D1%80%D0%B8%D0%B9" TargetMode="External"/><Relationship Id="rId10" Type="http://schemas.openxmlformats.org/officeDocument/2006/relationships/hyperlink" Target="http://ru.wikipedia.org/wiki/%D0%9F%D0%BB%D0%B0%D0%BD%D0%B5%D1%82%D1%8B_%D0%B7%D0%B5%D0%BC%D0%BD%D0%BE%D0%B9_%D0%B3%D1%80%D1%83%D0%BF%D0%BF%D1%8B" TargetMode="External"/><Relationship Id="rId19" Type="http://schemas.openxmlformats.org/officeDocument/2006/relationships/hyperlink" Target="http://ru.wikipedia.org/wiki/%D0%94%D0%B5%D0%B9%D0%BC%D0%BE%D1%81" TargetMode="External"/><Relationship Id="rId4" Type="http://schemas.openxmlformats.org/officeDocument/2006/relationships/hyperlink" Target="http://ru.wikipedia.org/wiki/%D0%A1%D0%BE%D0%BB%D0%BD%D0%B5%D1%87%D0%BD%D0%B0%D1%8F_%D1%81%D0%B8%D1%81%D1%82%D0%B5%D0%BC%D0%B0" TargetMode="External"/><Relationship Id="rId9" Type="http://schemas.openxmlformats.org/officeDocument/2006/relationships/hyperlink" Target="http://ru.wikipedia.org/wiki/%D0%90%D1%80%D0%B5%D1%81" TargetMode="External"/><Relationship Id="rId14" Type="http://schemas.openxmlformats.org/officeDocument/2006/relationships/hyperlink" Target="http://ru.wikipedia.org/wiki/%D0%92%D1%83%D0%BB%D0%BA%D0%B0%D0%BD" TargetMode="External"/><Relationship Id="rId22" Type="http://schemas.openxmlformats.org/officeDocument/2006/relationships/hyperlink" Target="http://ru.wikipedia.org/wiki/%D0%A1%D0%BE%D0%BB%D0%BD%D1%86%D0%B5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D%D0%B5%D0%BF%D1%82%D1%83%D0%BD" TargetMode="External"/><Relationship Id="rId13" Type="http://schemas.openxmlformats.org/officeDocument/2006/relationships/hyperlink" Target="http://ru.wikipedia.org/wiki/%D0%93%D0%B0%D0%BD%D0%B8%D0%BC%D0%B5%D0%B4_(%D1%81%D0%BF%D1%83%D1%82%D0%BD%D0%B8%D0%BA)" TargetMode="External"/><Relationship Id="rId18" Type="http://schemas.openxmlformats.org/officeDocument/2006/relationships/hyperlink" Target="http://ru.wikipedia.org/wiki/%D0%91%D0%BE%D0%BB%D1%8C%D1%88%D0%BE%D0%B5_%D0%BA%D1%80%D0%B0%D1%81%D0%BD%D0%BE%D0%B5_%D0%BF%D1%8F%D1%82%D0%BD%D0%BE" TargetMode="External"/><Relationship Id="rId26" Type="http://schemas.openxmlformats.org/officeDocument/2006/relationships/hyperlink" Target="http://ru.wikipedia.org/wiki/%D0%93%D0%B0%D0%BB%D0%B8%D0%BB%D0%B5%D0%BE_(%D0%9A%D0%90)" TargetMode="External"/><Relationship Id="rId3" Type="http://schemas.openxmlformats.org/officeDocument/2006/relationships/hyperlink" Target="http://ru.wikipedia.org/wiki/%D0%9F%D0%BB%D0%B0%D0%BD%D0%B5%D1%82%D0%B0" TargetMode="External"/><Relationship Id="rId21" Type="http://schemas.openxmlformats.org/officeDocument/2006/relationships/hyperlink" Target="http://ru.wikipedia.org/wiki/%D0%A2%D0%B5%D0%BB%D0%B5%D1%81%D0%BA%D0%BE%D0%BF" TargetMode="External"/><Relationship Id="rId7" Type="http://schemas.openxmlformats.org/officeDocument/2006/relationships/hyperlink" Target="http://ru.wikipedia.org/wiki/%D0%A3%D1%80%D0%B0%D0%BD_(%D0%BF%D0%BB%D0%B0%D0%BD%D0%B5%D1%82%D0%B0)" TargetMode="External"/><Relationship Id="rId12" Type="http://schemas.openxmlformats.org/officeDocument/2006/relationships/hyperlink" Target="http://ru.wikipedia.org/wiki/%D0%95%D0%B2%D1%80%D0%BE%D0%BF%D0%B0_(%D1%81%D0%BF%D1%83%D1%82%D0%BD%D0%B8%D0%BA)" TargetMode="External"/><Relationship Id="rId17" Type="http://schemas.openxmlformats.org/officeDocument/2006/relationships/hyperlink" Target="http://ru.wikipedia.org/wiki/%D0%A8%D1%82%D0%BE%D1%80%D0%BC" TargetMode="External"/><Relationship Id="rId25" Type="http://schemas.openxmlformats.org/officeDocument/2006/relationships/hyperlink" Target="http://ru.wikipedia.org/wiki/%D0%92%D0%BE%D1%8F%D0%B4%D0%B6%D0%B5%D1%80_(%D0%BF%D1%80%D0%BE%D0%B3%D1%80%D0%B0%D0%BC%D0%BC%D0%B0)" TargetMode="External"/><Relationship Id="rId2" Type="http://schemas.openxmlformats.org/officeDocument/2006/relationships/image" Target="../media/image12.jpeg"/><Relationship Id="rId16" Type="http://schemas.openxmlformats.org/officeDocument/2006/relationships/hyperlink" Target="http://ru.wikipedia.org/wiki/1610_%D0%B3%D0%BE%D0%B4" TargetMode="External"/><Relationship Id="rId20" Type="http://schemas.openxmlformats.org/officeDocument/2006/relationships/hyperlink" Target="http://ru.wikipedia.org/wiki/%D0%98%D1%81%D1%81%D0%BB%D0%B5%D0%B4%D0%BE%D0%B2%D0%B0%D0%BD%D0%B8%D1%8F" TargetMode="External"/><Relationship Id="rId29" Type="http://schemas.openxmlformats.org/officeDocument/2006/relationships/hyperlink" Target="http://ru.wikipedia.org/wiki/%D0%9B%D1%83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B0%D1%82%D1%83%D1%80%D0%BD" TargetMode="External"/><Relationship Id="rId11" Type="http://schemas.openxmlformats.org/officeDocument/2006/relationships/hyperlink" Target="http://ru.wikipedia.org/wiki/%D0%98%D0%BE_(%D1%81%D0%BF%D1%83%D1%82%D0%BD%D0%B8%D0%BA)" TargetMode="External"/><Relationship Id="rId24" Type="http://schemas.openxmlformats.org/officeDocument/2006/relationships/hyperlink" Target="http://ru.wikipedia.org/wiki/%D0%9F%D0%B8%D0%BE%D0%BD%D0%B5%D1%80_(%D0%BF%D1%80%D0%BE%D0%B3%D1%80%D0%B0%D0%BC%D0%BC%D0%B0)" TargetMode="External"/><Relationship Id="rId5" Type="http://schemas.openxmlformats.org/officeDocument/2006/relationships/hyperlink" Target="http://ru.wikipedia.org/wiki/%D0%A1%D0%BE%D0%BB%D0%BD%D0%B5%D1%87%D0%BD%D0%B0%D1%8F_%D1%81%D0%B8%D1%81%D1%82%D0%B5%D0%BC%D0%B0" TargetMode="External"/><Relationship Id="rId15" Type="http://schemas.openxmlformats.org/officeDocument/2006/relationships/hyperlink" Target="http://ru.wikipedia.org/wiki/%D0%93%D0%B0%D0%BB%D0%B8%D0%BB%D0%B5%D0%B9,_%D0%93%D0%B0%D0%BB%D0%B8%D0%BB%D0%B5%D0%BE" TargetMode="External"/><Relationship Id="rId23" Type="http://schemas.openxmlformats.org/officeDocument/2006/relationships/hyperlink" Target="http://ru.wikipedia.org/wiki/%D0%9D%D0%90%D0%A1%D0%90" TargetMode="External"/><Relationship Id="rId28" Type="http://schemas.openxmlformats.org/officeDocument/2006/relationships/hyperlink" Target="http://ru.wikipedia.org/wiki/2010_%D0%B3%D0%BE%D0%B4" TargetMode="External"/><Relationship Id="rId10" Type="http://schemas.openxmlformats.org/officeDocument/2006/relationships/hyperlink" Target="http://ru.wikipedia.org/wiki/%D0%A1%D0%BF%D1%83%D1%82%D0%BD%D0%B8%D0%BA%D0%B8_%D0%AE%D0%BF%D0%B8%D1%82%D0%B5%D1%80%D0%B0" TargetMode="External"/><Relationship Id="rId19" Type="http://schemas.openxmlformats.org/officeDocument/2006/relationships/hyperlink" Target="http://ru.wikipedia.org/wiki/XVII_%D0%B2%D0%B5%D0%BA" TargetMode="External"/><Relationship Id="rId4" Type="http://schemas.openxmlformats.org/officeDocument/2006/relationships/hyperlink" Target="http://ru.wikipedia.org/wiki/%D0%A1%D0%BE%D0%BB%D0%BD%D1%86%D0%B5" TargetMode="External"/><Relationship Id="rId9" Type="http://schemas.openxmlformats.org/officeDocument/2006/relationships/hyperlink" Target="http://ru.wikipedia.org/wiki/%D0%93%D0%B0%D0%B7%D0%BE%D0%B2%D1%8B%D0%B5_%D0%BF%D0%BB%D0%B0%D0%BD%D0%B5%D1%82%D1%8B" TargetMode="External"/><Relationship Id="rId14" Type="http://schemas.openxmlformats.org/officeDocument/2006/relationships/hyperlink" Target="http://ru.wikipedia.org/wiki/%D0%9A%D0%B0%D0%BB%D0%BB%D0%B8%D1%81%D1%82%D0%BE_(%D1%81%D0%BF%D1%83%D1%82%D0%BD%D0%B8%D0%BA)" TargetMode="External"/><Relationship Id="rId22" Type="http://schemas.openxmlformats.org/officeDocument/2006/relationships/hyperlink" Target="http://ru.wikipedia.org/wiki/1970-%D0%B5" TargetMode="External"/><Relationship Id="rId27" Type="http://schemas.openxmlformats.org/officeDocument/2006/relationships/hyperlink" Target="http://ru.wikipedia.org/wiki/%D0%92%D0%B5%D0%BB%D0%B8%D0%BA%D0%BE%D0%B5_%D0%BF%D1%80%D0%BE%D1%82%D0%B8%D0%B2%D0%BE%D1%81%D1%82%D0%BE%D1%8F%D0%BD%D0%B8%D0%B5" TargetMode="External"/><Relationship Id="rId30" Type="http://schemas.openxmlformats.org/officeDocument/2006/relationships/hyperlink" Target="http://ru.wikipedia.org/wiki/%D0%92%D0%B5%D0%BD%D0%B5%D1%80%D0%B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3%D1%80%D0%B0%D0%BD_(%D0%BC%D0%B8%D1%84%D0%BE%D0%BB%D0%BE%D0%B3%D0%B8%D1%8F)" TargetMode="External"/><Relationship Id="rId13" Type="http://schemas.openxmlformats.org/officeDocument/2006/relationships/hyperlink" Target="http://ru.wikipedia.org/wiki/%D0%AE%D0%BF%D0%B8%D1%82%D0%B5%D1%80_(%D0%BC%D0%B8%D1%84%D0%BE%D0%BB%D0%BE%D0%B3%D0%B8%D1%8F)" TargetMode="External"/><Relationship Id="rId18" Type="http://schemas.openxmlformats.org/officeDocument/2006/relationships/hyperlink" Target="http://ru.wikipedia.org/wiki/%D0%93%D0%B5%D0%BB%D0%B8%D0%B9" TargetMode="External"/><Relationship Id="rId26" Type="http://schemas.openxmlformats.org/officeDocument/2006/relationships/hyperlink" Target="http://ru.wikipedia.org/wiki/%D0%9A%D0%BE%D0%BB%D1%8C%D1%86%D0%B0_%D0%A3%D1%80%D0%B0%D0%BD%D0%B0" TargetMode="External"/><Relationship Id="rId3" Type="http://schemas.openxmlformats.org/officeDocument/2006/relationships/hyperlink" Target="http://ru.wikipedia.org/wiki/%D0%9F%D0%BB%D0%B0%D0%BD%D0%B5%D1%82%D0%B0" TargetMode="External"/><Relationship Id="rId21" Type="http://schemas.openxmlformats.org/officeDocument/2006/relationships/hyperlink" Target="http://ru.wikipedia.org/wiki/%D0%9C%D0%B5%D1%82%D0%B0%D0%BD" TargetMode="External"/><Relationship Id="rId7" Type="http://schemas.openxmlformats.org/officeDocument/2006/relationships/hyperlink" Target="http://ru.wikipedia.org/wiki/%D0%93%D0%B5%D1%80%D1%88%D0%B5%D0%BB%D1%8C,_%D0%A3%D0%B8%D0%BB%D1%8C%D1%8F%D0%BC" TargetMode="External"/><Relationship Id="rId12" Type="http://schemas.openxmlformats.org/officeDocument/2006/relationships/hyperlink" Target="http://ru.wikipedia.org/wiki/%D0%97%D0%B5%D0%B2%D1%81" TargetMode="External"/><Relationship Id="rId17" Type="http://schemas.openxmlformats.org/officeDocument/2006/relationships/hyperlink" Target="http://ru.wikipedia.org/wiki/%D0%92%D0%BE%D0%B4%D0%BE%D1%80%D0%BE%D0%B4" TargetMode="External"/><Relationship Id="rId25" Type="http://schemas.openxmlformats.org/officeDocument/2006/relationships/hyperlink" Target="http://ru.wikipedia.org/wiki/%D0%93%D0%BE%D1%80%D0%BD%D0%B0%D1%8F_%D0%BF%D0%BE%D1%80%D0%BE%D0%B4%D0%B0" TargetMode="External"/><Relationship Id="rId2" Type="http://schemas.openxmlformats.org/officeDocument/2006/relationships/image" Target="../media/image13.jpeg"/><Relationship Id="rId16" Type="http://schemas.openxmlformats.org/officeDocument/2006/relationships/hyperlink" Target="http://ru.wikipedia.org/wiki/%D0%AE%D0%BF%D0%B8%D1%82%D0%B5%D1%80" TargetMode="External"/><Relationship Id="rId20" Type="http://schemas.openxmlformats.org/officeDocument/2006/relationships/hyperlink" Target="http://ru.wikipedia.org/wiki/%D0%9B%D1%91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781_%D0%B3%D0%BE%D0%B4" TargetMode="External"/><Relationship Id="rId11" Type="http://schemas.openxmlformats.org/officeDocument/2006/relationships/hyperlink" Target="http://ru.wikipedia.org/wiki/%D0%A1%D0%B0%D1%82%D1%83%D1%80%D0%BD_(%D0%BC%D0%B8%D1%84%D0%BE%D0%BB%D0%BE%D0%B3%D0%B8%D1%8F)" TargetMode="External"/><Relationship Id="rId24" Type="http://schemas.openxmlformats.org/officeDocument/2006/relationships/hyperlink" Target="http://ru.wikipedia.org/wiki/%D0%A3%D1%80%D0%B0%D0%BD_(%D0%BF%D0%BB%D0%B0%D0%BD%D0%B5%D1%82%D0%B0)" TargetMode="External"/><Relationship Id="rId5" Type="http://schemas.openxmlformats.org/officeDocument/2006/relationships/hyperlink" Target="http://ru.wikipedia.org/wiki/%D0%A1%D0%BE%D0%BB%D0%BD%D1%86%D0%B5" TargetMode="External"/><Relationship Id="rId15" Type="http://schemas.openxmlformats.org/officeDocument/2006/relationships/hyperlink" Target="http://ru.wikipedia.org/wiki/%D0%A1%D0%B0%D1%82%D1%83%D1%80%D0%BD" TargetMode="External"/><Relationship Id="rId23" Type="http://schemas.openxmlformats.org/officeDocument/2006/relationships/hyperlink" Target="http://ru.wikipedia.org/wiki/%D0%9A%D0%B5%D0%BB%D1%8C%D0%B2%D0%B8%D0%BD" TargetMode="External"/><Relationship Id="rId28" Type="http://schemas.openxmlformats.org/officeDocument/2006/relationships/hyperlink" Target="http://ru.wikipedia.org/wiki/%D0%A1%D0%BF%D1%83%D1%82%D0%BD%D0%B8%D0%BA%D0%B8_%D0%A3%D1%80%D0%B0%D0%BD%D0%B0" TargetMode="External"/><Relationship Id="rId10" Type="http://schemas.openxmlformats.org/officeDocument/2006/relationships/hyperlink" Target="http://ru.wikipedia.org/wiki/%D0%94%D1%80%D0%B5%D0%B2%D0%BD%D0%B5%D1%80%D0%B8%D0%BC%D1%81%D0%BA%D0%B0%D1%8F_%D1%80%D0%B5%D0%BB%D0%B8%D0%B3%D0%B8%D1%8F" TargetMode="External"/><Relationship Id="rId19" Type="http://schemas.openxmlformats.org/officeDocument/2006/relationships/hyperlink" Target="http://ru.wikipedia.org/wiki/%D0%9D%D0%B5%D0%BF%D1%82%D1%83%D0%BD" TargetMode="External"/><Relationship Id="rId4" Type="http://schemas.openxmlformats.org/officeDocument/2006/relationships/hyperlink" Target="http://ru.wikipedia.org/wiki/%D0%A1%D0%BE%D0%BB%D0%BD%D0%B5%D1%87%D0%BD%D0%B0%D1%8F_%D1%81%D0%B8%D1%81%D1%82%D0%B5%D0%BC%D0%B0" TargetMode="External"/><Relationship Id="rId9" Type="http://schemas.openxmlformats.org/officeDocument/2006/relationships/hyperlink" Target="http://ru.wikipedia.org/wiki/%D0%9A%D1%80%D0%BE%D0%BD%D0%BE%D1%81" TargetMode="External"/><Relationship Id="rId14" Type="http://schemas.openxmlformats.org/officeDocument/2006/relationships/hyperlink" Target="http://ru.wikipedia.org/wiki/%D0%93%D0%B0%D0%B7%D0%BE%D0%B2%D1%8B%D0%B5_%D0%B3%D0%B8%D0%B3%D0%B0%D0%BD%D1%82%D1%8B" TargetMode="External"/><Relationship Id="rId22" Type="http://schemas.openxmlformats.org/officeDocument/2006/relationships/hyperlink" Target="http://ru.wikipedia.org/wiki/%D0%90%D0%BC%D0%BC%D0%B8%D0%B0%D0%BA" TargetMode="External"/><Relationship Id="rId27" Type="http://schemas.openxmlformats.org/officeDocument/2006/relationships/hyperlink" Target="http://ru.wikipedia.org/wiki/%D0%9C%D0%B0%D0%B3%D0%BD%D0%B8%D1%82%D0%BE%D1%81%D1%84%D0%B5%D1%80%D0%B0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D%D0%B5%D0%BF%D1%82%D1%83%D0%BD_(%D0%BC%D0%B8%D1%84%D0%BE%D0%BB%D0%BE%D0%B3%D0%B8%D1%8F)" TargetMode="External"/><Relationship Id="rId13" Type="http://schemas.openxmlformats.org/officeDocument/2006/relationships/hyperlink" Target="http://ru.wikipedia.org/wiki/%D0%92%D0%BE%D0%B4%D0%BE%D1%80%D0%BE%D0%B4" TargetMode="External"/><Relationship Id="rId18" Type="http://schemas.openxmlformats.org/officeDocument/2006/relationships/hyperlink" Target="http://ru.wikipedia.org/wiki/%D0%90%D0%BC%D0%BC%D0%B8%D0%B0%D0%BA" TargetMode="External"/><Relationship Id="rId3" Type="http://schemas.openxmlformats.org/officeDocument/2006/relationships/hyperlink" Target="http://ru.wikipedia.org/wiki/%D0%9F%D0%BB%D0%B0%D0%BD%D0%B5%D1%82%D0%B0" TargetMode="External"/><Relationship Id="rId7" Type="http://schemas.openxmlformats.org/officeDocument/2006/relationships/hyperlink" Target="http://ru.wikipedia.org/wiki/%D0%9D%D0%B5%D0%BF%D1%82%D1%83%D0%BD" TargetMode="External"/><Relationship Id="rId12" Type="http://schemas.openxmlformats.org/officeDocument/2006/relationships/hyperlink" Target="http://ru.wikipedia.org/wiki/%D0%9B%D0%B5%D0%B4%D1%8F%D0%BD%D0%BE%D0%B9_%D0%B3%D0%B8%D0%B3%D0%B0%D0%BD%D1%82" TargetMode="External"/><Relationship Id="rId17" Type="http://schemas.openxmlformats.org/officeDocument/2006/relationships/hyperlink" Target="http://ru.wikipedia.org/wiki/%D0%9B%D1%91%D0%B4" TargetMode="External"/><Relationship Id="rId2" Type="http://schemas.openxmlformats.org/officeDocument/2006/relationships/image" Target="../media/image14.jpeg"/><Relationship Id="rId16" Type="http://schemas.openxmlformats.org/officeDocument/2006/relationships/hyperlink" Target="http://ru.wikipedia.org/wiki/%D0%90%D0%B7%D0%BE%D1%82" TargetMode="External"/><Relationship Id="rId20" Type="http://schemas.openxmlformats.org/officeDocument/2006/relationships/hyperlink" Target="http://ru.wikipedia.org/wiki/%D0%A1%D0%BE%D0%BB%D0%BD%D1%86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C%D0%B0%D1%81%D1%81%D0%B0" TargetMode="External"/><Relationship Id="rId11" Type="http://schemas.openxmlformats.org/officeDocument/2006/relationships/hyperlink" Target="http://ru.wikipedia.org/wiki/%D0%A1%D0%B0%D1%82%D1%83%D1%80%D0%BD_(%D0%BF%D0%BB%D0%B0%D0%BD%D0%B5%D1%82%D0%B0)" TargetMode="External"/><Relationship Id="rId5" Type="http://schemas.openxmlformats.org/officeDocument/2006/relationships/hyperlink" Target="http://ru.wikipedia.org/wiki/%D0%94%D0%B8%D0%B0%D0%BC%D0%B5%D1%82%D1%80" TargetMode="External"/><Relationship Id="rId15" Type="http://schemas.openxmlformats.org/officeDocument/2006/relationships/hyperlink" Target="http://ru.wikipedia.org/wiki/%D0%A3%D0%B3%D0%BB%D0%B5%D0%B2%D0%BE%D0%B4%D0%BE%D1%80%D0%BE%D0%B4" TargetMode="External"/><Relationship Id="rId10" Type="http://schemas.openxmlformats.org/officeDocument/2006/relationships/hyperlink" Target="http://ru.wikipedia.org/wiki/%D0%AE%D0%BF%D0%B8%D1%82%D0%B5%D1%80_(%D0%BF%D0%BB%D0%B0%D0%BD%D0%B5%D1%82%D0%B0)" TargetMode="External"/><Relationship Id="rId19" Type="http://schemas.openxmlformats.org/officeDocument/2006/relationships/hyperlink" Target="http://ru.wikipedia.org/wiki/%D0%9C%D0%B5%D1%82%D0%B0%D0%BD" TargetMode="External"/><Relationship Id="rId4" Type="http://schemas.openxmlformats.org/officeDocument/2006/relationships/hyperlink" Target="http://ru.wikipedia.org/wiki/%D0%A1%D0%BE%D0%BB%D0%BD%D0%B5%D1%87%D0%BD%D0%B0%D1%8F_%D1%81%D0%B8%D1%81%D1%82%D0%B5%D0%BC%D0%B0" TargetMode="External"/><Relationship Id="rId9" Type="http://schemas.openxmlformats.org/officeDocument/2006/relationships/hyperlink" Target="http://ru.wikipedia.org/wiki/%D0%A3%D1%80%D0%B0%D0%BD_(%D0%BF%D0%BB%D0%B0%D0%BD%D0%B5%D1%82%D0%B0)" TargetMode="External"/><Relationship Id="rId14" Type="http://schemas.openxmlformats.org/officeDocument/2006/relationships/hyperlink" Target="http://ru.wikipedia.org/wiki/%D0%93%D0%B5%D0%BB%D0%B8%D0%B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B%D0%B0%D0%BD%D0%B5%D1%82%D1%8B" TargetMode="External"/><Relationship Id="rId7" Type="http://schemas.openxmlformats.org/officeDocument/2006/relationships/hyperlink" Target="http://ru.wikipedia.org/wiki/%D0%AD%D1%84%D1%84%D0%B5%D0%BA%D1%82_%D0%9F%D0%BE%D0%B9%D0%BD%D1%82%D0%B8%D0%BD%D0%B3%D0%B0_%E2%80%94_%D0%A0%D0%BE%D0%B1%D0%B5%D1%80%D1%82%D1%81%D0%BE%D0%BD%D0%B0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0%BB%D0%B0%D0%BD%D0%B5%D1%82%D0%B5%D0%B7%D0%B8%D0%BC%D0%B0%D0%BB%D1%8C" TargetMode="External"/><Relationship Id="rId5" Type="http://schemas.openxmlformats.org/officeDocument/2006/relationships/hyperlink" Target="http://ru.wikipedia.org/wiki/%D0%90%D0%BA%D0%BA%D1%80%D0%B5%D1%86%D0%B8%D1%8F" TargetMode="External"/><Relationship Id="rId4" Type="http://schemas.openxmlformats.org/officeDocument/2006/relationships/hyperlink" Target="http://ru.wikipedia.org/wiki/%D0%9F%D1%80%D0%BE%D1%82%D0%BE%D0%BF%D0%BB%D0%B0%D0%BD%D0%B5%D1%82%D0%BD%D1%8B%D0%B9_%D0%B4%D0%B8%D1%81%D0%BA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C%D0%B0%D1%80%D1%81" TargetMode="External"/><Relationship Id="rId3" Type="http://schemas.openxmlformats.org/officeDocument/2006/relationships/hyperlink" Target="http://ru.wikipedia.org/wiki/%D0%98%D0%B7%D0%B1%D0%BE%D1%80%D0%BD%D0%B8%D0%BA_%D0%A1%D0%B2%D1%8F%D1%82%D0%BE%D1%81%D0%BB%D0%B0%D0%B2%D0%B0" TargetMode="External"/><Relationship Id="rId7" Type="http://schemas.openxmlformats.org/officeDocument/2006/relationships/hyperlink" Target="http://ru.wikipedia.org/wiki/%D0%9B%D1%83%D0%BD%D0%B0" TargetMode="External"/><Relationship Id="rId2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0%B5%D0%BD%D0%B5%D1%80%D0%B0" TargetMode="External"/><Relationship Id="rId11" Type="http://schemas.openxmlformats.org/officeDocument/2006/relationships/hyperlink" Target="http://ru.wikipedia.org/wiki/%D0%9F%D0%BB%D0%B0%D0%BD%D0%B5%D1%82%D0%B0" TargetMode="External"/><Relationship Id="rId5" Type="http://schemas.openxmlformats.org/officeDocument/2006/relationships/hyperlink" Target="http://ru.wikipedia.org/wiki/%D0%9C%D0%B5%D1%80%D0%BA%D1%83%D1%80%D0%B8%D0%B9" TargetMode="External"/><Relationship Id="rId10" Type="http://schemas.openxmlformats.org/officeDocument/2006/relationships/hyperlink" Target="http://ru.wikipedia.org/wiki/%D0%A1%D0%B0%D1%82%D1%83%D1%80%D0%BD" TargetMode="External"/><Relationship Id="rId4" Type="http://schemas.openxmlformats.org/officeDocument/2006/relationships/hyperlink" Target="http://ru.wikipedia.org/wiki/%D0%A1%D0%BE%D0%BB%D0%BD%D1%86%D0%B5" TargetMode="External"/><Relationship Id="rId9" Type="http://schemas.openxmlformats.org/officeDocument/2006/relationships/hyperlink" Target="http://ru.wikipedia.org/wiki/%D0%AE%D0%BF%D0%B8%D1%82%D0%B5%D1%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E%D0%BB%D0%BD%D0%B5%D1%87%D0%BD%D0%B0%D1%8F_%D1%81%D0%B8%D1%81%D1%82%D0%B5%D0%BC%D0%B0" TargetMode="External"/><Relationship Id="rId3" Type="http://schemas.openxmlformats.org/officeDocument/2006/relationships/hyperlink" Target="http://ru.wikipedia.org/wiki/%D0%9F%D0%BB%D0%B0%D0%BD%D0%B5%D1%82%D0%BD%D0%B0%D1%8F_%D1%81%D0%B8%D1%81%D1%82%D0%B5%D0%BC%D0%B0" TargetMode="External"/><Relationship Id="rId7" Type="http://schemas.openxmlformats.org/officeDocument/2006/relationships/hyperlink" Target="http://ru.wikipedia.org/wiki/%D0%93%D1%80%D0%B0%D0%B2%D0%B8%D1%82%D0%B0%D1%86%D0%B8%D0%BE%D0%BD%D0%BD%D1%8B%D0%B9_%D0%BA%D0%BE%D0%BB%D0%BB%D0%B0%D0%BF%D1%8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E%D1%81%D0%BC%D0%B8%D1%87%D0%B5%D1%81%D0%BA%D0%B8%D0%B9_%D0%BE%D0%B1%D1%8A%D0%B5%D0%BA%D1%82" TargetMode="External"/><Relationship Id="rId5" Type="http://schemas.openxmlformats.org/officeDocument/2006/relationships/hyperlink" Target="http://ru.wikipedia.org/wiki/%D0%A1%D0%BE%D0%BB%D0%BD%D1%86%D0%B5" TargetMode="External"/><Relationship Id="rId10" Type="http://schemas.openxmlformats.org/officeDocument/2006/relationships/hyperlink" Target="http://ru.wikipedia.org/wiki/%D0%AD%D0%BA%D0%BB%D0%B8%D0%BF%D1%82%D0%B8%D0%BA%D0%B0" TargetMode="External"/><Relationship Id="rId4" Type="http://schemas.openxmlformats.org/officeDocument/2006/relationships/hyperlink" Target="http://ru.wikipedia.org/wiki/%D0%97%D0%B2%D0%B5%D0%B7%D0%B4%D0%B0" TargetMode="External"/><Relationship Id="rId9" Type="http://schemas.openxmlformats.org/officeDocument/2006/relationships/hyperlink" Target="http://ru.wikipedia.org/wiki/%D0%9F%D0%BB%D0%B0%D0%BD%D0%B5%D1%82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8%D0%BB%D0%B8%D0%BA%D0%B0%D1%82%D1%8B_(%D0%BC%D0%B8%D0%BD%D0%B5%D1%80%D0%B0%D0%BB%D1%8B)" TargetMode="External"/><Relationship Id="rId13" Type="http://schemas.openxmlformats.org/officeDocument/2006/relationships/hyperlink" Target="http://ru.wikipedia.org/wiki/%D0%9D%D0%B5%D0%BF%D1%82%D1%83%D0%BD" TargetMode="External"/><Relationship Id="rId18" Type="http://schemas.openxmlformats.org/officeDocument/2006/relationships/hyperlink" Target="http://ru.wikipedia.org/wiki/%D0%9E%D0%BA%D1%81%D0%B8%D0%B4_%D1%83%D0%B3%D0%BB%D0%B5%D1%80%D0%BE%D0%B4%D0%B0(II)" TargetMode="External"/><Relationship Id="rId3" Type="http://schemas.openxmlformats.org/officeDocument/2006/relationships/hyperlink" Target="http://ru.wikipedia.org/wiki/%D0%9C%D0%B5%D1%80%D0%BA%D1%83%D1%80%D0%B8%D0%B9" TargetMode="External"/><Relationship Id="rId21" Type="http://schemas.openxmlformats.org/officeDocument/2006/relationships/hyperlink" Target="http://ru.wikipedia.org/wiki/%D0%9A%D0%B0%D1%80%D0%BB%D0%B8%D0%BA%D0%BE%D0%B2%D0%B0%D1%8F_%D0%BF%D0%BB%D0%B0%D0%BD%D0%B5%D1%82%D0%B0" TargetMode="External"/><Relationship Id="rId7" Type="http://schemas.openxmlformats.org/officeDocument/2006/relationships/hyperlink" Target="http://ru.wikipedia.org/wiki/%D0%9F%D0%BB%D0%B0%D0%BD%D0%B5%D1%82%D1%8B_%D0%B7%D0%B5%D0%BC%D0%BD%D0%BE%D0%B9_%D0%B3%D1%80%D1%83%D0%BF%D0%BF%D1%8B" TargetMode="External"/><Relationship Id="rId12" Type="http://schemas.openxmlformats.org/officeDocument/2006/relationships/hyperlink" Target="http://ru.wikipedia.org/wiki/%D0%A3%D1%80%D0%B0%D0%BD_(%D0%BF%D0%BB%D0%B0%D0%BD%D0%B5%D1%82%D0%B0)" TargetMode="External"/><Relationship Id="rId17" Type="http://schemas.openxmlformats.org/officeDocument/2006/relationships/hyperlink" Target="http://ru.wikipedia.org/wiki/%D0%9C%D0%B5%D1%82%D0%B0%D0%BD" TargetMode="External"/><Relationship Id="rId2" Type="http://schemas.openxmlformats.org/officeDocument/2006/relationships/image" Target="../media/image5.jpeg"/><Relationship Id="rId16" Type="http://schemas.openxmlformats.org/officeDocument/2006/relationships/hyperlink" Target="http://ru.wikipedia.org/wiki/%D0%93%D0%B5%D0%BB%D0%B8%D0%B9" TargetMode="External"/><Relationship Id="rId20" Type="http://schemas.openxmlformats.org/officeDocument/2006/relationships/hyperlink" Target="http://ru.wikipedia.org/wiki/%D0%9B%D0%B5%D0%B4%D1%8F%D0%BD%D0%BE%D0%B9_%D0%B3%D0%B8%D0%B3%D0%B0%D0%BD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C%D0%B0%D1%80%D1%81" TargetMode="External"/><Relationship Id="rId11" Type="http://schemas.openxmlformats.org/officeDocument/2006/relationships/hyperlink" Target="http://ru.wikipedia.org/wiki/%D0%A1%D0%B0%D1%82%D1%83%D1%80%D0%BD" TargetMode="External"/><Relationship Id="rId5" Type="http://schemas.openxmlformats.org/officeDocument/2006/relationships/hyperlink" Target="http://ru.wikipedia.org/wiki/%D0%97%D0%B5%D0%BC%D0%BB%D1%8F" TargetMode="External"/><Relationship Id="rId15" Type="http://schemas.openxmlformats.org/officeDocument/2006/relationships/hyperlink" Target="http://ru.wikipedia.org/wiki/%D0%92%D0%BE%D0%B4%D0%BE%D1%80%D0%BE%D0%B4" TargetMode="External"/><Relationship Id="rId23" Type="http://schemas.openxmlformats.org/officeDocument/2006/relationships/hyperlink" Target="http://ru.wikipedia.org/wiki/%D0%9A%D0%BE%D0%BB%D1%8C%D1%86%D0%B0_%D0%BF%D0%BB%D0%B0%D0%BD%D0%B5%D1%82" TargetMode="External"/><Relationship Id="rId10" Type="http://schemas.openxmlformats.org/officeDocument/2006/relationships/hyperlink" Target="http://ru.wikipedia.org/wiki/%D0%AE%D0%BF%D0%B8%D1%82%D0%B5%D1%80" TargetMode="External"/><Relationship Id="rId19" Type="http://schemas.openxmlformats.org/officeDocument/2006/relationships/hyperlink" Target="http://ru.wikipedia.org/wiki/%D0%A1%D0%BE%D0%BB%D0%BD%D0%B5%D1%87%D0%BD%D0%B0%D1%8F_%D1%81%D0%B8%D1%81%D1%82%D0%B5%D0%BC%D0%B0" TargetMode="External"/><Relationship Id="rId4" Type="http://schemas.openxmlformats.org/officeDocument/2006/relationships/hyperlink" Target="http://ru.wikipedia.org/wiki/%D0%92%D0%B5%D0%BD%D0%B5%D1%80%D0%B0" TargetMode="External"/><Relationship Id="rId9" Type="http://schemas.openxmlformats.org/officeDocument/2006/relationships/hyperlink" Target="http://ru.wikipedia.org/wiki/%D0%9C%D0%B5%D1%82%D0%B0%D0%BB%D0%BB%D1%8B" TargetMode="External"/><Relationship Id="rId14" Type="http://schemas.openxmlformats.org/officeDocument/2006/relationships/hyperlink" Target="http://ru.wikipedia.org/wiki/%D0%93%D0%B0%D0%B7%D0%BE%D0%B2%D0%B0%D1%8F_%D0%BF%D0%BB%D0%B0%D0%BD%D0%B5%D1%82%D0%B0" TargetMode="External"/><Relationship Id="rId22" Type="http://schemas.openxmlformats.org/officeDocument/2006/relationships/hyperlink" Target="http://ru.wikipedia.org/wiki/%D0%A1%D0%BF%D1%83%D1%82%D0%BD%D0%B8%D0%BA%D0%B8_%D0%B2_%D0%A1%D0%BE%D0%BB%D0%BD%D0%B5%D1%87%D0%BD%D0%BE%D0%B9_%D1%81%D0%B8%D1%81%D1%82%D0%B5%D0%BC%D0%B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3%D0%B0%D0%B7%D0%BE%D0%B2%D1%8B%D0%B5_%D0%B3%D0%B8%D0%B3%D0%B0%D0%BD%D1%82%D1%8B" TargetMode="External"/><Relationship Id="rId3" Type="http://schemas.openxmlformats.org/officeDocument/2006/relationships/hyperlink" Target="http://ru.wikipedia.org/wiki/%D0%A1%D0%BE%D0%BB%D0%BD%D1%86%D0%B5" TargetMode="External"/><Relationship Id="rId7" Type="http://schemas.openxmlformats.org/officeDocument/2006/relationships/hyperlink" Target="http://ru.wikipedia.org/wiki/%D0%A1%D0%BE%D0%BB%D0%BD%D0%B5%D1%87%D0%BD%D0%B0%D1%8F_%D1%81%D0%B8%D1%81%D1%82%D0%B5%D0%BC%D0%B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6%D1%91%D0%BB%D1%82%D1%8B%D0%B9_%D0%BA%D0%B0%D1%80%D0%BB%D0%B8%D0%BA" TargetMode="External"/><Relationship Id="rId5" Type="http://schemas.openxmlformats.org/officeDocument/2006/relationships/hyperlink" Target="http://ru.wikipedia.org/wiki/%D0%A1%D0%BF%D0%B5%D0%BA%D1%82%D1%80%D0%B0%D0%BB%D1%8C%D0%BD%D1%8B%D0%B5_%D0%BA%D0%BB%D0%B0%D1%81%D1%81%D1%8B_%D0%B7%D0%B2%D1%91%D0%B7%D0%B4" TargetMode="External"/><Relationship Id="rId4" Type="http://schemas.openxmlformats.org/officeDocument/2006/relationships/hyperlink" Target="http://ru.wikipedia.org/wiki/%D0%97%D0%B2%D0%B5%D0%B7%D0%B4%D0%B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3%D1%80%D0%B0%D0%BD_(%D0%BF%D0%BB%D0%B0%D0%BD%D0%B5%D1%82%D0%B0)" TargetMode="External"/><Relationship Id="rId3" Type="http://schemas.openxmlformats.org/officeDocument/2006/relationships/hyperlink" Target="http://ru.wikipedia.org/wiki/%D0%9A%D0%BE%D0%BC%D0%B5%D1%82%D0%B0_%D0%93%D0%B0%D0%BB%D0%BB%D0%B5%D1%8F" TargetMode="External"/><Relationship Id="rId7" Type="http://schemas.openxmlformats.org/officeDocument/2006/relationships/hyperlink" Target="http://ru.wikipedia.org/wiki/%D0%92%D0%B5%D0%BD%D0%B5%D1%80%D0%B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5%D0%BF%D1%82%D1%83%D0%BD" TargetMode="External"/><Relationship Id="rId5" Type="http://schemas.openxmlformats.org/officeDocument/2006/relationships/hyperlink" Target="http://ru.wikipedia.org/wiki/%D0%9C%D0%B5%D1%80%D0%BA%D1%83%D1%80%D0%B8%D0%B9" TargetMode="External"/><Relationship Id="rId4" Type="http://schemas.openxmlformats.org/officeDocument/2006/relationships/hyperlink" Target="http://ru.wikipedia.org/wiki/%D0%A3%D0%B3%D0%BB%D0%BE%D0%B2%D0%B0%D1%8F_%D1%81%D0%BA%D0%BE%D1%80%D0%BE%D1%81%D1%82%D1%8C" TargetMode="External"/><Relationship Id="rId9" Type="http://schemas.openxmlformats.org/officeDocument/2006/relationships/hyperlink" Target="http://ru.wikipedia.org/wiki/%D0%A2%D0%B5%D0%BB%D0%BB%D1%83%D1%80%D0%B8%D0%B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E%D0%BB%D0%BD%D0%B5%D1%87%D0%BD%D1%8B%D0%B5_%D1%81%D1%83%D1%82%D0%BA%D0%B8" TargetMode="External"/><Relationship Id="rId13" Type="http://schemas.openxmlformats.org/officeDocument/2006/relationships/hyperlink" Target="http://ru.wikipedia.org/wiki/%D0%A0%D0%B0%D0%B4%D0%B8%D1%83%D1%81" TargetMode="External"/><Relationship Id="rId18" Type="http://schemas.openxmlformats.org/officeDocument/2006/relationships/hyperlink" Target="http://ru.wikipedia.org/wiki/%D0%9A%D0%B3" TargetMode="External"/><Relationship Id="rId3" Type="http://schemas.openxmlformats.org/officeDocument/2006/relationships/hyperlink" Target="http://ru.wikipedia.org/wiki/%D0%A1%D0%BE%D0%BB%D0%BD%D1%86%D0%B5" TargetMode="External"/><Relationship Id="rId21" Type="http://schemas.openxmlformats.org/officeDocument/2006/relationships/hyperlink" Target="http://ru.wikipedia.org/wiki/%D0%9C%D0%B5%D1%82%D0%B0%D0%BB%D0%BB" TargetMode="External"/><Relationship Id="rId7" Type="http://schemas.openxmlformats.org/officeDocument/2006/relationships/hyperlink" Target="http://ru.wikipedia.org/wiki/%D0%9C%D0%B5%D1%80%D0%BA%D1%83%D1%80%D0%B8%D0%B9" TargetMode="External"/><Relationship Id="rId12" Type="http://schemas.openxmlformats.org/officeDocument/2006/relationships/hyperlink" Target="http://ru.wikipedia.org/wiki/%D0%9F%D0%BB%D0%B0%D0%BD%D0%B5%D1%82%D1%8B_%D0%B7%D0%B5%D0%BC%D0%BD%D0%BE%D0%B9_%D0%B3%D1%80%D1%83%D0%BF%D0%BF%D1%8B" TargetMode="External"/><Relationship Id="rId17" Type="http://schemas.openxmlformats.org/officeDocument/2006/relationships/hyperlink" Target="http://ru.wikipedia.org/wiki/%D0%A2%D0%B8%D1%82%D0%B0%D0%BD_(%D1%81%D0%BF%D1%83%D1%82%D0%BD%D0%B8%D0%BA)" TargetMode="External"/><Relationship Id="rId25" Type="http://schemas.openxmlformats.org/officeDocument/2006/relationships/hyperlink" Target="http://ru.wikipedia.org/wiki/%D0%9F%D0%BB%D0%B0%D0%BD%D0%B5%D1%82%D1%8B-%D0%B3%D0%B8%D0%B3%D0%B0%D0%BD%D1%82%D1%8B" TargetMode="External"/><Relationship Id="rId2" Type="http://schemas.openxmlformats.org/officeDocument/2006/relationships/image" Target="../media/image8.jpeg"/><Relationship Id="rId16" Type="http://schemas.openxmlformats.org/officeDocument/2006/relationships/hyperlink" Target="http://ru.wikipedia.org/wiki/%D0%A1%D0%B0%D1%82%D1%83%D1%80%D0%BD" TargetMode="External"/><Relationship Id="rId20" Type="http://schemas.openxmlformats.org/officeDocument/2006/relationships/hyperlink" Target="http://ru.wikipedia.org/wiki/%D0%97%D0%B5%D0%BC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7%D0%B2%D1%91%D0%B7%D0%B4%D0%BD%D1%8B%D0%B5_%D1%81%D1%83%D1%82%D0%BA%D0%B8" TargetMode="External"/><Relationship Id="rId11" Type="http://schemas.openxmlformats.org/officeDocument/2006/relationships/hyperlink" Target="http://ru.wikipedia.org/wiki/%D0%AD%D0%BB%D0%BE%D0%BD%D0%B3%D0%B0%D1%86%D0%B8%D1%8F_(%D0%B0%D1%81%D1%82%D1%80%D0%BE%D0%BD%D0%BE%D0%BC%D0%B8%D1%8F)" TargetMode="External"/><Relationship Id="rId24" Type="http://schemas.openxmlformats.org/officeDocument/2006/relationships/hyperlink" Target="http://ru.wikipedia.org/wiki/%D0%9A%D0%BC/%D1%81" TargetMode="External"/><Relationship Id="rId5" Type="http://schemas.openxmlformats.org/officeDocument/2006/relationships/hyperlink" Target="http://ru.wikipedia.org/wiki/%D0%A1%D0%BE%D0%BB%D0%BD%D0%B5%D1%87%D0%BD%D0%B0%D1%8F_%D1%81%D0%B8%D1%81%D1%82%D0%B5%D0%BC%D0%B0" TargetMode="External"/><Relationship Id="rId15" Type="http://schemas.openxmlformats.org/officeDocument/2006/relationships/hyperlink" Target="http://ru.wikipedia.org/wiki/%D0%93%D0%B0%D0%BD%D0%B8%D0%BC%D0%B5%D0%B4_(%D1%81%D0%BF%D1%83%D1%82%D0%BD%D0%B8%D0%BA)" TargetMode="External"/><Relationship Id="rId23" Type="http://schemas.openxmlformats.org/officeDocument/2006/relationships/hyperlink" Target="http://ru.wikipedia.org/wiki/%D0%92%D1%82%D0%BE%D1%80%D0%B0%D1%8F_%D0%BA%D0%BE%D1%81%D0%BC%D0%B8%D1%87%D0%B5%D1%81%D0%BA%D0%B0%D1%8F_%D1%81%D0%BA%D0%BE%D1%80%D0%BE%D1%81%D1%82%D1%8C" TargetMode="External"/><Relationship Id="rId10" Type="http://schemas.openxmlformats.org/officeDocument/2006/relationships/hyperlink" Target="http://ru.wikipedia.org/wiki/%D0%97%D0%B2%D1%91%D0%B7%D0%B4%D0%BD%D0%B0%D1%8F_%D0%B2%D0%B5%D0%BB%D0%B8%D1%87%D0%B8%D0%BD%D0%B0" TargetMode="External"/><Relationship Id="rId19" Type="http://schemas.openxmlformats.org/officeDocument/2006/relationships/hyperlink" Target="http://ru.wikipedia.org/wiki/%D0%9F%D0%BB%D0%BE%D1%82%D0%BD%D0%BE%D1%81%D1%82%D1%8C" TargetMode="External"/><Relationship Id="rId4" Type="http://schemas.openxmlformats.org/officeDocument/2006/relationships/hyperlink" Target="http://ru.wikipedia.org/wiki/%D0%9F%D0%BB%D0%B0%D0%BD%D0%B5%D1%82%D0%B0" TargetMode="External"/><Relationship Id="rId9" Type="http://schemas.openxmlformats.org/officeDocument/2006/relationships/hyperlink" Target="http://ru.wikipedia.org/wiki/%D0%9C%D0%B5%D1%80%D0%BA%D1%83%D1%80%D0%B8%D0%B9_(%D0%BC%D0%B8%D1%84%D0%BE%D0%BB%D0%BE%D0%B3%D0%B8%D1%8F)" TargetMode="External"/><Relationship Id="rId14" Type="http://schemas.openxmlformats.org/officeDocument/2006/relationships/hyperlink" Target="http://ru.wikipedia.org/wiki/%D0%AE%D0%BF%D0%B8%D1%82%D0%B5%D1%80" TargetMode="External"/><Relationship Id="rId22" Type="http://schemas.openxmlformats.org/officeDocument/2006/relationships/hyperlink" Target="http://ru.wikipedia.org/wiki/%D0%A3%D1%81%D0%BA%D0%BE%D1%80%D0%B5%D0%BD%D0%B8%D0%B5_%D1%81%D0%B2%D0%BE%D0%B1%D0%BE%D0%B4%D0%BD%D0%BE%D0%B3%D0%BE_%D0%BF%D0%B0%D0%B4%D0%B5%D0%BD%D0%B8%D1%8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1%82%D0%BC%D0%BE%D1%81%D1%84%D0%B5%D1%80%D0%BD%D0%BE%D0%B5_%D0%B4%D0%B0%D0%B2%D0%BB%D0%B5%D0%BD%D0%B8%D0%B5" TargetMode="External"/><Relationship Id="rId13" Type="http://schemas.openxmlformats.org/officeDocument/2006/relationships/hyperlink" Target="http://ru.wikipedia.org/wiki/%D0%9F%D0%BB%D0%B0%D0%BD%D0%B5%D1%82%D1%8B_%D0%B7%D0%B5%D0%BC%D0%BD%D0%BE%D0%B9_%D0%B3%D1%80%D1%83%D0%BF%D0%BF%D1%8B" TargetMode="External"/><Relationship Id="rId3" Type="http://schemas.openxmlformats.org/officeDocument/2006/relationships/hyperlink" Target="http://ru.wikipedia.org/wiki/%D0%9F%D0%BB%D0%B0%D0%BD%D0%B5%D1%82%D0%B0" TargetMode="External"/><Relationship Id="rId7" Type="http://schemas.openxmlformats.org/officeDocument/2006/relationships/hyperlink" Target="http://ru.wikipedia.org/wiki/%D0%94%D1%80%D0%B5%D0%B2%D0%BD%D0%B5%D1%80%D0%B8%D0%BC%D1%81%D0%BA%D0%B0%D1%8F_%D1%80%D0%B5%D0%BB%D0%B8%D0%B3%D0%B8%D1%8F" TargetMode="External"/><Relationship Id="rId12" Type="http://schemas.openxmlformats.org/officeDocument/2006/relationships/hyperlink" Target="http://ru.wikipedia.org/wiki/%D0%97%D0%B5%D0%BC%D0%BB%D1%8F" TargetMode="External"/><Relationship Id="rId2" Type="http://schemas.openxmlformats.org/officeDocument/2006/relationships/image" Target="../media/image9.jpeg"/><Relationship Id="rId16" Type="http://schemas.openxmlformats.org/officeDocument/2006/relationships/hyperlink" Target="http://ru.wikipedia.org/wiki/%D0%92%D0%B8%D0%B4%D0%B8%D0%BC%D0%BE%D0%B5_%D0%B8%D0%B7%D0%BB%D1%83%D1%87%D0%B5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0%B5%D0%BD%D0%B5%D1%80%D0%B0_(%D0%BC%D0%B8%D1%84%D0%BE%D0%BB%D0%BE%D0%B3%D0%B8%D1%8F)" TargetMode="External"/><Relationship Id="rId11" Type="http://schemas.openxmlformats.org/officeDocument/2006/relationships/hyperlink" Target="http://ru.wikipedia.org/wiki/%D0%92%D0%B8%D0%B4%D0%B8%D0%BC%D0%B0%D1%8F_%D0%B7%D0%B2%D1%91%D0%B7%D0%B4%D0%BD%D0%B0%D1%8F_%D0%B2%D0%B5%D0%BB%D0%B8%D1%87%D0%B8%D0%BD%D0%B0" TargetMode="External"/><Relationship Id="rId5" Type="http://schemas.openxmlformats.org/officeDocument/2006/relationships/hyperlink" Target="http://ru.wikipedia.org/wiki/%D0%A1%D1%83%D1%82%D0%BA%D0%B8" TargetMode="External"/><Relationship Id="rId15" Type="http://schemas.openxmlformats.org/officeDocument/2006/relationships/hyperlink" Target="http://ru.wikipedia.org/wiki/%D0%A1%D0%B5%D1%80%D0%BD%D0%B0%D1%8F_%D0%BA%D0%B8%D1%81%D0%BB%D0%BE%D1%82%D0%B0" TargetMode="External"/><Relationship Id="rId10" Type="http://schemas.openxmlformats.org/officeDocument/2006/relationships/hyperlink" Target="http://ru.wikipedia.org/wiki/%D0%9B%D1%83%D0%BD%D0%B0" TargetMode="External"/><Relationship Id="rId4" Type="http://schemas.openxmlformats.org/officeDocument/2006/relationships/hyperlink" Target="http://ru.wikipedia.org/wiki/%D0%A1%D0%BE%D0%BB%D0%BD%D0%B5%D1%87%D0%BD%D0%B0%D1%8F_%D1%81%D0%B8%D1%81%D1%82%D0%B5%D0%BC%D0%B0" TargetMode="External"/><Relationship Id="rId9" Type="http://schemas.openxmlformats.org/officeDocument/2006/relationships/hyperlink" Target="http://ru.wikipedia.org/wiki/%D0%A1%D0%BE%D0%BB%D0%BD%D1%86%D0%B5" TargetMode="External"/><Relationship Id="rId14" Type="http://schemas.openxmlformats.org/officeDocument/2006/relationships/hyperlink" Target="http://ru.wikipedia.org/wiki/%D0%9E%D0%B1%D0%BB%D0%B0%D0%BA%D0%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Презентация по астрономии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725144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Ученицы 11-А класс</a:t>
            </a:r>
            <a:br>
              <a:rPr lang="ru-RU" dirty="0" smtClean="0"/>
            </a:br>
            <a:r>
              <a:rPr lang="ru-RU" dirty="0" smtClean="0"/>
              <a:t>ООШ № 24</a:t>
            </a:r>
            <a:br>
              <a:rPr lang="ru-RU" dirty="0" smtClean="0"/>
            </a:br>
            <a:r>
              <a:rPr lang="ru-RU" dirty="0" smtClean="0"/>
              <a:t>г.Мелитополя</a:t>
            </a:r>
            <a:br>
              <a:rPr lang="ru-RU" dirty="0" smtClean="0"/>
            </a:br>
            <a:r>
              <a:rPr lang="ru-RU" dirty="0" err="1" smtClean="0"/>
              <a:t>Кондрецовой</a:t>
            </a:r>
            <a:r>
              <a:rPr lang="ru-RU" dirty="0" smtClean="0"/>
              <a:t> Алины </a:t>
            </a:r>
            <a:endParaRPr lang="ru-RU" dirty="0"/>
          </a:p>
        </p:txBody>
      </p:sp>
      <p:pic>
        <p:nvPicPr>
          <p:cNvPr id="4" name="Рисунок 3" descr="planet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54192"/>
            <a:ext cx="4536504" cy="483159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Земля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70px-NASA_Earth_America_2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2808312" cy="2736305"/>
          </a:xfrm>
        </p:spPr>
      </p:pic>
      <p:sp>
        <p:nvSpPr>
          <p:cNvPr id="5" name="Прямоугольник 4"/>
          <p:cNvSpPr/>
          <p:nvPr/>
        </p:nvSpPr>
        <p:spPr>
          <a:xfrm>
            <a:off x="3347864" y="764704"/>
            <a:ext cx="5796136" cy="468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Земля́</a:t>
            </a:r>
            <a:r>
              <a:rPr lang="ru-RU" dirty="0"/>
              <a:t> — третья от </a:t>
            </a:r>
            <a:r>
              <a:rPr lang="ru-RU" dirty="0">
                <a:hlinkClick r:id="rId3" tooltip="Солнце"/>
              </a:rPr>
              <a:t>Солнца</a:t>
            </a:r>
            <a:r>
              <a:rPr lang="ru-RU" dirty="0"/>
              <a:t> </a:t>
            </a:r>
            <a:r>
              <a:rPr lang="ru-RU" dirty="0">
                <a:hlinkClick r:id="rId4" tooltip="Планета"/>
              </a:rPr>
              <a:t>планета</a:t>
            </a:r>
            <a:r>
              <a:rPr lang="ru-RU" dirty="0"/>
              <a:t>. Пятая по размеру среди всех планет </a:t>
            </a:r>
            <a:r>
              <a:rPr lang="ru-RU" dirty="0">
                <a:hlinkClick r:id="rId5" tooltip="Солнечная система"/>
              </a:rPr>
              <a:t>Солнечной системы</a:t>
            </a:r>
            <a:r>
              <a:rPr lang="ru-RU" dirty="0"/>
              <a:t>. Она является также крупнейшей по </a:t>
            </a:r>
            <a:r>
              <a:rPr lang="ru-RU" dirty="0">
                <a:hlinkClick r:id="rId6" tooltip="Диаметр"/>
              </a:rPr>
              <a:t>диаметру</a:t>
            </a:r>
            <a:r>
              <a:rPr lang="ru-RU" dirty="0"/>
              <a:t>, </a:t>
            </a:r>
            <a:r>
              <a:rPr lang="ru-RU" dirty="0">
                <a:hlinkClick r:id="rId7" tooltip="Масса"/>
              </a:rPr>
              <a:t>массе</a:t>
            </a:r>
            <a:r>
              <a:rPr lang="ru-RU" dirty="0"/>
              <a:t> и </a:t>
            </a:r>
            <a:r>
              <a:rPr lang="ru-RU" dirty="0">
                <a:hlinkClick r:id="rId8" tooltip="Плотность"/>
              </a:rPr>
              <a:t>плотности</a:t>
            </a:r>
            <a:r>
              <a:rPr lang="ru-RU" dirty="0"/>
              <a:t> среди </a:t>
            </a:r>
            <a:r>
              <a:rPr lang="ru-RU" dirty="0">
                <a:hlinkClick r:id="rId9" tooltip="Планеты земной группы"/>
              </a:rPr>
              <a:t>планет земной группы</a:t>
            </a:r>
            <a:r>
              <a:rPr lang="ru-RU" dirty="0" smtClean="0"/>
              <a:t>.</a:t>
            </a:r>
            <a:r>
              <a:rPr lang="ru-RU" dirty="0" smtClean="0"/>
              <a:t> Приблизительно 70,8 % поверхности планеты занимает </a:t>
            </a:r>
            <a:r>
              <a:rPr lang="ru-RU" dirty="0" smtClean="0">
                <a:hlinkClick r:id="rId10" tooltip="Мировой океан"/>
              </a:rPr>
              <a:t>Мировой </a:t>
            </a:r>
            <a:r>
              <a:rPr lang="ru-RU" dirty="0" smtClean="0">
                <a:hlinkClick r:id="rId10" tooltip="Мировой океан"/>
              </a:rPr>
              <a:t>океан</a:t>
            </a:r>
            <a:r>
              <a:rPr lang="ru-RU" dirty="0" smtClean="0"/>
              <a:t> Земля взаимодействует (</a:t>
            </a:r>
            <a:r>
              <a:rPr lang="ru-RU" dirty="0" smtClean="0">
                <a:hlinkClick r:id="rId11" tooltip="Гравитация"/>
              </a:rPr>
              <a:t>притягивается гравитационными силами</a:t>
            </a:r>
            <a:r>
              <a:rPr lang="ru-RU" dirty="0" smtClean="0"/>
              <a:t>) с другими объектами в </a:t>
            </a:r>
            <a:r>
              <a:rPr lang="ru-RU" dirty="0" smtClean="0">
                <a:hlinkClick r:id="rId12" tooltip="Космическое пространство"/>
              </a:rPr>
              <a:t>космосе</a:t>
            </a:r>
            <a:r>
              <a:rPr lang="ru-RU" dirty="0" smtClean="0"/>
              <a:t>, включая </a:t>
            </a:r>
            <a:r>
              <a:rPr lang="ru-RU" dirty="0" smtClean="0">
                <a:hlinkClick r:id="rId3" tooltip="Солнце"/>
              </a:rPr>
              <a:t>Солнце</a:t>
            </a:r>
            <a:r>
              <a:rPr lang="ru-RU" dirty="0" smtClean="0"/>
              <a:t> и </a:t>
            </a:r>
            <a:r>
              <a:rPr lang="ru-RU" dirty="0" smtClean="0">
                <a:hlinkClick r:id="rId13" tooltip="Луна"/>
              </a:rPr>
              <a:t>Луну</a:t>
            </a:r>
            <a:r>
              <a:rPr lang="ru-RU" dirty="0" smtClean="0"/>
              <a:t>. Земля обращается вокруг Солнца и делает вокруг него полный оборот примерно за 365,26 </a:t>
            </a:r>
            <a:r>
              <a:rPr lang="ru-RU" dirty="0" smtClean="0">
                <a:hlinkClick r:id="rId14" tooltip="Солнечные сутки"/>
              </a:rPr>
              <a:t>солнечных суток</a:t>
            </a:r>
            <a:r>
              <a:rPr lang="ru-RU" dirty="0" smtClean="0"/>
              <a:t> — </a:t>
            </a:r>
            <a:r>
              <a:rPr lang="ru-RU" dirty="0" smtClean="0">
                <a:hlinkClick r:id="rId15" tooltip="Сидерический период"/>
              </a:rPr>
              <a:t>сидерический год</a:t>
            </a:r>
            <a:r>
              <a:rPr lang="ru-RU" dirty="0" smtClean="0"/>
              <a:t>. Ось вращения Земли наклонена на 23,44° относительно перпендикуляра к её орбитальной плоскости, это вызывает сезонные изменения на поверхности планеты с периодом в один </a:t>
            </a:r>
            <a:r>
              <a:rPr lang="ru-RU" dirty="0" smtClean="0">
                <a:hlinkClick r:id="rId16" tooltip="Тропический год"/>
              </a:rPr>
              <a:t>тропический год</a:t>
            </a:r>
            <a:r>
              <a:rPr lang="ru-RU" dirty="0" smtClean="0"/>
              <a:t> — 365,24 солнечных суток. Сутки сейчас составляют примерно 24 </a:t>
            </a:r>
            <a:r>
              <a:rPr lang="ru-RU" dirty="0" smtClean="0"/>
              <a:t>часа.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5157192"/>
            <a:ext cx="5508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Земля взаимодействует (</a:t>
            </a:r>
            <a:r>
              <a:rPr lang="ru-RU" dirty="0" smtClean="0">
                <a:hlinkClick r:id="rId11" tooltip="Гравитация"/>
              </a:rPr>
              <a:t>притягивается гравитационными силами</a:t>
            </a:r>
            <a:r>
              <a:rPr lang="ru-RU" dirty="0" smtClean="0"/>
              <a:t>) с другими объектами в </a:t>
            </a:r>
            <a:r>
              <a:rPr lang="ru-RU" dirty="0" smtClean="0">
                <a:hlinkClick r:id="rId12" tooltip="Космическое пространство"/>
              </a:rPr>
              <a:t>космосе</a:t>
            </a:r>
            <a:r>
              <a:rPr lang="ru-RU" dirty="0" smtClean="0"/>
              <a:t>, включая </a:t>
            </a:r>
            <a:r>
              <a:rPr lang="ru-RU" dirty="0" smtClean="0">
                <a:hlinkClick r:id="rId3" tooltip="Солнце"/>
              </a:rPr>
              <a:t>Солнце</a:t>
            </a:r>
            <a:r>
              <a:rPr lang="ru-RU" dirty="0" smtClean="0"/>
              <a:t> и </a:t>
            </a:r>
            <a:r>
              <a:rPr lang="ru-RU" dirty="0" smtClean="0">
                <a:hlinkClick r:id="rId13" tooltip="Луна"/>
              </a:rPr>
              <a:t>Луну</a:t>
            </a:r>
            <a:r>
              <a:rPr lang="ru-RU" dirty="0" smtClean="0"/>
              <a:t>. Земля обращается вокруг Солнца и делает вокруг него полны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356992"/>
            <a:ext cx="3275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Планета является домом для миллионов видов живых существ, включая </a:t>
            </a:r>
            <a:r>
              <a:rPr lang="ru-RU" dirty="0" smtClean="0">
                <a:hlinkClick r:id="rId17" tooltip="Человек разумный"/>
              </a:rPr>
              <a:t>человека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Марс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40px-Mars_Hub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94560" cy="2194560"/>
          </a:xfrm>
        </p:spPr>
      </p:pic>
      <p:sp>
        <p:nvSpPr>
          <p:cNvPr id="33" name="Прямоугольник 32"/>
          <p:cNvSpPr/>
          <p:nvPr/>
        </p:nvSpPr>
        <p:spPr>
          <a:xfrm>
            <a:off x="2411760" y="476672"/>
            <a:ext cx="6732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Марс</a:t>
            </a:r>
            <a:r>
              <a:rPr lang="ru-RU" dirty="0" smtClean="0"/>
              <a:t> — четвёртая по удалённости от Солнца и седьмая по размерам </a:t>
            </a:r>
            <a:r>
              <a:rPr lang="ru-RU" dirty="0" smtClean="0">
                <a:hlinkClick r:id="rId3" tooltip="Планета"/>
              </a:rPr>
              <a:t>планета</a:t>
            </a:r>
            <a:r>
              <a:rPr lang="ru-RU" dirty="0" smtClean="0"/>
              <a:t>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; </a:t>
            </a:r>
            <a:r>
              <a:rPr lang="ru-RU" dirty="0" smtClean="0">
                <a:hlinkClick r:id="rId5" tooltip="Масса"/>
              </a:rPr>
              <a:t>масса</a:t>
            </a:r>
            <a:r>
              <a:rPr lang="ru-RU" dirty="0" smtClean="0"/>
              <a:t> планеты составляет 10,7 % массы </a:t>
            </a:r>
            <a:r>
              <a:rPr lang="ru-RU" dirty="0" smtClean="0">
                <a:hlinkClick r:id="rId6" tooltip="Земля"/>
              </a:rPr>
              <a:t>Земли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267744" y="141277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Названа в честь </a:t>
            </a:r>
            <a:r>
              <a:rPr lang="ru-RU" dirty="0" smtClean="0">
                <a:hlinkClick r:id="rId7" tooltip="Марс (мифология)"/>
              </a:rPr>
              <a:t>Марса</a:t>
            </a:r>
            <a:r>
              <a:rPr lang="ru-RU" dirty="0" smtClean="0"/>
              <a:t> — </a:t>
            </a:r>
            <a:r>
              <a:rPr lang="ru-RU" dirty="0" smtClean="0">
                <a:hlinkClick r:id="rId8" tooltip="Древний Рим"/>
              </a:rPr>
              <a:t>древнеримского</a:t>
            </a:r>
            <a:r>
              <a:rPr lang="ru-RU" dirty="0" smtClean="0"/>
              <a:t> бога войны, соответствующего древнегреческому </a:t>
            </a:r>
            <a:r>
              <a:rPr lang="ru-RU" dirty="0" smtClean="0">
                <a:hlinkClick r:id="rId9" tooltip="Арес"/>
              </a:rPr>
              <a:t>Аресу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105472" y="1916832"/>
            <a:ext cx="7038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Марс — </a:t>
            </a:r>
            <a:r>
              <a:rPr lang="ru-RU" dirty="0" smtClean="0">
                <a:hlinkClick r:id="rId10" tooltip="Планеты земной группы"/>
              </a:rPr>
              <a:t>планета земной группы</a:t>
            </a:r>
            <a:r>
              <a:rPr lang="ru-RU" dirty="0" smtClean="0"/>
              <a:t> с разреженной </a:t>
            </a:r>
            <a:r>
              <a:rPr lang="ru-RU" dirty="0" smtClean="0">
                <a:hlinkClick r:id="rId11" tooltip="Атмосфера"/>
              </a:rPr>
              <a:t>атмосферой</a:t>
            </a:r>
            <a:r>
              <a:rPr lang="ru-RU" dirty="0" smtClean="0"/>
              <a:t> (давление у поверхности в 160 раз меньше земного).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79512" y="2636912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Особенностями поверхностного рельефа Марса можно считать </a:t>
            </a:r>
            <a:r>
              <a:rPr lang="ru-RU" dirty="0" smtClean="0">
                <a:hlinkClick r:id="rId12" tooltip="Ударный кратер"/>
              </a:rPr>
              <a:t>ударные кратеры</a:t>
            </a:r>
            <a:r>
              <a:rPr lang="ru-RU" dirty="0" smtClean="0"/>
              <a:t> наподобие </a:t>
            </a:r>
            <a:r>
              <a:rPr lang="ru-RU" dirty="0" smtClean="0">
                <a:hlinkClick r:id="rId13" tooltip="Луна"/>
              </a:rPr>
              <a:t>лунных</a:t>
            </a:r>
            <a:r>
              <a:rPr lang="ru-RU" dirty="0" smtClean="0"/>
              <a:t>, а также </a:t>
            </a:r>
            <a:r>
              <a:rPr lang="ru-RU" dirty="0" smtClean="0">
                <a:hlinkClick r:id="rId14" tooltip="Вулкан"/>
              </a:rPr>
              <a:t>вулканы</a:t>
            </a:r>
            <a:r>
              <a:rPr lang="ru-RU" dirty="0" smtClean="0"/>
              <a:t>, </a:t>
            </a:r>
            <a:r>
              <a:rPr lang="ru-RU" dirty="0" err="1" smtClean="0">
                <a:hlinkClick r:id="rId15" tooltip="Долина"/>
              </a:rPr>
              <a:t>долины</a:t>
            </a:r>
            <a:r>
              <a:rPr lang="ru-RU" dirty="0" err="1" smtClean="0"/>
              <a:t>,</a:t>
            </a:r>
            <a:r>
              <a:rPr lang="ru-RU" dirty="0" err="1" smtClean="0">
                <a:hlinkClick r:id="rId16" tooltip="Пустыня"/>
              </a:rPr>
              <a:t>пустыни</a:t>
            </a:r>
            <a:r>
              <a:rPr lang="ru-RU" dirty="0" smtClean="0"/>
              <a:t> и </a:t>
            </a:r>
            <a:r>
              <a:rPr lang="ru-RU" dirty="0" smtClean="0">
                <a:hlinkClick r:id="rId17" tooltip="Полярная шапка"/>
              </a:rPr>
              <a:t>полярные ледниковые шапки</a:t>
            </a:r>
            <a:r>
              <a:rPr lang="ru-RU" dirty="0" smtClean="0"/>
              <a:t> наподобие </a:t>
            </a:r>
            <a:r>
              <a:rPr lang="ru-RU" dirty="0" smtClean="0">
                <a:hlinkClick r:id="rId6" tooltip="Земля"/>
              </a:rPr>
              <a:t>земных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1520" y="357301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Марса есть два естественных спутника — </a:t>
            </a:r>
            <a:r>
              <a:rPr lang="ru-RU" dirty="0" smtClean="0">
                <a:hlinkClick r:id="rId18" tooltip="Фобос"/>
              </a:rPr>
              <a:t>Фобос</a:t>
            </a:r>
            <a:r>
              <a:rPr lang="ru-RU" dirty="0" smtClean="0"/>
              <a:t> и </a:t>
            </a:r>
            <a:r>
              <a:rPr lang="ru-RU" dirty="0" err="1" smtClean="0">
                <a:hlinkClick r:id="rId19" tooltip="Деймос"/>
              </a:rPr>
              <a:t>Деймос</a:t>
            </a:r>
            <a:r>
              <a:rPr lang="ru-RU" dirty="0" smtClean="0"/>
              <a:t> (в переводе с </a:t>
            </a:r>
            <a:r>
              <a:rPr lang="ru-RU" dirty="0" smtClean="0">
                <a:hlinkClick r:id="rId20" tooltip="Древнегреческий язык"/>
              </a:rPr>
              <a:t>древнегреческого</a:t>
            </a:r>
            <a:r>
              <a:rPr lang="ru-RU" dirty="0" smtClean="0"/>
              <a:t> — «</a:t>
            </a:r>
            <a:r>
              <a:rPr lang="ru-RU" i="1" dirty="0" smtClean="0"/>
              <a:t>страх</a:t>
            </a:r>
            <a:r>
              <a:rPr lang="ru-RU" dirty="0" smtClean="0"/>
              <a:t>» и «</a:t>
            </a:r>
            <a:r>
              <a:rPr lang="ru-RU" i="1" dirty="0" smtClean="0"/>
              <a:t>ужас</a:t>
            </a:r>
            <a:r>
              <a:rPr lang="ru-RU" dirty="0" smtClean="0"/>
              <a:t>» — имена двух сыновей Ареса, сопровождавших его в бою), которые относительно малы (Фобос — 27×22×18 км, </a:t>
            </a:r>
            <a:r>
              <a:rPr lang="ru-RU" dirty="0" err="1" smtClean="0"/>
              <a:t>Деймос</a:t>
            </a:r>
            <a:r>
              <a:rPr lang="ru-RU" dirty="0" smtClean="0"/>
              <a:t> — 15×12,2×10,4 км)</a:t>
            </a:r>
            <a:r>
              <a:rPr lang="ru-RU" baseline="30000" dirty="0" smtClean="0">
                <a:hlinkClick r:id="rId21"/>
              </a:rPr>
              <a:t>[6]</a:t>
            </a:r>
            <a:r>
              <a:rPr lang="ru-RU" dirty="0" smtClean="0"/>
              <a:t> и имеют неправильную форму.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0" y="5085184"/>
            <a:ext cx="8892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Марс — четвёртая по удалённости от </a:t>
            </a:r>
            <a:r>
              <a:rPr lang="ru-RU" dirty="0" smtClean="0">
                <a:hlinkClick r:id="rId22" tooltip="Солнце"/>
              </a:rPr>
              <a:t>Солнца</a:t>
            </a:r>
            <a:r>
              <a:rPr lang="ru-RU" dirty="0" smtClean="0"/>
              <a:t> (после </a:t>
            </a:r>
            <a:r>
              <a:rPr lang="ru-RU" dirty="0" smtClean="0">
                <a:hlinkClick r:id="rId23" tooltip="Меркурий"/>
              </a:rPr>
              <a:t>Меркурия</a:t>
            </a:r>
            <a:r>
              <a:rPr lang="ru-RU" dirty="0" smtClean="0"/>
              <a:t>, </a:t>
            </a:r>
            <a:r>
              <a:rPr lang="ru-RU" dirty="0" smtClean="0">
                <a:hlinkClick r:id="rId24" tooltip="Венера"/>
              </a:rPr>
              <a:t>Венеры</a:t>
            </a:r>
            <a:r>
              <a:rPr lang="ru-RU" dirty="0" smtClean="0"/>
              <a:t> и </a:t>
            </a:r>
            <a:r>
              <a:rPr lang="ru-RU" dirty="0" smtClean="0">
                <a:hlinkClick r:id="rId6" tooltip="Земля"/>
              </a:rPr>
              <a:t>Земли</a:t>
            </a:r>
            <a:r>
              <a:rPr lang="ru-RU" dirty="0" smtClean="0"/>
              <a:t>) и седьмая по размерам (превосходит по массе и диаметру только </a:t>
            </a:r>
            <a:r>
              <a:rPr lang="ru-RU" dirty="0" smtClean="0">
                <a:hlinkClick r:id="rId23" tooltip="Меркурий"/>
              </a:rPr>
              <a:t>Меркурий</a:t>
            </a:r>
            <a:r>
              <a:rPr lang="ru-RU" dirty="0" smtClean="0"/>
              <a:t>) планета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baseline="30000" dirty="0" smtClean="0">
                <a:hlinkClick r:id="rId21"/>
              </a:rPr>
              <a:t>[7]</a:t>
            </a:r>
            <a:r>
              <a:rPr lang="ru-RU" dirty="0" smtClean="0"/>
              <a:t>. Масса Марса составляет 10,7 % массы Земли (6,423·10</a:t>
            </a:r>
            <a:r>
              <a:rPr lang="ru-RU" baseline="30000" dirty="0" smtClean="0"/>
              <a:t>23</a:t>
            </a:r>
            <a:r>
              <a:rPr lang="ru-RU" dirty="0" smtClean="0"/>
              <a:t> кг против 5,9736·10</a:t>
            </a:r>
            <a:r>
              <a:rPr lang="ru-RU" baseline="30000" dirty="0" smtClean="0"/>
              <a:t>24</a:t>
            </a:r>
            <a:r>
              <a:rPr lang="ru-RU" dirty="0" smtClean="0"/>
              <a:t> кг для Земли), объём — 0,15 объёма Земли, а средний линейный диаметр — 0,53 диаметра Земли (6800 км)</a:t>
            </a:r>
            <a:r>
              <a:rPr lang="ru-RU" u="sng" baseline="30000" dirty="0" smtClean="0">
                <a:hlinkClick r:id="rId21"/>
              </a:rPr>
              <a:t>[6]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Юпитер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300px-Jupiter_Glob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321538" cy="1872208"/>
          </a:xfrm>
        </p:spPr>
      </p:pic>
      <p:sp>
        <p:nvSpPr>
          <p:cNvPr id="5" name="Прямоугольник 4"/>
          <p:cNvSpPr/>
          <p:nvPr/>
        </p:nvSpPr>
        <p:spPr>
          <a:xfrm>
            <a:off x="2627784" y="548680"/>
            <a:ext cx="651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Юпи́тер</a:t>
            </a:r>
            <a:r>
              <a:rPr lang="ru-RU" dirty="0" smtClean="0"/>
              <a:t> — пятая </a:t>
            </a:r>
            <a:r>
              <a:rPr lang="ru-RU" dirty="0" smtClean="0">
                <a:hlinkClick r:id="rId3" tooltip="Планета"/>
              </a:rPr>
              <a:t>планета</a:t>
            </a:r>
            <a:r>
              <a:rPr lang="ru-RU" dirty="0" smtClean="0"/>
              <a:t> от </a:t>
            </a:r>
            <a:r>
              <a:rPr lang="ru-RU" dirty="0" smtClean="0">
                <a:hlinkClick r:id="rId4" tooltip="Солнце"/>
              </a:rPr>
              <a:t>Солнца</a:t>
            </a:r>
            <a:r>
              <a:rPr lang="ru-RU" dirty="0" smtClean="0"/>
              <a:t>, крупнейшая в </a:t>
            </a:r>
            <a:r>
              <a:rPr lang="ru-RU" dirty="0" smtClean="0">
                <a:hlinkClick r:id="rId5" tooltip="Солнечная система"/>
              </a:rPr>
              <a:t>Солнечной системе</a:t>
            </a:r>
            <a:r>
              <a:rPr lang="ru-RU" dirty="0" smtClean="0"/>
              <a:t>. Наряду с </a:t>
            </a:r>
            <a:r>
              <a:rPr lang="ru-RU" dirty="0" smtClean="0">
                <a:hlinkClick r:id="rId6" tooltip="Сатурн"/>
              </a:rPr>
              <a:t>Сатурном</a:t>
            </a:r>
            <a:r>
              <a:rPr lang="ru-RU" dirty="0" smtClean="0"/>
              <a:t>, </a:t>
            </a:r>
            <a:r>
              <a:rPr lang="ru-RU" dirty="0" smtClean="0">
                <a:hlinkClick r:id="rId7" tooltip="Уран (планета)"/>
              </a:rPr>
              <a:t>Ураном</a:t>
            </a:r>
            <a:r>
              <a:rPr lang="ru-RU" dirty="0" smtClean="0"/>
              <a:t> и </a:t>
            </a:r>
            <a:r>
              <a:rPr lang="ru-RU" dirty="0" smtClean="0">
                <a:hlinkClick r:id="rId8" tooltip="Нептун"/>
              </a:rPr>
              <a:t>Нептуном</a:t>
            </a:r>
            <a:r>
              <a:rPr lang="ru-RU" dirty="0" smtClean="0"/>
              <a:t> Юпитер классифицируется как </a:t>
            </a:r>
            <a:r>
              <a:rPr lang="ru-RU" u="sng" dirty="0" smtClean="0">
                <a:hlinkClick r:id="rId9" tooltip="Газовые планеты"/>
              </a:rPr>
              <a:t>газовый гигант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412776"/>
            <a:ext cx="651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Юпитер имеет, по крайней мере, 67 </a:t>
            </a:r>
            <a:r>
              <a:rPr lang="ru-RU" dirty="0" smtClean="0">
                <a:hlinkClick r:id="rId10" tooltip="Спутники Юпитера"/>
              </a:rPr>
              <a:t>спутников</a:t>
            </a:r>
            <a:r>
              <a:rPr lang="ru-RU" dirty="0" smtClean="0"/>
              <a:t>, самые крупные из которых — </a:t>
            </a:r>
            <a:r>
              <a:rPr lang="ru-RU" dirty="0" smtClean="0">
                <a:hlinkClick r:id="rId11" tooltip="Ио (спутник)"/>
              </a:rPr>
              <a:t>Ио</a:t>
            </a:r>
            <a:r>
              <a:rPr lang="ru-RU" dirty="0" smtClean="0"/>
              <a:t>, </a:t>
            </a:r>
            <a:r>
              <a:rPr lang="ru-RU" dirty="0" smtClean="0">
                <a:hlinkClick r:id="rId12" tooltip="Европа (спутник)"/>
              </a:rPr>
              <a:t>Европа</a:t>
            </a:r>
            <a:r>
              <a:rPr lang="ru-RU" dirty="0" smtClean="0"/>
              <a:t>, </a:t>
            </a:r>
            <a:r>
              <a:rPr lang="ru-RU" dirty="0" smtClean="0">
                <a:hlinkClick r:id="rId13" tooltip="Ганимед (спутник)"/>
              </a:rPr>
              <a:t>Ганимед</a:t>
            </a:r>
            <a:r>
              <a:rPr lang="ru-RU" dirty="0" smtClean="0"/>
              <a:t> и </a:t>
            </a:r>
            <a:r>
              <a:rPr lang="ru-RU" dirty="0" err="1" smtClean="0">
                <a:hlinkClick r:id="rId14" tooltip="Каллисто (спутник)"/>
              </a:rPr>
              <a:t>Каллисто</a:t>
            </a:r>
            <a:r>
              <a:rPr lang="ru-RU" dirty="0" smtClean="0"/>
              <a:t> — были </a:t>
            </a:r>
            <a:r>
              <a:rPr lang="ru-RU" dirty="0" err="1" smtClean="0"/>
              <a:t>открыты</a:t>
            </a:r>
            <a:r>
              <a:rPr lang="ru-RU" dirty="0" err="1" smtClean="0">
                <a:hlinkClick r:id="rId15" tooltip="Галилей, Галилео"/>
              </a:rPr>
              <a:t>Галилео</a:t>
            </a:r>
            <a:r>
              <a:rPr lang="ru-RU" dirty="0" smtClean="0">
                <a:hlinkClick r:id="rId15" tooltip="Галилей, Галилео"/>
              </a:rPr>
              <a:t> Галилеем</a:t>
            </a:r>
            <a:r>
              <a:rPr lang="ru-RU" dirty="0" smtClean="0"/>
              <a:t> в </a:t>
            </a:r>
            <a:r>
              <a:rPr lang="ru-RU" u="sng" dirty="0" smtClean="0">
                <a:hlinkClick r:id="rId16" tooltip="1610 год"/>
              </a:rPr>
              <a:t>1610 году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2636912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Ряд атмосферных явлений на Юпитере — такие, как </a:t>
            </a:r>
            <a:r>
              <a:rPr lang="ru-RU" u="sng" dirty="0" err="1" smtClean="0">
                <a:hlinkClick r:id="rId17" tooltip="Шторм"/>
              </a:rPr>
              <a:t>штормы</a:t>
            </a:r>
            <a:r>
              <a:rPr lang="ru-RU" dirty="0" err="1" smtClean="0"/>
              <a:t>,молнии,полярные</a:t>
            </a:r>
            <a:r>
              <a:rPr lang="ru-RU" dirty="0" smtClean="0"/>
              <a:t> сияния,</a:t>
            </a:r>
            <a:r>
              <a:rPr lang="ru-RU" dirty="0" smtClean="0"/>
              <a:t>  — имеют масштабы, на порядки превосходящие земные. Примечательным образованием в атмосфере является </a:t>
            </a:r>
            <a:r>
              <a:rPr lang="ru-RU" dirty="0" smtClean="0">
                <a:hlinkClick r:id="rId18" tooltip="Большое красное пятно"/>
              </a:rPr>
              <a:t>Большое красное пятно</a:t>
            </a:r>
            <a:r>
              <a:rPr lang="ru-RU" dirty="0" smtClean="0"/>
              <a:t> — гигантский шторм, известный с </a:t>
            </a:r>
            <a:r>
              <a:rPr lang="ru-RU" u="sng" dirty="0" smtClean="0">
                <a:hlinkClick r:id="rId19" tooltip="XVII век"/>
              </a:rPr>
              <a:t>XVII века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400506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0" tooltip="Исследования"/>
              </a:rPr>
              <a:t>Исследования</a:t>
            </a:r>
            <a:r>
              <a:rPr lang="ru-RU" dirty="0" smtClean="0"/>
              <a:t> Юпитера проводятся при помощи наземных и орбитальных </a:t>
            </a:r>
            <a:r>
              <a:rPr lang="ru-RU" dirty="0" smtClean="0">
                <a:hlinkClick r:id="rId21" tooltip="Телескоп"/>
              </a:rPr>
              <a:t>телескопов</a:t>
            </a:r>
            <a:r>
              <a:rPr lang="ru-RU" dirty="0" smtClean="0"/>
              <a:t>; с </a:t>
            </a:r>
            <a:r>
              <a:rPr lang="ru-RU" dirty="0" smtClean="0">
                <a:hlinkClick r:id="rId22" tooltip="1970-е"/>
              </a:rPr>
              <a:t>1970-х</a:t>
            </a:r>
            <a:r>
              <a:rPr lang="ru-RU" dirty="0" smtClean="0"/>
              <a:t> годов к планете было отправлено 8 межпланетных аппаратов </a:t>
            </a:r>
            <a:r>
              <a:rPr lang="ru-RU" dirty="0" smtClean="0">
                <a:hlinkClick r:id="rId23" tooltip="НАСА"/>
              </a:rPr>
              <a:t>НАСА</a:t>
            </a:r>
            <a:r>
              <a:rPr lang="ru-RU" dirty="0" smtClean="0"/>
              <a:t>: «</a:t>
            </a:r>
            <a:r>
              <a:rPr lang="ru-RU" dirty="0" smtClean="0">
                <a:hlinkClick r:id="rId24" tooltip="Пионер (программа)"/>
              </a:rPr>
              <a:t>Пионеры</a:t>
            </a:r>
            <a:r>
              <a:rPr lang="ru-RU" dirty="0" smtClean="0"/>
              <a:t>», «</a:t>
            </a:r>
            <a:r>
              <a:rPr lang="ru-RU" dirty="0" smtClean="0">
                <a:hlinkClick r:id="rId25" tooltip="Вояджер (программа)"/>
              </a:rPr>
              <a:t>Вояджеры</a:t>
            </a:r>
            <a:r>
              <a:rPr lang="ru-RU" dirty="0" smtClean="0"/>
              <a:t>», «</a:t>
            </a:r>
            <a:r>
              <a:rPr lang="ru-RU" dirty="0" smtClean="0">
                <a:hlinkClick r:id="rId26" tooltip="Галилео (КА)"/>
              </a:rPr>
              <a:t>Галилео</a:t>
            </a:r>
            <a:r>
              <a:rPr lang="ru-RU" dirty="0" smtClean="0"/>
              <a:t>» и другие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229200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 время </a:t>
            </a:r>
            <a:r>
              <a:rPr lang="ru-RU" u="sng" dirty="0" smtClean="0">
                <a:hlinkClick r:id="rId27" tooltip="Великое противостояние"/>
              </a:rPr>
              <a:t>великих противостояний</a:t>
            </a:r>
            <a:r>
              <a:rPr lang="ru-RU" dirty="0" smtClean="0"/>
              <a:t> (одно из которых происходило в сентябре </a:t>
            </a:r>
            <a:r>
              <a:rPr lang="ru-RU" dirty="0" smtClean="0">
                <a:hlinkClick r:id="rId28" tooltip="2010 год"/>
              </a:rPr>
              <a:t>2010 года</a:t>
            </a:r>
            <a:r>
              <a:rPr lang="ru-RU" dirty="0" smtClean="0"/>
              <a:t>) Юпитер виден невооружённым глазом как один из самых ярких объектов на ночном небосклоне после </a:t>
            </a:r>
            <a:r>
              <a:rPr lang="ru-RU" dirty="0" smtClean="0">
                <a:hlinkClick r:id="rId29" tooltip="Луна"/>
              </a:rPr>
              <a:t>Луны</a:t>
            </a:r>
            <a:r>
              <a:rPr lang="ru-RU" dirty="0" smtClean="0"/>
              <a:t> и </a:t>
            </a:r>
            <a:r>
              <a:rPr lang="ru-RU" dirty="0" smtClean="0">
                <a:hlinkClick r:id="rId30" tooltip="Венера"/>
              </a:rPr>
              <a:t>Венеры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Уран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40px-Uranu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2160240" cy="1944216"/>
          </a:xfrm>
        </p:spPr>
      </p:pic>
      <p:sp>
        <p:nvSpPr>
          <p:cNvPr id="5" name="Прямоугольник 4"/>
          <p:cNvSpPr/>
          <p:nvPr/>
        </p:nvSpPr>
        <p:spPr>
          <a:xfrm>
            <a:off x="2771800" y="476672"/>
            <a:ext cx="61926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Ура́н</a:t>
            </a:r>
            <a:r>
              <a:rPr lang="ru-RU" dirty="0" smtClean="0"/>
              <a:t> — </a:t>
            </a:r>
            <a:r>
              <a:rPr lang="ru-RU" dirty="0" smtClean="0">
                <a:hlinkClick r:id="rId3" tooltip="Планета"/>
              </a:rPr>
              <a:t>планета</a:t>
            </a:r>
            <a:r>
              <a:rPr lang="ru-RU" dirty="0" smtClean="0"/>
              <a:t>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, седьмая по удалённости от </a:t>
            </a:r>
            <a:r>
              <a:rPr lang="ru-RU" dirty="0" smtClean="0">
                <a:hlinkClick r:id="rId5" tooltip="Солнце"/>
              </a:rPr>
              <a:t>Солнца</a:t>
            </a:r>
            <a:r>
              <a:rPr lang="ru-RU" dirty="0" smtClean="0"/>
              <a:t>, третья по диаметру и четвёртая по массе. Была открыта в </a:t>
            </a:r>
            <a:r>
              <a:rPr lang="ru-RU" dirty="0" smtClean="0">
                <a:hlinkClick r:id="rId6" tooltip="1781 год"/>
              </a:rPr>
              <a:t>1781 году</a:t>
            </a:r>
            <a:r>
              <a:rPr lang="ru-RU" dirty="0" smtClean="0"/>
              <a:t> английским астрономом </a:t>
            </a:r>
            <a:r>
              <a:rPr lang="ru-RU" dirty="0" smtClean="0">
                <a:hlinkClick r:id="rId7" tooltip="Гершель, Уильям"/>
              </a:rPr>
              <a:t>Уильямом Гершелем</a:t>
            </a:r>
            <a:r>
              <a:rPr lang="ru-RU" dirty="0" smtClean="0"/>
              <a:t> и названа в честь греческого бога неба </a:t>
            </a:r>
            <a:r>
              <a:rPr lang="ru-RU" dirty="0" smtClean="0">
                <a:hlinkClick r:id="rId8" tooltip="Уран (мифология)"/>
              </a:rPr>
              <a:t>Урана</a:t>
            </a:r>
            <a:r>
              <a:rPr lang="ru-RU" dirty="0" smtClean="0"/>
              <a:t>, отца </a:t>
            </a:r>
            <a:r>
              <a:rPr lang="ru-RU" dirty="0" err="1" smtClean="0">
                <a:hlinkClick r:id="rId9" tooltip="Кронос"/>
              </a:rPr>
              <a:t>Кроноса</a:t>
            </a:r>
            <a:r>
              <a:rPr lang="ru-RU" dirty="0" smtClean="0"/>
              <a:t>(в </a:t>
            </a:r>
            <a:r>
              <a:rPr lang="ru-RU" dirty="0" smtClean="0">
                <a:hlinkClick r:id="rId10" tooltip="Древнеримская религия"/>
              </a:rPr>
              <a:t>римской мифологии</a:t>
            </a:r>
            <a:r>
              <a:rPr lang="ru-RU" dirty="0" smtClean="0"/>
              <a:t> </a:t>
            </a:r>
            <a:r>
              <a:rPr lang="ru-RU" dirty="0" smtClean="0">
                <a:hlinkClick r:id="rId11" tooltip="Сатурн (мифология)"/>
              </a:rPr>
              <a:t>Сатурна</a:t>
            </a:r>
            <a:r>
              <a:rPr lang="ru-RU" dirty="0" smtClean="0"/>
              <a:t>) и, соответственно, деда </a:t>
            </a:r>
            <a:r>
              <a:rPr lang="ru-RU" dirty="0" smtClean="0">
                <a:hlinkClick r:id="rId12" tooltip="Зевс"/>
              </a:rPr>
              <a:t>Зевса</a:t>
            </a:r>
            <a:r>
              <a:rPr lang="ru-RU" dirty="0" smtClean="0"/>
              <a:t> (у римлян — </a:t>
            </a:r>
            <a:r>
              <a:rPr lang="ru-RU" dirty="0" smtClean="0">
                <a:hlinkClick r:id="rId13" tooltip="Юпитер (мифология)"/>
              </a:rPr>
              <a:t>Юпитер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348880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отличие от </a:t>
            </a:r>
            <a:r>
              <a:rPr lang="ru-RU" dirty="0" smtClean="0">
                <a:hlinkClick r:id="rId14" tooltip="Газовые гиганты"/>
              </a:rPr>
              <a:t>газовых гигантов</a:t>
            </a:r>
            <a:r>
              <a:rPr lang="ru-RU" dirty="0" smtClean="0"/>
              <a:t> — </a:t>
            </a:r>
            <a:r>
              <a:rPr lang="ru-RU" dirty="0" smtClean="0">
                <a:hlinkClick r:id="rId15" tooltip="Сатурн"/>
              </a:rPr>
              <a:t>Сатурна</a:t>
            </a:r>
            <a:r>
              <a:rPr lang="ru-RU" dirty="0" smtClean="0"/>
              <a:t> и </a:t>
            </a:r>
            <a:r>
              <a:rPr lang="ru-RU" dirty="0" smtClean="0">
                <a:hlinkClick r:id="rId16" tooltip="Юпитер"/>
              </a:rPr>
              <a:t>Юпитера</a:t>
            </a:r>
            <a:r>
              <a:rPr lang="ru-RU" dirty="0" smtClean="0"/>
              <a:t>, состоящих в основном из </a:t>
            </a:r>
            <a:r>
              <a:rPr lang="ru-RU" dirty="0" smtClean="0">
                <a:hlinkClick r:id="rId17" tooltip="Водород"/>
              </a:rPr>
              <a:t>водорода</a:t>
            </a:r>
            <a:r>
              <a:rPr lang="ru-RU" dirty="0" smtClean="0"/>
              <a:t> и </a:t>
            </a:r>
            <a:r>
              <a:rPr lang="ru-RU" dirty="0" smtClean="0">
                <a:hlinkClick r:id="rId18" tooltip="Гелий"/>
              </a:rPr>
              <a:t>гелия</a:t>
            </a:r>
            <a:r>
              <a:rPr lang="ru-RU" dirty="0" smtClean="0"/>
              <a:t>, в недрах Урана и схожего с ним </a:t>
            </a:r>
            <a:r>
              <a:rPr lang="ru-RU" dirty="0" smtClean="0">
                <a:hlinkClick r:id="rId19" tooltip="Нептун"/>
              </a:rPr>
              <a:t>Нептуна</a:t>
            </a:r>
            <a:r>
              <a:rPr lang="ru-RU" dirty="0" smtClean="0"/>
              <a:t> отсутствует металлический водород, но зато много </a:t>
            </a:r>
            <a:r>
              <a:rPr lang="ru-RU" dirty="0" smtClean="0">
                <a:hlinkClick r:id="rId20" tooltip="Лёд"/>
              </a:rPr>
              <a:t>льда</a:t>
            </a:r>
            <a:r>
              <a:rPr lang="ru-RU" dirty="0" smtClean="0"/>
              <a:t> в его высокотемпературных модификациях.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12976"/>
            <a:ext cx="8676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Основу атмосферы Урана составляют </a:t>
            </a:r>
            <a:r>
              <a:rPr lang="ru-RU" dirty="0" smtClean="0">
                <a:hlinkClick r:id="rId17" tooltip="Водород"/>
              </a:rPr>
              <a:t>водород</a:t>
            </a:r>
            <a:r>
              <a:rPr lang="ru-RU" dirty="0" smtClean="0"/>
              <a:t> и </a:t>
            </a:r>
            <a:r>
              <a:rPr lang="ru-RU" dirty="0" smtClean="0">
                <a:hlinkClick r:id="rId18" tooltip="Гелий"/>
              </a:rPr>
              <a:t>гелий</a:t>
            </a:r>
            <a:r>
              <a:rPr lang="ru-RU" dirty="0" smtClean="0"/>
              <a:t>. Кроме того, в ней обнаружены следы </a:t>
            </a:r>
            <a:r>
              <a:rPr lang="ru-RU" dirty="0" smtClean="0">
                <a:hlinkClick r:id="rId21" tooltip="Метан"/>
              </a:rPr>
              <a:t>метана</a:t>
            </a:r>
            <a:r>
              <a:rPr lang="ru-RU" dirty="0" smtClean="0"/>
              <a:t> и других углеводородов, а также облака изо льда, твёрдого </a:t>
            </a:r>
            <a:r>
              <a:rPr lang="ru-RU" dirty="0" smtClean="0">
                <a:hlinkClick r:id="rId22" tooltip="Аммиак"/>
              </a:rPr>
              <a:t>аммиака</a:t>
            </a:r>
            <a:r>
              <a:rPr lang="ru-RU" dirty="0" smtClean="0"/>
              <a:t> и </a:t>
            </a:r>
            <a:r>
              <a:rPr lang="ru-RU" dirty="0" smtClean="0">
                <a:hlinkClick r:id="rId17" tooltip="Водород"/>
              </a:rPr>
              <a:t>водорода</a:t>
            </a:r>
            <a:r>
              <a:rPr lang="ru-RU" dirty="0" smtClean="0"/>
              <a:t>. Это самая холодная планетарная атмосфера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 с минимальной температурой в 49 </a:t>
            </a:r>
            <a:r>
              <a:rPr lang="ru-RU" dirty="0" smtClean="0">
                <a:hlinkClick r:id="rId23" tooltip="Кельвин"/>
              </a:rPr>
              <a:t>К</a:t>
            </a:r>
            <a:r>
              <a:rPr lang="ru-RU" dirty="0" smtClean="0"/>
              <a:t> (−224 °C). Полагают, что Уран имеет сложную слоистую структуру облаков, где вода составляет нижний слой, а метан — верхний</a:t>
            </a:r>
            <a:r>
              <a:rPr lang="ru-RU" baseline="30000" dirty="0" smtClean="0">
                <a:hlinkClick r:id="rId24"/>
              </a:rPr>
              <a:t>[10]</a:t>
            </a:r>
            <a:r>
              <a:rPr lang="ru-RU" dirty="0" smtClean="0"/>
              <a:t>. В отличие от </a:t>
            </a:r>
            <a:r>
              <a:rPr lang="ru-RU" dirty="0" smtClean="0">
                <a:hlinkClick r:id="rId19" tooltip="Нептун"/>
              </a:rPr>
              <a:t>Нептуна</a:t>
            </a:r>
            <a:r>
              <a:rPr lang="ru-RU" dirty="0" smtClean="0"/>
              <a:t>, недра Урана состоят в основном изо льдов и </a:t>
            </a:r>
            <a:r>
              <a:rPr lang="ru-RU" dirty="0" smtClean="0">
                <a:hlinkClick r:id="rId25" tooltip="Горная порода"/>
              </a:rPr>
              <a:t>горных пород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103674"/>
            <a:ext cx="9289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 же, как и у других </a:t>
            </a:r>
            <a:r>
              <a:rPr lang="ru-RU" dirty="0" smtClean="0">
                <a:hlinkClick r:id="rId14" tooltip="Газовые гиганты"/>
              </a:rPr>
              <a:t>газовых гигантов</a:t>
            </a:r>
            <a:r>
              <a:rPr lang="ru-RU" dirty="0" smtClean="0"/>
              <a:t>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, у Урана имеется </a:t>
            </a:r>
            <a:r>
              <a:rPr lang="ru-RU" dirty="0" smtClean="0">
                <a:hlinkClick r:id="rId26" tooltip="Кольца Урана"/>
              </a:rPr>
              <a:t>система колец</a:t>
            </a:r>
            <a:r>
              <a:rPr lang="ru-RU" dirty="0" smtClean="0"/>
              <a:t> и </a:t>
            </a:r>
            <a:r>
              <a:rPr lang="ru-RU" dirty="0" smtClean="0">
                <a:hlinkClick r:id="rId27" tooltip="Магнитосфера"/>
              </a:rPr>
              <a:t>магнитосфера</a:t>
            </a:r>
            <a:r>
              <a:rPr lang="ru-RU" dirty="0" smtClean="0"/>
              <a:t>, а кроме того, 27 </a:t>
            </a:r>
            <a:r>
              <a:rPr lang="ru-RU" dirty="0" smtClean="0">
                <a:hlinkClick r:id="rId28" tooltip="Спутники Урана"/>
              </a:rPr>
              <a:t>спутников</a:t>
            </a:r>
            <a:r>
              <a:rPr lang="ru-RU" dirty="0" smtClean="0"/>
              <a:t>. Ориентация Урана в пространстве отличается от остальных планет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 — его ось вращения лежит как бы «на боку» относительно плоскости обращения этой планеты вокруг </a:t>
            </a:r>
            <a:r>
              <a:rPr lang="ru-RU" dirty="0" smtClean="0">
                <a:hlinkClick r:id="rId5" tooltip="Солнце"/>
              </a:rPr>
              <a:t>Солнца</a:t>
            </a:r>
            <a:r>
              <a:rPr lang="ru-RU" dirty="0" smtClean="0"/>
              <a:t>. Вследствие этого планета бывает обращена к </a:t>
            </a:r>
            <a:r>
              <a:rPr lang="ru-RU" dirty="0" smtClean="0">
                <a:hlinkClick r:id="rId5" tooltip="Солнце"/>
              </a:rPr>
              <a:t>Солнцу</a:t>
            </a:r>
            <a:r>
              <a:rPr lang="ru-RU" dirty="0" smtClean="0"/>
              <a:t> попеременно то северным полюсом, то южным, то экватором, то средними широтами.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smtClean="0"/>
              <a:t>Нептун</a:t>
            </a:r>
            <a:br>
              <a:rPr lang="ru-RU" b="0" smtClean="0"/>
            </a:br>
            <a:endParaRPr lang="ru-RU"/>
          </a:p>
        </p:txBody>
      </p:sp>
      <p:pic>
        <p:nvPicPr>
          <p:cNvPr id="4" name="Содержимое 3" descr="240px-Neptune_F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2123728" cy="2123728"/>
          </a:xfrm>
        </p:spPr>
      </p:pic>
      <p:sp>
        <p:nvSpPr>
          <p:cNvPr id="5" name="Прямоугольник 4"/>
          <p:cNvSpPr/>
          <p:nvPr/>
        </p:nvSpPr>
        <p:spPr>
          <a:xfrm>
            <a:off x="2627784" y="620688"/>
            <a:ext cx="65162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Непту́н</a:t>
            </a:r>
            <a:r>
              <a:rPr lang="ru-RU" dirty="0" smtClean="0"/>
              <a:t> — восьмая и самая дальняя </a:t>
            </a:r>
            <a:r>
              <a:rPr lang="ru-RU" dirty="0" smtClean="0">
                <a:hlinkClick r:id="rId3" tooltip="Планета"/>
              </a:rPr>
              <a:t>планета</a:t>
            </a:r>
            <a:r>
              <a:rPr lang="ru-RU" dirty="0" smtClean="0"/>
              <a:t>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. Нептун также является четвёртой по </a:t>
            </a:r>
            <a:r>
              <a:rPr lang="ru-RU" dirty="0" smtClean="0">
                <a:hlinkClick r:id="rId5" tooltip="Диаметр"/>
              </a:rPr>
              <a:t>диаметру</a:t>
            </a:r>
            <a:r>
              <a:rPr lang="ru-RU" dirty="0" smtClean="0"/>
              <a:t> и третьей </a:t>
            </a:r>
            <a:r>
              <a:rPr lang="ru-RU" dirty="0" err="1" smtClean="0"/>
              <a:t>по</a:t>
            </a:r>
            <a:r>
              <a:rPr lang="ru-RU" dirty="0" err="1" smtClean="0">
                <a:hlinkClick r:id="rId6" tooltip="Масса"/>
              </a:rPr>
              <a:t>массе</a:t>
            </a:r>
            <a:r>
              <a:rPr lang="ru-RU" dirty="0" smtClean="0"/>
              <a:t> планетой. Масса Нептуна в 17,2 раза, а диаметр экватора в 3,9 раза больше таковых у Земли</a:t>
            </a:r>
            <a:r>
              <a:rPr lang="ru-RU" baseline="30000" dirty="0" smtClean="0">
                <a:hlinkClick r:id="rId7"/>
              </a:rPr>
              <a:t>[9]</a:t>
            </a:r>
            <a:r>
              <a:rPr lang="ru-RU" dirty="0" smtClean="0"/>
              <a:t>. Планета была названа в честь </a:t>
            </a:r>
            <a:r>
              <a:rPr lang="ru-RU" u="sng" dirty="0" smtClean="0">
                <a:hlinkClick r:id="rId8" tooltip="Нептун (мифология)"/>
              </a:rPr>
              <a:t>римского бога морей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27687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Нептун по составу близок к </a:t>
            </a:r>
            <a:r>
              <a:rPr lang="ru-RU" dirty="0" smtClean="0">
                <a:hlinkClick r:id="rId9" tooltip="Уран (планета)"/>
              </a:rPr>
              <a:t>Урану</a:t>
            </a:r>
            <a:r>
              <a:rPr lang="ru-RU" dirty="0" smtClean="0"/>
              <a:t>, и обе планеты отличаются по составу от более крупных планет-гигантов — </a:t>
            </a:r>
            <a:r>
              <a:rPr lang="ru-RU" dirty="0" smtClean="0">
                <a:hlinkClick r:id="rId10" tooltip="Юпитер (планета)"/>
              </a:rPr>
              <a:t>Юпитера</a:t>
            </a:r>
            <a:r>
              <a:rPr lang="ru-RU" dirty="0" smtClean="0"/>
              <a:t> </a:t>
            </a:r>
            <a:r>
              <a:rPr lang="ru-RU" dirty="0" err="1" smtClean="0"/>
              <a:t>и</a:t>
            </a:r>
            <a:r>
              <a:rPr lang="ru-RU" dirty="0" err="1" smtClean="0">
                <a:hlinkClick r:id="rId11" tooltip="Сатурн (планета)"/>
              </a:rPr>
              <a:t>Сатурна</a:t>
            </a:r>
            <a:r>
              <a:rPr lang="ru-RU" dirty="0" smtClean="0"/>
              <a:t>. Иногда Уран и Нептун помещают в отдельную категорию «</a:t>
            </a:r>
            <a:r>
              <a:rPr lang="ru-RU" dirty="0" smtClean="0">
                <a:hlinkClick r:id="rId12" tooltip="Ледяной гигант"/>
              </a:rPr>
              <a:t>ледяных гигантов</a:t>
            </a:r>
            <a:r>
              <a:rPr lang="ru-RU" dirty="0" smtClean="0"/>
              <a:t>»</a:t>
            </a:r>
            <a:r>
              <a:rPr lang="ru-RU" baseline="30000" dirty="0" smtClean="0">
                <a:hlinkClick r:id="rId7"/>
              </a:rPr>
              <a:t>[10]</a:t>
            </a:r>
            <a:r>
              <a:rPr lang="ru-RU" dirty="0" smtClean="0"/>
              <a:t>. Атмосфера Нептуна, подобно атмосфере Юпитера и Сатурна, состоит в основном из </a:t>
            </a:r>
            <a:r>
              <a:rPr lang="ru-RU" dirty="0" smtClean="0">
                <a:hlinkClick r:id="rId13" tooltip="Водород"/>
              </a:rPr>
              <a:t>водорода</a:t>
            </a:r>
            <a:r>
              <a:rPr lang="ru-RU" dirty="0" smtClean="0"/>
              <a:t> и </a:t>
            </a:r>
            <a:r>
              <a:rPr lang="ru-RU" dirty="0" smtClean="0">
                <a:hlinkClick r:id="rId14" tooltip="Гелий"/>
              </a:rPr>
              <a:t>гелия</a:t>
            </a:r>
            <a:r>
              <a:rPr lang="ru-RU" baseline="30000" dirty="0" smtClean="0">
                <a:hlinkClick r:id="rId7"/>
              </a:rPr>
              <a:t>[11]</a:t>
            </a:r>
            <a:r>
              <a:rPr lang="ru-RU" dirty="0" smtClean="0"/>
              <a:t>, наряду со следами </a:t>
            </a:r>
            <a:r>
              <a:rPr lang="ru-RU" dirty="0" smtClean="0">
                <a:hlinkClick r:id="rId15" tooltip="Углеводород"/>
              </a:rPr>
              <a:t>углеводородов</a:t>
            </a:r>
            <a:r>
              <a:rPr lang="ru-RU" dirty="0" smtClean="0"/>
              <a:t> и, </a:t>
            </a:r>
            <a:r>
              <a:rPr lang="ru-RU" dirty="0" err="1" smtClean="0"/>
              <a:t>возможно,</a:t>
            </a:r>
            <a:r>
              <a:rPr lang="ru-RU" dirty="0" err="1" smtClean="0">
                <a:hlinkClick r:id="rId16" tooltip="Азот"/>
              </a:rPr>
              <a:t>азота</a:t>
            </a:r>
            <a:r>
              <a:rPr lang="ru-RU" dirty="0" smtClean="0"/>
              <a:t>, однако содержит в себе более высокую пропорцию </a:t>
            </a:r>
            <a:r>
              <a:rPr lang="ru-RU" u="sng" dirty="0" smtClean="0">
                <a:hlinkClick r:id="rId17" tooltip="Лёд"/>
              </a:rPr>
              <a:t>льдов</a:t>
            </a:r>
            <a:r>
              <a:rPr lang="ru-RU" dirty="0" smtClean="0"/>
              <a:t>: водного, </a:t>
            </a:r>
            <a:r>
              <a:rPr lang="ru-RU" dirty="0" smtClean="0">
                <a:hlinkClick r:id="rId18" tooltip="Аммиак"/>
              </a:rPr>
              <a:t>аммиачного</a:t>
            </a:r>
            <a:r>
              <a:rPr lang="ru-RU" dirty="0" smtClean="0"/>
              <a:t>, </a:t>
            </a:r>
            <a:r>
              <a:rPr lang="ru-RU" dirty="0" smtClean="0">
                <a:hlinkClick r:id="rId19" tooltip="Метан"/>
              </a:rPr>
              <a:t>метанового</a:t>
            </a:r>
            <a:r>
              <a:rPr lang="ru-RU" dirty="0" smtClean="0"/>
              <a:t>. Ядро Нептуна, как и Урана, состоит главным образом из льдов и горных пород</a:t>
            </a:r>
            <a:r>
              <a:rPr lang="ru-RU" baseline="30000" dirty="0" smtClean="0">
                <a:hlinkClick r:id="rId7"/>
              </a:rPr>
              <a:t>[12]</a:t>
            </a:r>
            <a:r>
              <a:rPr lang="ru-RU" dirty="0" smtClean="0"/>
              <a:t>. Следы </a:t>
            </a:r>
            <a:r>
              <a:rPr lang="ru-RU" dirty="0" smtClean="0">
                <a:hlinkClick r:id="rId19" tooltip="Метан"/>
              </a:rPr>
              <a:t>метана</a:t>
            </a:r>
            <a:r>
              <a:rPr lang="ru-RU" dirty="0" smtClean="0"/>
              <a:t> во внешних слоях атмосферы, в частности, являются причиной синего цвета планеты</a:t>
            </a:r>
            <a:r>
              <a:rPr lang="ru-RU" baseline="30000" dirty="0" smtClean="0">
                <a:hlinkClick r:id="rId7"/>
              </a:rPr>
              <a:t>[13]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4581128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атмосфере Нептуна бушуют самые сильные ветры среди планет </a:t>
            </a:r>
            <a:r>
              <a:rPr lang="ru-RU" dirty="0" smtClean="0">
                <a:hlinkClick r:id="rId4" tooltip="Солнечная система"/>
              </a:rPr>
              <a:t>Солнечной системы</a:t>
            </a:r>
            <a:r>
              <a:rPr lang="ru-RU" dirty="0" smtClean="0"/>
              <a:t>, по некоторым оценкам, их скорости могут достигать 2100 км/ч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373216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Температура Нептуна в верхних слоях атмосферы близка к −220 °C</a:t>
            </a:r>
            <a:r>
              <a:rPr lang="ru-RU" baseline="30000" dirty="0" smtClean="0">
                <a:hlinkClick r:id="rId7"/>
              </a:rPr>
              <a:t>[9]</a:t>
            </a:r>
            <a:r>
              <a:rPr lang="ru-RU" baseline="30000" dirty="0" smtClean="0">
                <a:hlinkClick r:id="rId7"/>
              </a:rPr>
              <a:t>[11]</a:t>
            </a:r>
            <a:r>
              <a:rPr lang="ru-RU" dirty="0" smtClean="0"/>
              <a:t>. В центре Нептуна температура составляет по различным оценкам от 5400 K</a:t>
            </a:r>
            <a:r>
              <a:rPr lang="ru-RU" baseline="30000" dirty="0" smtClean="0">
                <a:hlinkClick r:id="rId7"/>
              </a:rPr>
              <a:t>[15]</a:t>
            </a:r>
            <a:r>
              <a:rPr lang="ru-RU" dirty="0" smtClean="0"/>
              <a:t> до 7000—7100 °C</a:t>
            </a:r>
            <a:r>
              <a:rPr lang="ru-RU" baseline="30000" dirty="0" smtClean="0">
                <a:hlinkClick r:id="rId7"/>
              </a:rPr>
              <a:t>[16]</a:t>
            </a:r>
            <a:r>
              <a:rPr lang="ru-RU" baseline="30000" dirty="0" smtClean="0">
                <a:hlinkClick r:id="rId7"/>
              </a:rPr>
              <a:t>[17]</a:t>
            </a:r>
            <a:r>
              <a:rPr lang="ru-RU" dirty="0" smtClean="0"/>
              <a:t>, что сопоставимо с температурой на поверхности </a:t>
            </a:r>
            <a:r>
              <a:rPr lang="ru-RU" dirty="0" smtClean="0">
                <a:hlinkClick r:id="rId20" tooltip="Солнце"/>
              </a:rPr>
              <a:t>Солнца</a:t>
            </a:r>
            <a:r>
              <a:rPr lang="ru-RU" dirty="0" smtClean="0"/>
              <a:t> и сравнимо с внутренней температурой большинства известных планет.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Формирование </a:t>
            </a:r>
            <a:r>
              <a:rPr lang="ru-RU" dirty="0" smtClean="0"/>
              <a:t>планеты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300px-Protoplanetary-dis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635896" cy="2909200"/>
          </a:xfrm>
        </p:spPr>
      </p:pic>
      <p:sp>
        <p:nvSpPr>
          <p:cNvPr id="5" name="Прямоугольник 4"/>
          <p:cNvSpPr/>
          <p:nvPr/>
        </p:nvSpPr>
        <p:spPr>
          <a:xfrm>
            <a:off x="4067944" y="836712"/>
            <a:ext cx="47525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Ясности в том, какие процессы идут при формировании планет и какие из них доминируют, до сих пор нет. Обобщая наблюдательные данные, можно утверждать лишь то, что</a:t>
            </a:r>
            <a:r>
              <a:rPr lang="ru-RU" baseline="30000" dirty="0" smtClean="0">
                <a:hlinkClick r:id="rId3"/>
              </a:rPr>
              <a:t>[47]</a:t>
            </a:r>
            <a:r>
              <a:rPr lang="ru-RU" dirty="0" smtClean="0"/>
              <a:t>:</a:t>
            </a:r>
          </a:p>
          <a:p>
            <a:r>
              <a:rPr lang="ru-RU" dirty="0" smtClean="0"/>
              <a:t>Они </a:t>
            </a:r>
            <a:r>
              <a:rPr lang="ru-RU" dirty="0" smtClean="0"/>
              <a:t>образуются ещё до момента рассеяния </a:t>
            </a:r>
            <a:r>
              <a:rPr lang="ru-RU" dirty="0" smtClean="0">
                <a:hlinkClick r:id="rId4" tooltip="Протопланетный диск"/>
              </a:rPr>
              <a:t>протопланетного диска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Значительную роль в формировании играет </a:t>
            </a:r>
            <a:r>
              <a:rPr lang="ru-RU" dirty="0" err="1" smtClean="0">
                <a:hlinkClick r:id="rId5" tooltip="Аккреция"/>
              </a:rPr>
              <a:t>аккреция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Обогащение тяжелыми химическими элементами идет за счет </a:t>
            </a:r>
            <a:r>
              <a:rPr lang="ru-RU" u="sng" dirty="0" err="1" smtClean="0">
                <a:hlinkClick r:id="rId6" tooltip="Планетезималь"/>
              </a:rPr>
              <a:t>планетезималей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5008" y="3995678"/>
            <a:ext cx="8928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Отправная точка всех рассуждений о пути формирования планет — газопылевой (протопланетный) диск вокруг формирующейся звезды. Сценариев, как из него получились планеты, существует два типа</a:t>
            </a:r>
            <a:r>
              <a:rPr lang="ru-RU" baseline="30000" dirty="0" smtClean="0">
                <a:hlinkClick r:id="rId3"/>
              </a:rPr>
              <a:t>[48]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Доминирующий на данный момент — </a:t>
            </a:r>
            <a:r>
              <a:rPr lang="ru-RU" dirty="0" err="1" smtClean="0"/>
              <a:t>аккреционный</a:t>
            </a:r>
            <a:r>
              <a:rPr lang="ru-RU" dirty="0" smtClean="0"/>
              <a:t>. Предполагает формирования из первоначальных </a:t>
            </a:r>
            <a:r>
              <a:rPr lang="ru-RU" dirty="0" err="1" smtClean="0"/>
              <a:t>планетозималей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Второй полагает, что планеты сформировались из первоначальных «сгущений», впоследствии </a:t>
            </a:r>
            <a:r>
              <a:rPr lang="ru-RU" dirty="0" err="1" smtClean="0"/>
              <a:t>сколлапсировавших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Окончательно формирование планеты прекращается, когда в молодой звезде зажигаются ядерные реакции и она рассеивает протопланетный диск, за счет давления солнечного ветра, </a:t>
            </a:r>
            <a:r>
              <a:rPr lang="ru-RU" dirty="0" smtClean="0">
                <a:hlinkClick r:id="rId7" tooltip="Эффект Пойнтинга — Робертсона"/>
              </a:rPr>
              <a:t>эффекта </a:t>
            </a:r>
            <a:r>
              <a:rPr lang="ru-RU" dirty="0" err="1" smtClean="0">
                <a:hlinkClick r:id="rId7" tooltip="Эффект Пойнтинга — Робертсона"/>
              </a:rPr>
              <a:t>Пойнтинга</a:t>
            </a:r>
            <a:r>
              <a:rPr lang="ru-RU" dirty="0" smtClean="0">
                <a:hlinkClick r:id="rId7" tooltip="Эффект Пойнтинга — Робертсона"/>
              </a:rPr>
              <a:t> — </a:t>
            </a:r>
            <a:r>
              <a:rPr lang="ru-RU" dirty="0" err="1" smtClean="0">
                <a:hlinkClick r:id="rId7" tooltip="Эффект Пойнтинга — Робертсона"/>
              </a:rPr>
              <a:t>Робертсона</a:t>
            </a:r>
            <a:r>
              <a:rPr lang="ru-RU" dirty="0" smtClean="0"/>
              <a:t> и прочих</a:t>
            </a:r>
            <a:r>
              <a:rPr lang="ru-RU" baseline="30000" dirty="0" smtClean="0">
                <a:hlinkClick r:id="rId3"/>
              </a:rPr>
              <a:t>[49]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Планета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20688"/>
            <a:ext cx="82626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Планета</a:t>
            </a:r>
            <a:r>
              <a:rPr lang="ru-RU" sz="2000" dirty="0"/>
              <a:t> </a:t>
            </a:r>
            <a:r>
              <a:rPr lang="ru-RU" sz="2000" dirty="0" smtClean="0"/>
              <a:t>(альтернативная </a:t>
            </a:r>
            <a:r>
              <a:rPr lang="ru-RU" sz="2000" dirty="0"/>
              <a:t>форма </a:t>
            </a:r>
            <a:r>
              <a:rPr lang="ru-RU" sz="2000" dirty="0" err="1">
                <a:hlinkClick r:id="rId2" tooltip="Древнегреческий язык"/>
              </a:rPr>
              <a:t>др.-греч</a:t>
            </a:r>
            <a:r>
              <a:rPr lang="ru-RU" sz="2000" dirty="0">
                <a:hlinkClick r:id="rId2" tooltip="Древнегреческий язык"/>
              </a:rPr>
              <a:t>.</a:t>
            </a:r>
            <a:r>
              <a:rPr lang="ru-RU" sz="2000" dirty="0"/>
              <a:t> </a:t>
            </a:r>
            <a:r>
              <a:rPr lang="ru-RU" sz="2000" dirty="0" smtClean="0"/>
              <a:t>— </a:t>
            </a:r>
            <a:r>
              <a:rPr lang="ru-RU" sz="2000" dirty="0"/>
              <a:t>«странник») — это небесное тело, вращающееся по </a:t>
            </a:r>
            <a:r>
              <a:rPr lang="ru-RU" sz="2000" dirty="0" smtClean="0"/>
              <a:t>орбите вокруг</a:t>
            </a:r>
            <a:r>
              <a:rPr lang="ru-RU" sz="2000" dirty="0"/>
              <a:t> </a:t>
            </a:r>
            <a:r>
              <a:rPr lang="ru-RU" sz="2000" dirty="0" smtClean="0"/>
              <a:t>звезды </a:t>
            </a:r>
            <a:r>
              <a:rPr lang="ru-RU" sz="2000" dirty="0"/>
              <a:t> или </a:t>
            </a:r>
            <a:r>
              <a:rPr lang="ru-RU" sz="2000" dirty="0" smtClean="0"/>
              <a:t>ее остатков, </a:t>
            </a:r>
            <a:r>
              <a:rPr lang="ru-RU" sz="2000" dirty="0"/>
              <a:t>достаточно массивное, чтобы стать округлым под действием </a:t>
            </a:r>
            <a:r>
              <a:rPr lang="ru-RU" sz="2000" dirty="0" smtClean="0"/>
              <a:t>собственной гравитации, </a:t>
            </a:r>
            <a:r>
              <a:rPr lang="ru-RU" sz="2000" dirty="0"/>
              <a:t>но недостаточно массивное для начала </a:t>
            </a:r>
            <a:r>
              <a:rPr lang="ru-RU" sz="2000" dirty="0" smtClean="0"/>
              <a:t>термоядерной реакции , </a:t>
            </a:r>
            <a:r>
              <a:rPr lang="ru-RU" sz="2000" dirty="0"/>
              <a:t>и сумевшее очистить окрестности своей орбиты от </a:t>
            </a:r>
            <a:r>
              <a:rPr lang="ru-RU" sz="2000" dirty="0" err="1" smtClean="0"/>
              <a:t>планетезималей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Термин «планета» — древний и имеет связи с историей, наукой, мифологией и религией. В текстах на </a:t>
            </a:r>
            <a:r>
              <a:rPr lang="ru-RU" sz="2000" dirty="0" smtClean="0"/>
              <a:t>русском языке</a:t>
            </a:r>
            <a:r>
              <a:rPr lang="ru-RU" sz="2000" dirty="0"/>
              <a:t> встречается с XI века, когда это название в форме «</a:t>
            </a:r>
            <a:r>
              <a:rPr lang="ru-RU" sz="2000" dirty="0" err="1"/>
              <a:t>планита</a:t>
            </a:r>
            <a:r>
              <a:rPr lang="ru-RU" sz="2000" dirty="0"/>
              <a:t>» было упомянуто в «</a:t>
            </a:r>
            <a:r>
              <a:rPr lang="ru-RU" sz="2000" dirty="0">
                <a:hlinkClick r:id="rId3" tooltip="Изборник Святослава"/>
              </a:rPr>
              <a:t>Изборнике Святослава</a:t>
            </a:r>
            <a:r>
              <a:rPr lang="ru-RU" sz="2000" dirty="0"/>
              <a:t>» 1073 года, где также были указаны небесные тела, подходившие к тому времени под это определение: </a:t>
            </a:r>
            <a:r>
              <a:rPr lang="ru-RU" sz="2000" dirty="0" err="1"/>
              <a:t>Слъньце</a:t>
            </a:r>
            <a:r>
              <a:rPr lang="ru-RU" sz="2000" dirty="0"/>
              <a:t> (</a:t>
            </a:r>
            <a:r>
              <a:rPr lang="ru-RU" sz="2000" dirty="0">
                <a:hlinkClick r:id="rId4" tooltip="Солнце"/>
              </a:rPr>
              <a:t>Солнце</a:t>
            </a:r>
            <a:r>
              <a:rPr lang="ru-RU" sz="2000" dirty="0"/>
              <a:t>), </a:t>
            </a:r>
            <a:r>
              <a:rPr lang="ru-RU" sz="2000" dirty="0" err="1"/>
              <a:t>Ермис</a:t>
            </a:r>
            <a:r>
              <a:rPr lang="ru-RU" sz="2000" dirty="0"/>
              <a:t> (</a:t>
            </a:r>
            <a:r>
              <a:rPr lang="ru-RU" sz="2000" dirty="0">
                <a:hlinkClick r:id="rId5" tooltip="Меркурий"/>
              </a:rPr>
              <a:t>Меркурий</a:t>
            </a:r>
            <a:r>
              <a:rPr lang="ru-RU" sz="2000" dirty="0"/>
              <a:t>), </a:t>
            </a:r>
            <a:r>
              <a:rPr lang="ru-RU" sz="2000" dirty="0" err="1"/>
              <a:t>Афродити</a:t>
            </a:r>
            <a:r>
              <a:rPr lang="ru-RU" sz="2000" dirty="0"/>
              <a:t> (</a:t>
            </a:r>
            <a:r>
              <a:rPr lang="ru-RU" sz="2000" dirty="0">
                <a:hlinkClick r:id="rId6" tooltip="Венера"/>
              </a:rPr>
              <a:t>Венера</a:t>
            </a:r>
            <a:r>
              <a:rPr lang="ru-RU" sz="2000" dirty="0"/>
              <a:t>),</a:t>
            </a:r>
            <a:r>
              <a:rPr lang="ru-RU" sz="2000" dirty="0">
                <a:hlinkClick r:id="rId7" tooltip="Луна"/>
              </a:rPr>
              <a:t>Луна</a:t>
            </a:r>
            <a:r>
              <a:rPr lang="ru-RU" sz="2000" dirty="0"/>
              <a:t>, </a:t>
            </a:r>
            <a:r>
              <a:rPr lang="ru-RU" sz="2000" dirty="0" err="1"/>
              <a:t>Арис</a:t>
            </a:r>
            <a:r>
              <a:rPr lang="ru-RU" sz="2000" dirty="0"/>
              <a:t> (</a:t>
            </a:r>
            <a:r>
              <a:rPr lang="ru-RU" sz="2000" dirty="0">
                <a:hlinkClick r:id="rId8" tooltip="Марс"/>
              </a:rPr>
              <a:t>Марс</a:t>
            </a:r>
            <a:r>
              <a:rPr lang="ru-RU" sz="2000" dirty="0"/>
              <a:t>), </a:t>
            </a:r>
            <a:r>
              <a:rPr lang="ru-RU" sz="2000" dirty="0" err="1"/>
              <a:t>Зеус</a:t>
            </a:r>
            <a:r>
              <a:rPr lang="ru-RU" sz="2000" dirty="0"/>
              <a:t> (</a:t>
            </a:r>
            <a:r>
              <a:rPr lang="ru-RU" sz="2000" dirty="0">
                <a:hlinkClick r:id="rId9" tooltip="Юпитер"/>
              </a:rPr>
              <a:t>Юпитер</a:t>
            </a:r>
            <a:r>
              <a:rPr lang="ru-RU" sz="2000" dirty="0"/>
              <a:t>), </a:t>
            </a:r>
            <a:r>
              <a:rPr lang="ru-RU" sz="2000" dirty="0" err="1"/>
              <a:t>Кронос</a:t>
            </a:r>
            <a:r>
              <a:rPr lang="ru-RU" sz="2000" dirty="0"/>
              <a:t> (</a:t>
            </a:r>
            <a:r>
              <a:rPr lang="ru-RU" sz="2000" dirty="0">
                <a:hlinkClick r:id="rId10" tooltip="Сатурн"/>
              </a:rPr>
              <a:t>Сатурн</a:t>
            </a:r>
            <a:r>
              <a:rPr lang="ru-RU" sz="2000" dirty="0"/>
              <a:t>)</a:t>
            </a:r>
            <a:r>
              <a:rPr lang="ru-RU" sz="2000" baseline="30000" dirty="0">
                <a:hlinkClick r:id="rId11"/>
              </a:rPr>
              <a:t>[3]</a:t>
            </a:r>
            <a:r>
              <a:rPr lang="ru-RU" sz="2000" dirty="0"/>
              <a:t>. Во многих ранних культурах планеты рассматривались как носители божественного начала или, по крайней мере, статуса божественных эмиссаров. По мере того, как научные знания развивались, человеческое восприятие планет изменилось в немалой степени и благодаря открытию новых объектов и обнаружению различий между ними.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Движение планет по орбите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250px-Орбита-плуто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44000" cy="5661248"/>
          </a:xfrm>
        </p:spPr>
      </p:pic>
      <p:sp>
        <p:nvSpPr>
          <p:cNvPr id="6" name="Прямоугольник 5"/>
          <p:cNvSpPr/>
          <p:nvPr/>
        </p:nvSpPr>
        <p:spPr>
          <a:xfrm>
            <a:off x="611560" y="671690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Согласно рабочему определению все планеты вращаются вокруг звёзд, что лишает статуса планеты любые потенциальные «планеты-одиночки». В Солнечной системе, все планеты обращаются по своим орбитам в том направлении в каком вращается Солнце (против часовой стрелки, если смотреть со стороны северного полюса Солнца). Хотя по крайней мере одна </a:t>
            </a:r>
            <a:r>
              <a:rPr lang="ru-RU" sz="1600" dirty="0" err="1"/>
              <a:t>экзопланета</a:t>
            </a:r>
            <a:r>
              <a:rPr lang="ru-RU" sz="1600" dirty="0"/>
              <a:t>, WASP-17b, вращается по орбите вокруг звезды в направлении противоположном её вращению</a:t>
            </a:r>
            <a:r>
              <a:rPr lang="ru-RU" sz="1600" dirty="0" smtClean="0"/>
              <a:t>.</a:t>
            </a:r>
            <a:r>
              <a:rPr lang="ru-RU" sz="1600" dirty="0"/>
              <a:t> Период, за который планета обращается вокруг звезды, называется сидерическим или годом. Планетарный год в немалой степени зависит от расстояния планеты от звезды; чем дальше планета находится от звезды, тем большую дистанцию она должна пройти, и тем медленнее она движется, так как менее затронута гравитацией звезды. Поскольку никакая орбита не является совершенно круглой, расстояние между звездой и планетой на орбите варьируется в течение сидерического периода</a:t>
            </a:r>
            <a:r>
              <a:rPr lang="ru-RU" sz="1600" dirty="0" smtClean="0"/>
              <a:t>.</a:t>
            </a:r>
            <a:r>
              <a:rPr lang="ru-RU" sz="1600" dirty="0"/>
              <a:t> Точку орбиты где планета ближе всего к звезде называют периастром (перигелий в Солнечной системе), тогда как самая дальняя точка орбиты называется апоастром (афелий в Солнечной системе). Поскольку в периастре планета ближе к светилу, потенциальная энергия гравитационного взаимодействия переходит в кинетическую и её скорость увеличивается подобно тому как брошенный высоко камень — ускоряется приближаясь к земле, а когда планета находится в апоастре, её скорость уменьшается, подобно тому как тот же брошенный вверх камень замедляется в верхней точке полёта.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Солнечная система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300px-Solar_System_size_to_scale_ru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36912"/>
            <a:ext cx="9144000" cy="4221088"/>
          </a:xfrm>
        </p:spPr>
      </p:pic>
      <p:sp>
        <p:nvSpPr>
          <p:cNvPr id="5" name="Прямоугольник 4"/>
          <p:cNvSpPr/>
          <p:nvPr/>
        </p:nvSpPr>
        <p:spPr>
          <a:xfrm>
            <a:off x="971600" y="260648"/>
            <a:ext cx="73803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Со́лнечная</a:t>
            </a:r>
            <a:r>
              <a:rPr lang="ru-RU" b="1" dirty="0"/>
              <a:t> </a:t>
            </a:r>
            <a:r>
              <a:rPr lang="ru-RU" b="1" dirty="0" err="1"/>
              <a:t>систе́ма</a:t>
            </a:r>
            <a:r>
              <a:rPr lang="ru-RU" dirty="0"/>
              <a:t> — </a:t>
            </a:r>
            <a:r>
              <a:rPr lang="ru-RU" dirty="0">
                <a:hlinkClick r:id="rId3" tooltip="Планетная система"/>
              </a:rPr>
              <a:t>планетная система</a:t>
            </a:r>
            <a:r>
              <a:rPr lang="ru-RU" dirty="0"/>
              <a:t>, включающая в себя центральную </a:t>
            </a:r>
            <a:r>
              <a:rPr lang="ru-RU" dirty="0">
                <a:hlinkClick r:id="rId4" tooltip="Звезда"/>
              </a:rPr>
              <a:t>звезду</a:t>
            </a:r>
            <a:r>
              <a:rPr lang="ru-RU" dirty="0"/>
              <a:t> — </a:t>
            </a:r>
            <a:r>
              <a:rPr lang="ru-RU" dirty="0">
                <a:hlinkClick r:id="rId5" tooltip="Солнце"/>
              </a:rPr>
              <a:t>Солнце</a:t>
            </a:r>
            <a:r>
              <a:rPr lang="ru-RU" dirty="0"/>
              <a:t> — и все </a:t>
            </a:r>
            <a:r>
              <a:rPr lang="ru-RU" dirty="0" err="1"/>
              <a:t>естественные</a:t>
            </a:r>
            <a:r>
              <a:rPr lang="ru-RU" dirty="0" err="1">
                <a:hlinkClick r:id="rId6" tooltip="Космический объект"/>
              </a:rPr>
              <a:t>космические</a:t>
            </a:r>
            <a:r>
              <a:rPr lang="ru-RU" dirty="0">
                <a:hlinkClick r:id="rId6" tooltip="Космический объект"/>
              </a:rPr>
              <a:t> объекты</a:t>
            </a:r>
            <a:r>
              <a:rPr lang="ru-RU" dirty="0"/>
              <a:t>, обращающиеся вокруг Солнца. Она сформировалась путём </a:t>
            </a:r>
            <a:r>
              <a:rPr lang="ru-RU" dirty="0">
                <a:hlinkClick r:id="rId7" tooltip="Гравитационный коллапс"/>
              </a:rPr>
              <a:t>гравитационного сжатия</a:t>
            </a:r>
            <a:r>
              <a:rPr lang="ru-RU" dirty="0"/>
              <a:t> газопылевого облака примерно 4,57 </a:t>
            </a:r>
            <a:r>
              <a:rPr lang="ru-RU" dirty="0" err="1"/>
              <a:t>млрд</a:t>
            </a:r>
            <a:r>
              <a:rPr lang="ru-RU" dirty="0"/>
              <a:t> лет назад</a:t>
            </a:r>
            <a:r>
              <a:rPr lang="ru-RU" baseline="30000" dirty="0">
                <a:hlinkClick r:id="rId8"/>
              </a:rPr>
              <a:t>[2</a:t>
            </a:r>
            <a:r>
              <a:rPr lang="ru-RU" baseline="30000" dirty="0" smtClean="0">
                <a:hlinkClick r:id="rId8"/>
              </a:rPr>
              <a:t>]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Бо́льшая</a:t>
            </a:r>
            <a:r>
              <a:rPr lang="ru-RU" dirty="0"/>
              <a:t> часть массы объектов Солнечной системы приходится на Солнце; остальная часть содержится в восьми относительно уединённых </a:t>
            </a:r>
            <a:r>
              <a:rPr lang="ru-RU" dirty="0">
                <a:hlinkClick r:id="rId9" tooltip="Планета"/>
              </a:rPr>
              <a:t>планетах</a:t>
            </a:r>
            <a:r>
              <a:rPr lang="ru-RU" dirty="0"/>
              <a:t>, имеющих почти круговые орбиты и располагающихся в пределах почти плоского диска — </a:t>
            </a:r>
            <a:r>
              <a:rPr lang="ru-RU" dirty="0" err="1"/>
              <a:t>плоскости</a:t>
            </a:r>
            <a:r>
              <a:rPr lang="ru-RU" dirty="0" err="1">
                <a:hlinkClick r:id="rId10" tooltip="Эклиптика"/>
              </a:rPr>
              <a:t>эклиптики</a:t>
            </a:r>
            <a:r>
              <a:rPr lang="ru-RU" dirty="0"/>
              <a:t>. Общая масса системы составляет около 1,0014 </a:t>
            </a:r>
            <a:r>
              <a:rPr lang="ru-RU" i="1" dirty="0"/>
              <a:t>M</a:t>
            </a:r>
            <a:r>
              <a:rPr lang="ru-RU" baseline="-25000" dirty="0"/>
              <a:t>☉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0025-025-Planety-Solnechnoj-siste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Четыре меньшие внутренние планеты: </a:t>
            </a:r>
            <a:r>
              <a:rPr lang="ru-RU" dirty="0" smtClean="0">
                <a:hlinkClick r:id="rId3" tooltip="Меркурий"/>
              </a:rPr>
              <a:t>Меркурий</a:t>
            </a:r>
            <a:r>
              <a:rPr lang="ru-RU" dirty="0" smtClean="0"/>
              <a:t>, </a:t>
            </a:r>
            <a:r>
              <a:rPr lang="ru-RU" dirty="0" smtClean="0">
                <a:hlinkClick r:id="rId4" tooltip="Венера"/>
              </a:rPr>
              <a:t>Венера</a:t>
            </a:r>
            <a:r>
              <a:rPr lang="ru-RU" dirty="0" smtClean="0"/>
              <a:t>, </a:t>
            </a:r>
            <a:r>
              <a:rPr lang="ru-RU" dirty="0" smtClean="0">
                <a:hlinkClick r:id="rId5" tooltip="Земля"/>
              </a:rPr>
              <a:t>Земля</a:t>
            </a:r>
            <a:r>
              <a:rPr lang="ru-RU" dirty="0" smtClean="0"/>
              <a:t> и </a:t>
            </a:r>
            <a:r>
              <a:rPr lang="ru-RU" dirty="0" smtClean="0">
                <a:hlinkClick r:id="rId6" tooltip="Марс"/>
              </a:rPr>
              <a:t>Марс</a:t>
            </a:r>
            <a:r>
              <a:rPr lang="ru-RU" dirty="0" smtClean="0"/>
              <a:t> (также называемые </a:t>
            </a:r>
            <a:r>
              <a:rPr lang="ru-RU" dirty="0" smtClean="0">
                <a:hlinkClick r:id="rId7" tooltip="Планеты земной группы"/>
              </a:rPr>
              <a:t>планетами земной группы</a:t>
            </a:r>
            <a:r>
              <a:rPr lang="ru-RU" dirty="0" smtClean="0"/>
              <a:t>), состоят в основном из </a:t>
            </a:r>
            <a:r>
              <a:rPr lang="ru-RU" dirty="0" smtClean="0">
                <a:hlinkClick r:id="rId8" tooltip="Силикаты (минералы)"/>
              </a:rPr>
              <a:t>силикатов</a:t>
            </a:r>
            <a:r>
              <a:rPr lang="ru-RU" dirty="0" smtClean="0"/>
              <a:t> и </a:t>
            </a:r>
            <a:r>
              <a:rPr lang="ru-RU" dirty="0" smtClean="0">
                <a:hlinkClick r:id="rId9" tooltip="Металлы"/>
              </a:rPr>
              <a:t>металлов</a:t>
            </a:r>
            <a:r>
              <a:rPr lang="ru-RU" dirty="0" smtClean="0"/>
              <a:t>. Четыре внешние планеты: </a:t>
            </a:r>
            <a:r>
              <a:rPr lang="ru-RU" dirty="0" smtClean="0">
                <a:hlinkClick r:id="rId10" tooltip="Юпитер"/>
              </a:rPr>
              <a:t>Юпитер</a:t>
            </a:r>
            <a:r>
              <a:rPr lang="ru-RU" dirty="0" smtClean="0"/>
              <a:t>, </a:t>
            </a:r>
            <a:r>
              <a:rPr lang="ru-RU" dirty="0" smtClean="0">
                <a:hlinkClick r:id="rId11" tooltip="Сатурн"/>
              </a:rPr>
              <a:t>Сатурн</a:t>
            </a:r>
            <a:r>
              <a:rPr lang="ru-RU" dirty="0" smtClean="0"/>
              <a:t>, </a:t>
            </a:r>
            <a:r>
              <a:rPr lang="ru-RU" dirty="0" smtClean="0">
                <a:hlinkClick r:id="rId12" tooltip="Уран (планета)"/>
              </a:rPr>
              <a:t>Уран</a:t>
            </a:r>
            <a:r>
              <a:rPr lang="ru-RU" dirty="0" smtClean="0"/>
              <a:t> и </a:t>
            </a:r>
            <a:r>
              <a:rPr lang="ru-RU" dirty="0" smtClean="0">
                <a:hlinkClick r:id="rId13" tooltip="Нептун"/>
              </a:rPr>
              <a:t>Нептун</a:t>
            </a:r>
            <a:r>
              <a:rPr lang="ru-RU" dirty="0" smtClean="0"/>
              <a:t>, также называемые </a:t>
            </a:r>
            <a:r>
              <a:rPr lang="ru-RU" dirty="0" smtClean="0">
                <a:hlinkClick r:id="rId14" tooltip="Газовая планета"/>
              </a:rPr>
              <a:t>газовыми гигантами</a:t>
            </a:r>
            <a:r>
              <a:rPr lang="ru-RU" dirty="0" smtClean="0"/>
              <a:t>, намного более массивны, чем </a:t>
            </a:r>
            <a:r>
              <a:rPr lang="ru-RU" dirty="0" smtClean="0">
                <a:hlinkClick r:id="rId7" tooltip="Планеты земной группы"/>
              </a:rPr>
              <a:t>планеты земной группы</a:t>
            </a:r>
            <a:r>
              <a:rPr lang="ru-RU" dirty="0" smtClean="0"/>
              <a:t>. Крупнейшие планеты Солнечной системы, Юпитер и Сатурн, состоят, главным образом из </a:t>
            </a:r>
            <a:r>
              <a:rPr lang="ru-RU" dirty="0" smtClean="0">
                <a:hlinkClick r:id="rId15" tooltip="Водород"/>
              </a:rPr>
              <a:t>водорода</a:t>
            </a:r>
            <a:r>
              <a:rPr lang="ru-RU" dirty="0" smtClean="0"/>
              <a:t> и </a:t>
            </a:r>
            <a:r>
              <a:rPr lang="ru-RU" dirty="0" smtClean="0">
                <a:hlinkClick r:id="rId16" tooltip="Гелий"/>
              </a:rPr>
              <a:t>гелия</a:t>
            </a:r>
            <a:r>
              <a:rPr lang="ru-RU" dirty="0" smtClean="0"/>
              <a:t>; внешние, меньшие Уран и Нептун, помимо водорода и гелия, содержат в своём составе </a:t>
            </a:r>
            <a:r>
              <a:rPr lang="ru-RU" dirty="0" smtClean="0">
                <a:hlinkClick r:id="rId17" tooltip="Метан"/>
              </a:rPr>
              <a:t>метан</a:t>
            </a:r>
            <a:r>
              <a:rPr lang="ru-RU" dirty="0" smtClean="0"/>
              <a:t> и </a:t>
            </a:r>
            <a:r>
              <a:rPr lang="ru-RU" dirty="0" smtClean="0">
                <a:hlinkClick r:id="rId18" tooltip="Оксид углерода(II)"/>
              </a:rPr>
              <a:t>угарный газ</a:t>
            </a:r>
            <a:r>
              <a:rPr lang="ru-RU" baseline="30000" dirty="0" smtClean="0">
                <a:hlinkClick r:id="rId19"/>
              </a:rPr>
              <a:t>[19]</a:t>
            </a:r>
            <a:r>
              <a:rPr lang="ru-RU" dirty="0" smtClean="0"/>
              <a:t>. Такие планеты выделяются в отдельный класс «</a:t>
            </a:r>
            <a:r>
              <a:rPr lang="ru-RU" dirty="0" smtClean="0">
                <a:hlinkClick r:id="rId20" tooltip="Ледяной гигант"/>
              </a:rPr>
              <a:t>ледяных гигантов</a:t>
            </a:r>
            <a:r>
              <a:rPr lang="ru-RU" dirty="0" smtClean="0"/>
              <a:t>»</a:t>
            </a:r>
            <a:r>
              <a:rPr lang="ru-RU" baseline="30000" dirty="0" smtClean="0">
                <a:hlinkClick r:id="rId19"/>
              </a:rPr>
              <a:t>[20]</a:t>
            </a:r>
            <a:r>
              <a:rPr lang="ru-RU" dirty="0" smtClean="0"/>
              <a:t>. Шесть планет из восьми и три </a:t>
            </a:r>
            <a:r>
              <a:rPr lang="ru-RU" dirty="0" smtClean="0">
                <a:hlinkClick r:id="rId21" tooltip="Карликовая планета"/>
              </a:rPr>
              <a:t>карликовые планеты</a:t>
            </a:r>
            <a:r>
              <a:rPr lang="ru-RU" dirty="0" smtClean="0"/>
              <a:t> окружены естественными </a:t>
            </a:r>
            <a:r>
              <a:rPr lang="ru-RU" dirty="0" smtClean="0">
                <a:hlinkClick r:id="rId22" tooltip="Спутники в Солнечной системе"/>
              </a:rPr>
              <a:t>спутниками</a:t>
            </a:r>
            <a:r>
              <a:rPr lang="ru-RU" dirty="0" smtClean="0"/>
              <a:t>. Каждая из внешних планет окружена </a:t>
            </a:r>
            <a:r>
              <a:rPr lang="ru-RU" dirty="0" smtClean="0">
                <a:hlinkClick r:id="rId23" tooltip="Кольца планет"/>
              </a:rPr>
              <a:t>кольцами</a:t>
            </a:r>
            <a:r>
              <a:rPr lang="ru-RU" dirty="0" smtClean="0"/>
              <a:t> пыли и других частиц.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Структура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Рисунок 3" descr="300px-Oort_cloud_Sedna_orbit_ru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6021288"/>
          </a:xfrm>
          <a:prstGeom prst="rect">
            <a:avLst/>
          </a:prstGeom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Центральным объектом Солнечной системы является </a:t>
            </a:r>
            <a:r>
              <a:rPr lang="ru-RU" dirty="0" smtClean="0">
                <a:hlinkClick r:id="rId3" tooltip="Солнце"/>
              </a:rPr>
              <a:t>Солнце</a:t>
            </a:r>
            <a:r>
              <a:rPr lang="ru-RU" dirty="0" smtClean="0"/>
              <a:t> — </a:t>
            </a:r>
            <a:r>
              <a:rPr lang="ru-RU" dirty="0" smtClean="0">
                <a:hlinkClick r:id="rId4" tooltip="Звезда"/>
              </a:rPr>
              <a:t>звезда</a:t>
            </a:r>
            <a:r>
              <a:rPr lang="ru-RU" dirty="0" smtClean="0"/>
              <a:t> главной последовательности </a:t>
            </a:r>
            <a:r>
              <a:rPr lang="ru-RU" dirty="0" smtClean="0">
                <a:hlinkClick r:id="rId5" tooltip="Спектральные классы звёзд"/>
              </a:rPr>
              <a:t>спектрального класса</a:t>
            </a:r>
            <a:r>
              <a:rPr lang="ru-RU" dirty="0" smtClean="0"/>
              <a:t> G2V,</a:t>
            </a:r>
            <a:r>
              <a:rPr lang="ru-RU" dirty="0" smtClean="0">
                <a:hlinkClick r:id="rId6" tooltip="Жёлтый карлик"/>
              </a:rPr>
              <a:t>жёлтый карлик</a:t>
            </a:r>
            <a:r>
              <a:rPr lang="ru-RU" dirty="0" smtClean="0"/>
              <a:t>. В Солнце сосредоточена подавляющая часть всей массы системы (около 99,866 %), оно удерживает своим тяготением планеты и прочие тела, принадлежащие к Солнечной системе</a:t>
            </a:r>
            <a:r>
              <a:rPr lang="ru-RU" baseline="30000" dirty="0" smtClean="0">
                <a:hlinkClick r:id="rId7"/>
              </a:rPr>
              <a:t>[21]</a:t>
            </a:r>
            <a:r>
              <a:rPr lang="ru-RU" dirty="0" smtClean="0"/>
              <a:t>. Четыре крупнейших объекта — </a:t>
            </a:r>
            <a:r>
              <a:rPr lang="ru-RU" dirty="0" smtClean="0">
                <a:hlinkClick r:id="rId8" tooltip="Газовые гиганты"/>
              </a:rPr>
              <a:t>газовые гиганты</a:t>
            </a:r>
            <a:r>
              <a:rPr lang="ru-RU" dirty="0" smtClean="0"/>
              <a:t> — составляют 99 % оставшейся массы (при этом большая часть приходится на Юпитер и Сатурн — около 90 %).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post-47-0-39360700-132343508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620688"/>
            <a:ext cx="8640960" cy="5445224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844824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Все планеты и большинство других объектов обращаются вокруг Солнца в одном направлении с вращением Солнца (против часовой стрелки, если смотреть со стороны северного полюса Солнца). Есть исключения, такие как </a:t>
            </a:r>
            <a:r>
              <a:rPr lang="ru-RU" sz="2000" dirty="0">
                <a:hlinkClick r:id="rId3" tooltip="Комета Галлея"/>
              </a:rPr>
              <a:t>комета Галлея</a:t>
            </a:r>
            <a:r>
              <a:rPr lang="ru-RU" sz="2000" dirty="0"/>
              <a:t>. Самой большой </a:t>
            </a:r>
            <a:r>
              <a:rPr lang="ru-RU" sz="2000" dirty="0">
                <a:hlinkClick r:id="rId4" tooltip="Угловая скорость"/>
              </a:rPr>
              <a:t>угловой скоростью</a:t>
            </a:r>
            <a:r>
              <a:rPr lang="ru-RU" sz="2000" dirty="0"/>
              <a:t> обладает </a:t>
            </a:r>
            <a:r>
              <a:rPr lang="ru-RU" sz="2000" dirty="0">
                <a:hlinkClick r:id="rId5" tooltip="Меркурий"/>
              </a:rPr>
              <a:t>Меркурий</a:t>
            </a:r>
            <a:r>
              <a:rPr lang="ru-RU" sz="2000" dirty="0"/>
              <a:t> — он успевает совершить полный оборот вокруг Солнца всего за 88 земных суток. А для самой удалённой планеты — </a:t>
            </a:r>
            <a:r>
              <a:rPr lang="ru-RU" sz="2000" dirty="0">
                <a:hlinkClick r:id="rId6" tooltip="Нептун"/>
              </a:rPr>
              <a:t>Нептуна</a:t>
            </a:r>
            <a:r>
              <a:rPr lang="ru-RU" sz="2000" dirty="0"/>
              <a:t> — период обращения составляет 165 земных лет.</a:t>
            </a:r>
          </a:p>
          <a:p>
            <a:r>
              <a:rPr lang="ru-RU" sz="2000" dirty="0" err="1"/>
              <a:t>Бо́льшая</a:t>
            </a:r>
            <a:r>
              <a:rPr lang="ru-RU" sz="2000" dirty="0"/>
              <a:t> часть планет вращается вокруг своей оси в ту же сторону, что и обращается вокруг Солнца. Исключения </a:t>
            </a:r>
            <a:r>
              <a:rPr lang="ru-RU" sz="2000" dirty="0" err="1"/>
              <a:t>составляют</a:t>
            </a:r>
            <a:r>
              <a:rPr lang="ru-RU" sz="2000" dirty="0" err="1">
                <a:hlinkClick r:id="rId7" tooltip="Венера"/>
              </a:rPr>
              <a:t>Венера</a:t>
            </a:r>
            <a:r>
              <a:rPr lang="ru-RU" sz="2000" dirty="0"/>
              <a:t> и </a:t>
            </a:r>
            <a:r>
              <a:rPr lang="ru-RU" sz="2000" dirty="0">
                <a:hlinkClick r:id="rId8" tooltip="Уран (планета)"/>
              </a:rPr>
              <a:t>Уран</a:t>
            </a:r>
            <a:r>
              <a:rPr lang="ru-RU" sz="2000" dirty="0"/>
              <a:t>, причём Уран вращается практически «лёжа на боку» (наклон оси около 90°). Для наглядной демонстрации вращения используется специальный прибор — </a:t>
            </a:r>
            <a:r>
              <a:rPr lang="ru-RU" sz="2000" dirty="0">
                <a:hlinkClick r:id="rId9" tooltip="Теллурий"/>
              </a:rPr>
              <a:t>теллурий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1052736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Меркурий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15px-Mercury_in_color_-_Prockter07_center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2448272" cy="1944216"/>
          </a:xfrm>
        </p:spPr>
      </p:pic>
      <p:sp>
        <p:nvSpPr>
          <p:cNvPr id="6" name="Прямоугольник 5"/>
          <p:cNvSpPr/>
          <p:nvPr/>
        </p:nvSpPr>
        <p:spPr>
          <a:xfrm>
            <a:off x="2987824" y="692697"/>
            <a:ext cx="61561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Мерку́рий</a:t>
            </a:r>
            <a:r>
              <a:rPr lang="ru-RU" dirty="0" smtClean="0"/>
              <a:t> — самая близкая к </a:t>
            </a:r>
            <a:r>
              <a:rPr lang="ru-RU" dirty="0" smtClean="0">
                <a:hlinkClick r:id="rId3" tooltip="Солнце"/>
              </a:rPr>
              <a:t>Солнцу</a:t>
            </a:r>
            <a:r>
              <a:rPr lang="ru-RU" dirty="0" smtClean="0"/>
              <a:t> </a:t>
            </a:r>
            <a:r>
              <a:rPr lang="ru-RU" dirty="0" smtClean="0">
                <a:hlinkClick r:id="rId4" tooltip="Планета"/>
              </a:rPr>
              <a:t>планета</a:t>
            </a:r>
            <a:r>
              <a:rPr lang="ru-RU" dirty="0" smtClean="0"/>
              <a:t> </a:t>
            </a:r>
            <a:r>
              <a:rPr lang="ru-RU" dirty="0" smtClean="0">
                <a:hlinkClick r:id="rId5" tooltip="Солнечная система"/>
              </a:rPr>
              <a:t>Солнечной системы</a:t>
            </a:r>
            <a:r>
              <a:rPr lang="ru-RU" dirty="0" smtClean="0"/>
              <a:t>, обращающаяся вокруг Солнца за 88 земных суток. Продолжительность одних </a:t>
            </a:r>
            <a:r>
              <a:rPr lang="ru-RU" dirty="0" smtClean="0">
                <a:hlinkClick r:id="rId6" tooltip="Звёздные сутки"/>
              </a:rPr>
              <a:t>звёздных суток</a:t>
            </a:r>
            <a:r>
              <a:rPr lang="ru-RU" dirty="0" smtClean="0"/>
              <a:t> на Меркурии составляет 58,65 земных</a:t>
            </a:r>
            <a:r>
              <a:rPr lang="ru-RU" baseline="30000" dirty="0" smtClean="0">
                <a:hlinkClick r:id="rId7"/>
              </a:rPr>
              <a:t>[13]</a:t>
            </a:r>
            <a:r>
              <a:rPr lang="ru-RU" dirty="0" smtClean="0"/>
              <a:t>, а </a:t>
            </a:r>
            <a:r>
              <a:rPr lang="ru-RU" dirty="0" smtClean="0">
                <a:hlinkClick r:id="rId8" tooltip="Солнечные сутки"/>
              </a:rPr>
              <a:t>солнечных</a:t>
            </a:r>
            <a:r>
              <a:rPr lang="ru-RU" dirty="0" smtClean="0"/>
              <a:t> — 176 земных</a:t>
            </a:r>
            <a:r>
              <a:rPr lang="ru-RU" baseline="30000" dirty="0" smtClean="0">
                <a:hlinkClick r:id="rId7"/>
              </a:rPr>
              <a:t>[4]</a:t>
            </a:r>
            <a:r>
              <a:rPr lang="ru-RU" dirty="0" smtClean="0"/>
              <a:t>. Планета названа в честь древнеримского бога торговли — быстроногого </a:t>
            </a:r>
            <a:r>
              <a:rPr lang="ru-RU" i="1" dirty="0" smtClean="0">
                <a:hlinkClick r:id="rId9" tooltip="Меркурий (мифология)"/>
              </a:rPr>
              <a:t>Меркурия</a:t>
            </a:r>
            <a:r>
              <a:rPr lang="ru-RU" dirty="0" smtClean="0"/>
              <a:t>, поскольку она движется по небу быстрее других планет.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780928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Видимая </a:t>
            </a:r>
            <a:r>
              <a:rPr lang="ru-RU" dirty="0" smtClean="0">
                <a:hlinkClick r:id="rId10" tooltip="Звёздная величина"/>
              </a:rPr>
              <a:t>звёздная </a:t>
            </a:r>
            <a:r>
              <a:rPr lang="ru-RU" dirty="0" err="1" smtClean="0">
                <a:hlinkClick r:id="rId10" tooltip="Звёздная величина"/>
              </a:rPr>
              <a:t>величина</a:t>
            </a:r>
            <a:r>
              <a:rPr lang="ru-RU" dirty="0" err="1" smtClean="0"/>
              <a:t>Меркурия</a:t>
            </a:r>
            <a:r>
              <a:rPr lang="ru-RU" dirty="0" smtClean="0"/>
              <a:t> колеблется от −1,9</a:t>
            </a:r>
            <a:r>
              <a:rPr lang="ru-RU" baseline="30000" dirty="0" smtClean="0">
                <a:hlinkClick r:id="rId7"/>
              </a:rPr>
              <a:t>[1]</a:t>
            </a:r>
            <a:r>
              <a:rPr lang="ru-RU" dirty="0" smtClean="0"/>
              <a:t> до 5,5, но его нелегко заметить по причине небольшого </a:t>
            </a:r>
            <a:r>
              <a:rPr lang="ru-RU" dirty="0" smtClean="0">
                <a:hlinkClick r:id="rId11" tooltip="Элонгация (астрономия)"/>
              </a:rPr>
              <a:t>углового расстояния</a:t>
            </a:r>
            <a:r>
              <a:rPr lang="ru-RU" dirty="0" smtClean="0"/>
              <a:t> от Солнца (максимум 28,3°)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3718679"/>
            <a:ext cx="76683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Меркурий — самая маленькая планета </a:t>
            </a:r>
            <a:r>
              <a:rPr lang="ru-RU" dirty="0" smtClean="0">
                <a:hlinkClick r:id="rId12" tooltip="Планеты земной группы"/>
              </a:rPr>
              <a:t>земной группы</a:t>
            </a:r>
            <a:r>
              <a:rPr lang="ru-RU" dirty="0" smtClean="0"/>
              <a:t>. Его </a:t>
            </a:r>
            <a:r>
              <a:rPr lang="ru-RU" dirty="0" smtClean="0">
                <a:hlinkClick r:id="rId13" tooltip="Радиус"/>
              </a:rPr>
              <a:t>радиус</a:t>
            </a:r>
            <a:r>
              <a:rPr lang="ru-RU" dirty="0" smtClean="0"/>
              <a:t> составляет всего 2439,7 ± 1,0 км</a:t>
            </a:r>
            <a:r>
              <a:rPr lang="ru-RU" baseline="30000" dirty="0" smtClean="0">
                <a:hlinkClick r:id="rId7"/>
              </a:rPr>
              <a:t>[7]</a:t>
            </a:r>
            <a:r>
              <a:rPr lang="ru-RU" dirty="0" smtClean="0"/>
              <a:t>, что меньше радиуса спутника </a:t>
            </a:r>
            <a:r>
              <a:rPr lang="ru-RU" dirty="0" smtClean="0">
                <a:hlinkClick r:id="rId14" tooltip="Юпитер"/>
              </a:rPr>
              <a:t>Юпитера</a:t>
            </a:r>
            <a:r>
              <a:rPr lang="ru-RU" dirty="0" smtClean="0"/>
              <a:t> </a:t>
            </a:r>
            <a:r>
              <a:rPr lang="ru-RU" dirty="0" smtClean="0">
                <a:hlinkClick r:id="rId15" tooltip="Ганимед (спутник)"/>
              </a:rPr>
              <a:t>Ганимеда</a:t>
            </a:r>
            <a:r>
              <a:rPr lang="ru-RU" dirty="0" smtClean="0"/>
              <a:t> и спутника </a:t>
            </a:r>
            <a:r>
              <a:rPr lang="ru-RU" dirty="0" smtClean="0">
                <a:hlinkClick r:id="rId16" tooltip="Сатурн"/>
              </a:rPr>
              <a:t>Сатурна</a:t>
            </a:r>
            <a:r>
              <a:rPr lang="ru-RU" dirty="0" smtClean="0"/>
              <a:t> </a:t>
            </a:r>
            <a:r>
              <a:rPr lang="ru-RU" dirty="0" smtClean="0">
                <a:hlinkClick r:id="rId17" tooltip="Титан (спутник)"/>
              </a:rPr>
              <a:t>Титана</a:t>
            </a:r>
            <a:r>
              <a:rPr lang="ru-RU" dirty="0" smtClean="0"/>
              <a:t>. Масса планеты равна 3,3·10</a:t>
            </a:r>
            <a:r>
              <a:rPr lang="ru-RU" baseline="30000" dirty="0" smtClean="0"/>
              <a:t>23</a:t>
            </a:r>
            <a:r>
              <a:rPr lang="ru-RU" dirty="0" smtClean="0"/>
              <a:t> </a:t>
            </a:r>
            <a:r>
              <a:rPr lang="ru-RU" dirty="0" smtClean="0">
                <a:hlinkClick r:id="rId18" tooltip="Кг"/>
              </a:rPr>
              <a:t>кг</a:t>
            </a:r>
            <a:r>
              <a:rPr lang="ru-RU" dirty="0" smtClean="0"/>
              <a:t>. Средняя </a:t>
            </a:r>
            <a:r>
              <a:rPr lang="ru-RU" dirty="0" smtClean="0">
                <a:hlinkClick r:id="rId19" tooltip="Плотность"/>
              </a:rPr>
              <a:t>плотность</a:t>
            </a:r>
            <a:r>
              <a:rPr lang="ru-RU" dirty="0" smtClean="0"/>
              <a:t> Меркурия довольно велика — 5,43 г/см³, что лишь незначительно меньше плотности </a:t>
            </a:r>
            <a:r>
              <a:rPr lang="ru-RU" dirty="0" smtClean="0">
                <a:hlinkClick r:id="rId20" tooltip="Земля"/>
              </a:rPr>
              <a:t>Земли</a:t>
            </a:r>
            <a:r>
              <a:rPr lang="ru-RU" dirty="0" smtClean="0"/>
              <a:t>. Учитывая, что Земля намного больше по размерам, значение плотности Меркурия указывает на повышенное содержание в его недрах </a:t>
            </a:r>
            <a:r>
              <a:rPr lang="ru-RU" dirty="0" smtClean="0">
                <a:hlinkClick r:id="rId21" tooltip="Металл"/>
              </a:rPr>
              <a:t>металлов</a:t>
            </a:r>
            <a:r>
              <a:rPr lang="ru-RU" dirty="0" smtClean="0"/>
              <a:t>. </a:t>
            </a:r>
            <a:r>
              <a:rPr lang="ru-RU" dirty="0" smtClean="0">
                <a:hlinkClick r:id="rId22" tooltip="Ускорение свободного падения"/>
              </a:rPr>
              <a:t>Ускорение свободного падения</a:t>
            </a:r>
            <a:r>
              <a:rPr lang="ru-RU" dirty="0" smtClean="0"/>
              <a:t> на Меркурии равно 3,70 м/с²</a:t>
            </a:r>
            <a:r>
              <a:rPr lang="ru-RU" baseline="30000" dirty="0" smtClean="0">
                <a:hlinkClick r:id="rId7"/>
              </a:rPr>
              <a:t>[16]</a:t>
            </a:r>
            <a:r>
              <a:rPr lang="ru-RU" dirty="0" smtClean="0"/>
              <a:t>. </a:t>
            </a:r>
            <a:r>
              <a:rPr lang="ru-RU" dirty="0" smtClean="0">
                <a:hlinkClick r:id="rId23" tooltip="Вторая космическая скорость"/>
              </a:rPr>
              <a:t>Вторая космическая скорость</a:t>
            </a:r>
            <a:r>
              <a:rPr lang="ru-RU" dirty="0" smtClean="0"/>
              <a:t> — 4,25 </a:t>
            </a:r>
            <a:r>
              <a:rPr lang="ru-RU" dirty="0" smtClean="0">
                <a:hlinkClick r:id="rId24" tooltip="Км/с"/>
              </a:rPr>
              <a:t>км/с</a:t>
            </a:r>
            <a:r>
              <a:rPr lang="ru-RU" baseline="30000" dirty="0" smtClean="0">
                <a:hlinkClick r:id="rId7"/>
              </a:rPr>
              <a:t>[16]</a:t>
            </a:r>
            <a:r>
              <a:rPr lang="ru-RU" dirty="0" smtClean="0"/>
              <a:t>. Несмотря на меньший радиус, Меркурий всё же превосходит по массе такие спутники </a:t>
            </a:r>
            <a:r>
              <a:rPr lang="ru-RU" dirty="0" smtClean="0">
                <a:hlinkClick r:id="rId25" tooltip="Планеты-гиганты"/>
              </a:rPr>
              <a:t>планет-гигантов</a:t>
            </a:r>
            <a:r>
              <a:rPr lang="ru-RU" dirty="0" smtClean="0"/>
              <a:t>, как </a:t>
            </a:r>
            <a:r>
              <a:rPr lang="ru-RU" dirty="0" smtClean="0">
                <a:hlinkClick r:id="rId15" tooltip="Ганимед (спутник)"/>
              </a:rPr>
              <a:t>Ганимед</a:t>
            </a:r>
            <a:r>
              <a:rPr lang="ru-RU" dirty="0" smtClean="0"/>
              <a:t> и </a:t>
            </a:r>
            <a:r>
              <a:rPr lang="ru-RU" dirty="0" smtClean="0">
                <a:hlinkClick r:id="rId17" tooltip="Титан (спутник)"/>
              </a:rPr>
              <a:t>Титан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Венера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70px-Venus-real_col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232248" cy="1960023"/>
          </a:xfrm>
        </p:spPr>
      </p:pic>
      <p:sp>
        <p:nvSpPr>
          <p:cNvPr id="10" name="Прямоугольник 9"/>
          <p:cNvSpPr/>
          <p:nvPr/>
        </p:nvSpPr>
        <p:spPr>
          <a:xfrm>
            <a:off x="2339752" y="332656"/>
            <a:ext cx="68042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Вене́ра</a:t>
            </a:r>
            <a:r>
              <a:rPr lang="ru-RU" sz="2000" dirty="0"/>
              <a:t> — вторая внутренняя </a:t>
            </a:r>
            <a:r>
              <a:rPr lang="ru-RU" sz="2000" dirty="0">
                <a:hlinkClick r:id="rId3" tooltip="Планета"/>
              </a:rPr>
              <a:t>планета</a:t>
            </a:r>
            <a:r>
              <a:rPr lang="ru-RU" sz="2000" dirty="0"/>
              <a:t> </a:t>
            </a:r>
            <a:r>
              <a:rPr lang="ru-RU" sz="2000" dirty="0">
                <a:hlinkClick r:id="rId4" tooltip="Солнечная система"/>
              </a:rPr>
              <a:t>Солнечной системы</a:t>
            </a:r>
            <a:r>
              <a:rPr lang="ru-RU" sz="2000" dirty="0"/>
              <a:t> с периодом обращения в 224,7 </a:t>
            </a:r>
            <a:r>
              <a:rPr lang="ru-RU" sz="2000" dirty="0">
                <a:hlinkClick r:id="rId5" tooltip="Сутки"/>
              </a:rPr>
              <a:t>земных суток</a:t>
            </a:r>
            <a:r>
              <a:rPr lang="ru-RU" sz="2000" dirty="0"/>
              <a:t>. Названа </a:t>
            </a:r>
            <a:r>
              <a:rPr lang="ru-RU" sz="2000" dirty="0" err="1"/>
              <a:t>именем</a:t>
            </a:r>
            <a:r>
              <a:rPr lang="ru-RU" sz="2000" dirty="0" err="1">
                <a:hlinkClick r:id="rId6" tooltip="Венера (мифология)"/>
              </a:rPr>
              <a:t>Венеры</a:t>
            </a:r>
            <a:r>
              <a:rPr lang="ru-RU" sz="2000" dirty="0"/>
              <a:t>, богини любви из </a:t>
            </a:r>
            <a:r>
              <a:rPr lang="ru-RU" sz="2000" dirty="0">
                <a:hlinkClick r:id="rId7" tooltip="Древнеримская религия"/>
              </a:rPr>
              <a:t>римского пантеона</a:t>
            </a:r>
            <a:r>
              <a:rPr lang="ru-RU" sz="2000" dirty="0"/>
              <a:t>. Это единственная из восьми основных планет </a:t>
            </a:r>
            <a:r>
              <a:rPr lang="ru-RU" sz="2000" dirty="0">
                <a:hlinkClick r:id="rId4" tooltip="Солнечная система"/>
              </a:rPr>
              <a:t>Солнечной системы</a:t>
            </a:r>
            <a:r>
              <a:rPr lang="ru-RU" sz="2000" dirty="0"/>
              <a:t>, получившая название в честь женского божества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8448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8" tooltip="Атмосферное давление"/>
              </a:rPr>
              <a:t>Атмосферное давление</a:t>
            </a:r>
            <a:r>
              <a:rPr lang="ru-RU" dirty="0" smtClean="0"/>
              <a:t> на поверхности Венеры в 92 раза больше, чем на Земле.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56490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Венера — третий по яркости объект на небе Земли после </a:t>
            </a:r>
            <a:r>
              <a:rPr lang="ru-RU" dirty="0" smtClean="0">
                <a:hlinkClick r:id="rId9" tooltip="Солнце"/>
              </a:rPr>
              <a:t>Солнца</a:t>
            </a:r>
            <a:r>
              <a:rPr lang="ru-RU" dirty="0" smtClean="0"/>
              <a:t> и </a:t>
            </a:r>
            <a:r>
              <a:rPr lang="ru-RU" dirty="0" smtClean="0">
                <a:hlinkClick r:id="rId10" tooltip="Луна"/>
              </a:rPr>
              <a:t>Луны</a:t>
            </a:r>
            <a:r>
              <a:rPr lang="ru-RU" dirty="0" smtClean="0"/>
              <a:t> и достигает </a:t>
            </a:r>
            <a:r>
              <a:rPr lang="ru-RU" dirty="0" smtClean="0">
                <a:hlinkClick r:id="rId11" tooltip="Видимая звёздная величина"/>
              </a:rPr>
              <a:t>видимой звёздной величины</a:t>
            </a:r>
            <a:r>
              <a:rPr lang="ru-RU" dirty="0" smtClean="0"/>
              <a:t> в −4,6. Поскольку Венера ближе к Солнцу, чем </a:t>
            </a:r>
            <a:r>
              <a:rPr lang="ru-RU" dirty="0" smtClean="0">
                <a:hlinkClick r:id="rId12" tooltip="Земля"/>
              </a:rPr>
              <a:t>Земля</a:t>
            </a:r>
            <a:r>
              <a:rPr lang="ru-RU" dirty="0" smtClean="0"/>
              <a:t>, она никогда не удаляется от Солнца более чем на 47,8° (для земного наблюдателя). Лучше всего она видна незадолго до восхода или через некоторое время после захода Солнца, что дало повод называть её также </a:t>
            </a:r>
            <a:r>
              <a:rPr lang="ru-RU" i="1" dirty="0" smtClean="0"/>
              <a:t>Вечерняя звезда</a:t>
            </a:r>
            <a:r>
              <a:rPr lang="ru-RU" dirty="0" smtClean="0"/>
              <a:t> или </a:t>
            </a:r>
            <a:r>
              <a:rPr lang="ru-RU" i="1" dirty="0" smtClean="0"/>
              <a:t>Утренняя звезда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43711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Венера классифицируется как </a:t>
            </a:r>
            <a:r>
              <a:rPr lang="ru-RU" dirty="0" err="1" smtClean="0">
                <a:hlinkClick r:id="rId13" tooltip="Планеты земной группы"/>
              </a:rPr>
              <a:t>землеподобная</a:t>
            </a:r>
            <a:r>
              <a:rPr lang="ru-RU" dirty="0" smtClean="0"/>
              <a:t> планета, и иногда её называют «сестрой Земли», потому что обе планеты похожи размерами, силой тяжести и составом. Однако условия на двух планетах очень разнятся. Поверхность Венеры скрывают чрезвычайно густые </a:t>
            </a:r>
            <a:r>
              <a:rPr lang="ru-RU" dirty="0" smtClean="0">
                <a:hlinkClick r:id="rId14" tooltip="Облако"/>
              </a:rPr>
              <a:t>облака</a:t>
            </a:r>
            <a:r>
              <a:rPr lang="ru-RU" dirty="0" smtClean="0"/>
              <a:t> </a:t>
            </a:r>
            <a:r>
              <a:rPr lang="ru-RU" dirty="0" smtClean="0">
                <a:hlinkClick r:id="rId15" tooltip="Серная кислота"/>
              </a:rPr>
              <a:t>серной кислоты</a:t>
            </a:r>
            <a:r>
              <a:rPr lang="ru-RU" dirty="0" smtClean="0"/>
              <a:t> с высокой отражательной способностью, что мешает увидеть её поверхность в </a:t>
            </a:r>
            <a:r>
              <a:rPr lang="ru-RU" dirty="0" smtClean="0">
                <a:hlinkClick r:id="rId16" tooltip="Видимое излучение"/>
              </a:rPr>
              <a:t>видимом свете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</TotalTime>
  <Words>437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Презентация по астрономии </vt:lpstr>
      <vt:lpstr>Планета </vt:lpstr>
      <vt:lpstr>Движение планет по орбите </vt:lpstr>
      <vt:lpstr>Солнечная система </vt:lpstr>
      <vt:lpstr>Слайд 5</vt:lpstr>
      <vt:lpstr>Структура </vt:lpstr>
      <vt:lpstr>Слайд 7</vt:lpstr>
      <vt:lpstr>Меркурий </vt:lpstr>
      <vt:lpstr>Венера </vt:lpstr>
      <vt:lpstr>Земля </vt:lpstr>
      <vt:lpstr>Марс </vt:lpstr>
      <vt:lpstr>Юпитер </vt:lpstr>
      <vt:lpstr>Уран </vt:lpstr>
      <vt:lpstr>Нептун </vt:lpstr>
      <vt:lpstr>Формирование планеты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15</cp:revision>
  <dcterms:created xsi:type="dcterms:W3CDTF">2013-12-23T17:50:14Z</dcterms:created>
  <dcterms:modified xsi:type="dcterms:W3CDTF">2013-12-24T16:30:45Z</dcterms:modified>
</cp:coreProperties>
</file>