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-1"/>
            <a:ext cx="9140196" cy="6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7882" y="332656"/>
            <a:ext cx="4572000" cy="4247317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Сильнодіючі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отруйні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поняття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класифікація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5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5616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Сильнодіючі</a:t>
            </a:r>
            <a:r>
              <a:rPr lang="ru-RU" sz="2800" dirty="0"/>
              <a:t> </a:t>
            </a:r>
            <a:r>
              <a:rPr lang="ru-RU" sz="2800" dirty="0" err="1"/>
              <a:t>отруйні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 (СДОР)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токсичні</a:t>
            </a:r>
            <a:r>
              <a:rPr lang="ru-RU" sz="2800" dirty="0"/>
              <a:t> </a:t>
            </a:r>
            <a:r>
              <a:rPr lang="ru-RU" sz="2800" dirty="0" err="1"/>
              <a:t>хімічні</a:t>
            </a:r>
            <a:r>
              <a:rPr lang="ru-RU" sz="2800" dirty="0"/>
              <a:t> </a:t>
            </a:r>
            <a:r>
              <a:rPr lang="ru-RU" sz="2800" dirty="0" err="1"/>
              <a:t>сполуки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утворюються</a:t>
            </a:r>
            <a:r>
              <a:rPr lang="ru-RU" sz="2800" dirty="0"/>
              <a:t> у великих </a:t>
            </a:r>
            <a:r>
              <a:rPr lang="ru-RU" sz="2800" dirty="0" err="1"/>
              <a:t>кількостях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промислового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, і </a:t>
            </a:r>
            <a:r>
              <a:rPr lang="ru-RU" sz="2800" dirty="0" err="1"/>
              <a:t>спроможні</a:t>
            </a:r>
            <a:r>
              <a:rPr lang="ru-RU" sz="2800" dirty="0"/>
              <a:t> у </a:t>
            </a:r>
            <a:r>
              <a:rPr lang="ru-RU" sz="2800" dirty="0" err="1"/>
              <a:t>випадку</a:t>
            </a:r>
            <a:r>
              <a:rPr lang="ru-RU" sz="2800" dirty="0"/>
              <a:t> </a:t>
            </a:r>
            <a:r>
              <a:rPr lang="ru-RU" sz="2800" dirty="0" err="1"/>
              <a:t>руйнувань</a:t>
            </a:r>
            <a:r>
              <a:rPr lang="ru-RU" sz="2800" dirty="0"/>
              <a:t> (</a:t>
            </a:r>
            <a:r>
              <a:rPr lang="ru-RU" sz="2800" dirty="0" err="1"/>
              <a:t>аварій</a:t>
            </a:r>
            <a:r>
              <a:rPr lang="ru-RU" sz="2800" dirty="0"/>
              <a:t>) на </a:t>
            </a:r>
            <a:r>
              <a:rPr lang="ru-RU" sz="2800" dirty="0" err="1"/>
              <a:t>хімічно</a:t>
            </a:r>
            <a:r>
              <a:rPr lang="ru-RU" sz="2800" dirty="0"/>
              <a:t> </a:t>
            </a:r>
            <a:r>
              <a:rPr lang="ru-RU" sz="2800" dirty="0" err="1"/>
              <a:t>небезпечних</a:t>
            </a:r>
            <a:r>
              <a:rPr lang="ru-RU" sz="2800" dirty="0"/>
              <a:t> </a:t>
            </a:r>
            <a:r>
              <a:rPr lang="ru-RU" sz="2800" dirty="0" err="1"/>
              <a:t>об’єктах</a:t>
            </a:r>
            <a:r>
              <a:rPr lang="ru-RU" sz="2800" dirty="0"/>
              <a:t> </a:t>
            </a:r>
            <a:r>
              <a:rPr lang="ru-RU" sz="2800" dirty="0" err="1"/>
              <a:t>надходити</a:t>
            </a:r>
            <a:r>
              <a:rPr lang="ru-RU" sz="2800" dirty="0"/>
              <a:t> до </a:t>
            </a:r>
            <a:r>
              <a:rPr lang="ru-RU" sz="2800" dirty="0" err="1"/>
              <a:t>атмосфери</a:t>
            </a:r>
            <a:r>
              <a:rPr lang="ru-RU" sz="2800" dirty="0"/>
              <a:t>, </a:t>
            </a:r>
            <a:r>
              <a:rPr lang="ru-RU" sz="2800" dirty="0" err="1"/>
              <a:t>викликаючи</a:t>
            </a:r>
            <a:r>
              <a:rPr lang="ru-RU" sz="2800" dirty="0"/>
              <a:t> </a:t>
            </a:r>
            <a:r>
              <a:rPr lang="ru-RU" sz="2800" dirty="0" err="1"/>
              <a:t>масові</a:t>
            </a:r>
            <a:r>
              <a:rPr lang="ru-RU" sz="2800" dirty="0"/>
              <a:t> </a:t>
            </a:r>
            <a:r>
              <a:rPr lang="ru-RU" sz="2800" dirty="0" err="1"/>
              <a:t>ураження</a:t>
            </a:r>
            <a:r>
              <a:rPr lang="ru-RU" sz="2800" dirty="0"/>
              <a:t> </a:t>
            </a:r>
            <a:r>
              <a:rPr lang="ru-RU" sz="2800" dirty="0" err="1"/>
              <a:t>цивільного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і </a:t>
            </a:r>
            <a:r>
              <a:rPr lang="ru-RU" sz="2800" dirty="0" err="1"/>
              <a:t>особового</a:t>
            </a:r>
            <a:r>
              <a:rPr lang="ru-RU" sz="2800" dirty="0"/>
              <a:t> складу </a:t>
            </a:r>
            <a:r>
              <a:rPr lang="ru-RU" sz="2800" dirty="0" err="1"/>
              <a:t>Збройних</a:t>
            </a:r>
            <a:r>
              <a:rPr lang="ru-RU" sz="2800" dirty="0"/>
              <a:t> Сил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силових</a:t>
            </a:r>
            <a:r>
              <a:rPr lang="ru-RU" sz="2800" dirty="0"/>
              <a:t> </a:t>
            </a:r>
            <a:r>
              <a:rPr lang="ru-RU" sz="2800" dirty="0" err="1"/>
              <a:t>міністерств</a:t>
            </a:r>
            <a:r>
              <a:rPr lang="ru-RU" sz="2800" dirty="0"/>
              <a:t> і </a:t>
            </a:r>
            <a:r>
              <a:rPr lang="ru-RU" sz="2800" dirty="0" err="1"/>
              <a:t>відомств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-12220"/>
            <a:ext cx="9129790" cy="68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455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нараховується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1500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,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280 тис. тон </a:t>
            </a:r>
            <a:r>
              <a:rPr lang="ru-RU" dirty="0" err="1"/>
              <a:t>різноманітних</a:t>
            </a:r>
            <a:r>
              <a:rPr lang="ru-RU" dirty="0"/>
              <a:t> СДОР. У зонах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22 млн.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(до 95%)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аміак</a:t>
            </a:r>
            <a:r>
              <a:rPr lang="ru-RU" dirty="0"/>
              <a:t> та хлор.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цілодобово</a:t>
            </a:r>
            <a:r>
              <a:rPr lang="ru-RU" dirty="0"/>
              <a:t> </a:t>
            </a:r>
            <a:r>
              <a:rPr lang="ru-RU" dirty="0" err="1"/>
              <a:t>залізницями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транспортується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15000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складу з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вантажами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481294">
            <a:off x="5300762" y="358529"/>
            <a:ext cx="34928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Сильнодіючі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3423875"/>
            <a:ext cx="4514606" cy="34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17" y="3423874"/>
            <a:ext cx="4615183" cy="34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08063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498" y="188640"/>
            <a:ext cx="8185898" cy="96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сильнодіючих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отруйних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речовин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127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характерними</a:t>
            </a:r>
            <a:r>
              <a:rPr lang="ru-RU" sz="2400" dirty="0"/>
              <a:t> </a:t>
            </a:r>
            <a:r>
              <a:rPr lang="ru-RU" sz="2400" dirty="0" err="1"/>
              <a:t>аваріями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</a:t>
            </a:r>
            <a:r>
              <a:rPr lang="ru-RU" sz="2400" dirty="0" err="1"/>
              <a:t>важкі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r>
              <a:rPr lang="ru-RU" sz="2400" dirty="0"/>
              <a:t>, є </a:t>
            </a:r>
            <a:r>
              <a:rPr lang="ru-RU" sz="2400" dirty="0" err="1"/>
              <a:t>вибухи</a:t>
            </a:r>
            <a:r>
              <a:rPr lang="ru-RU" sz="2400" dirty="0"/>
              <a:t>, </a:t>
            </a:r>
            <a:r>
              <a:rPr lang="ru-RU" sz="2400" dirty="0" err="1"/>
              <a:t>пожежі</a:t>
            </a:r>
            <a:r>
              <a:rPr lang="ru-RU" sz="2400" dirty="0"/>
              <a:t>, </a:t>
            </a:r>
            <a:r>
              <a:rPr lang="ru-RU" sz="2400" dirty="0" err="1"/>
              <a:t>зараження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і </a:t>
            </a:r>
            <a:r>
              <a:rPr lang="ru-RU" sz="2400" dirty="0" err="1"/>
              <a:t>місцевості</a:t>
            </a:r>
            <a:r>
              <a:rPr lang="ru-RU" sz="2400" dirty="0"/>
              <a:t> СДОР, </a:t>
            </a:r>
            <a:r>
              <a:rPr lang="ru-RU" sz="2400" dirty="0" err="1"/>
              <a:t>радіоактивне</a:t>
            </a:r>
            <a:r>
              <a:rPr lang="ru-RU" sz="2400" dirty="0"/>
              <a:t> </a:t>
            </a:r>
            <a:r>
              <a:rPr lang="ru-RU" sz="2400" dirty="0" err="1"/>
              <a:t>зараження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Аварії</a:t>
            </a:r>
            <a:r>
              <a:rPr lang="ru-RU" sz="2400" dirty="0"/>
              <a:t> з </a:t>
            </a:r>
            <a:r>
              <a:rPr lang="ru-RU" sz="2400" dirty="0" err="1" smtClean="0"/>
              <a:t>викидом</a:t>
            </a:r>
            <a:r>
              <a:rPr lang="ru-RU" sz="2400" dirty="0"/>
              <a:t> </a:t>
            </a:r>
            <a:r>
              <a:rPr lang="ru-RU" sz="2400" dirty="0" smtClean="0"/>
              <a:t>СДОР </a:t>
            </a:r>
            <a:r>
              <a:rPr lang="ru-RU" sz="2400" dirty="0"/>
              <a:t>і </a:t>
            </a:r>
            <a:r>
              <a:rPr lang="ru-RU" sz="2400" dirty="0" err="1"/>
              <a:t>зараженням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на </a:t>
            </a:r>
            <a:r>
              <a:rPr lang="ru-RU" sz="2400" dirty="0" err="1"/>
              <a:t>підприємствах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, </a:t>
            </a:r>
            <a:r>
              <a:rPr lang="ru-RU" sz="2400" dirty="0" err="1"/>
              <a:t>нафтопереробної</a:t>
            </a:r>
            <a:r>
              <a:rPr lang="ru-RU" sz="2400" dirty="0"/>
              <a:t>, </a:t>
            </a:r>
            <a:r>
              <a:rPr lang="ru-RU" sz="2400" dirty="0" err="1"/>
              <a:t>целюлозно-паперової</a:t>
            </a:r>
            <a:r>
              <a:rPr lang="ru-RU" sz="2400" dirty="0"/>
              <a:t>, </a:t>
            </a:r>
            <a:r>
              <a:rPr lang="ru-RU" sz="2400" dirty="0" err="1"/>
              <a:t>м'ясо-молочної</a:t>
            </a:r>
            <a:r>
              <a:rPr lang="ru-RU" sz="2400" dirty="0"/>
              <a:t> та </a:t>
            </a:r>
            <a:r>
              <a:rPr lang="ru-RU" sz="2400" dirty="0" err="1"/>
              <a:t>харчової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холодильні</a:t>
            </a:r>
            <a:r>
              <a:rPr lang="ru-RU" sz="2400" dirty="0"/>
              <a:t> установки і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у них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холодоагенту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типу </a:t>
            </a:r>
            <a:r>
              <a:rPr lang="ru-RU" sz="2400" dirty="0" err="1"/>
              <a:t>аміак</a:t>
            </a:r>
            <a:r>
              <a:rPr lang="ru-RU" sz="2400" dirty="0"/>
              <a:t>), </a:t>
            </a:r>
            <a:r>
              <a:rPr lang="ru-RU" sz="2400" dirty="0" err="1"/>
              <a:t>водопровідних</a:t>
            </a:r>
            <a:r>
              <a:rPr lang="ru-RU" sz="2400" dirty="0"/>
              <a:t> і </a:t>
            </a:r>
            <a:r>
              <a:rPr lang="ru-RU" sz="2400" dirty="0" err="1"/>
              <a:t>очисних</a:t>
            </a:r>
            <a:r>
              <a:rPr lang="ru-RU" sz="2400" dirty="0"/>
              <a:t> </a:t>
            </a:r>
            <a:r>
              <a:rPr lang="ru-RU" sz="2400" dirty="0" err="1"/>
              <a:t>спорудах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хлор) , а </a:t>
            </a:r>
            <a:r>
              <a:rPr lang="ru-RU" sz="2400" dirty="0" err="1"/>
              <a:t>також</a:t>
            </a:r>
            <a:r>
              <a:rPr lang="ru-RU" sz="2400" dirty="0"/>
              <a:t> при </a:t>
            </a:r>
            <a:r>
              <a:rPr lang="ru-RU" sz="2400" dirty="0" err="1"/>
              <a:t>транспортуванні</a:t>
            </a:r>
            <a:r>
              <a:rPr lang="ru-RU" sz="2400" dirty="0"/>
              <a:t> СДОР по </a:t>
            </a:r>
            <a:r>
              <a:rPr lang="ru-RU" sz="2400" dirty="0" err="1"/>
              <a:t>залізниці</a:t>
            </a:r>
            <a:r>
              <a:rPr lang="ru-RU" sz="2400" dirty="0"/>
              <a:t> і </a:t>
            </a:r>
            <a:r>
              <a:rPr lang="ru-RU" sz="2400" dirty="0" err="1"/>
              <a:t>автомобільних</a:t>
            </a:r>
            <a:r>
              <a:rPr lang="ru-RU" sz="2400" dirty="0"/>
              <a:t> дорогах. </a:t>
            </a:r>
          </a:p>
          <a:p>
            <a:r>
              <a:rPr lang="ru-RU" sz="2400" dirty="0" err="1"/>
              <a:t>Безпосередніми</a:t>
            </a:r>
            <a:r>
              <a:rPr lang="ru-RU" sz="2400" dirty="0"/>
              <a:t> причинами </a:t>
            </a:r>
            <a:r>
              <a:rPr lang="ru-RU" sz="2400" dirty="0" err="1"/>
              <a:t>викиду</a:t>
            </a:r>
            <a:r>
              <a:rPr lang="ru-RU" sz="2400" dirty="0"/>
              <a:t> СДОР є ​​</a:t>
            </a:r>
            <a:r>
              <a:rPr lang="ru-RU" sz="2400" dirty="0" err="1"/>
              <a:t>порушення</a:t>
            </a:r>
            <a:r>
              <a:rPr lang="ru-RU" sz="2400" dirty="0"/>
              <a:t> правил </a:t>
            </a:r>
            <a:r>
              <a:rPr lang="ru-RU" sz="2400" dirty="0" err="1"/>
              <a:t>зберігання</a:t>
            </a:r>
            <a:r>
              <a:rPr lang="ru-RU" sz="2400" dirty="0"/>
              <a:t> і </a:t>
            </a:r>
            <a:r>
              <a:rPr lang="ru-RU" sz="2400" dirty="0" err="1"/>
              <a:t>транспортування</a:t>
            </a:r>
            <a:r>
              <a:rPr lang="ru-RU" sz="2400" dirty="0"/>
              <a:t>, </a:t>
            </a:r>
            <a:r>
              <a:rPr lang="ru-RU" sz="2400" dirty="0" err="1"/>
              <a:t>недотримання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, </a:t>
            </a:r>
            <a:r>
              <a:rPr lang="ru-RU" sz="2400" dirty="0" err="1"/>
              <a:t>вихід</a:t>
            </a:r>
            <a:r>
              <a:rPr lang="ru-RU" sz="2400" dirty="0"/>
              <a:t> з ладу </a:t>
            </a:r>
            <a:r>
              <a:rPr lang="ru-RU" sz="2400" dirty="0" err="1"/>
              <a:t>агрегатів</a:t>
            </a:r>
            <a:r>
              <a:rPr lang="ru-RU" sz="2400" dirty="0"/>
              <a:t>, </a:t>
            </a:r>
            <a:r>
              <a:rPr lang="ru-RU" sz="2400" dirty="0" err="1"/>
              <a:t>механізмів</a:t>
            </a:r>
            <a:r>
              <a:rPr lang="ru-RU" sz="2400" dirty="0"/>
              <a:t>, </a:t>
            </a:r>
            <a:r>
              <a:rPr lang="ru-RU" sz="2400" dirty="0" err="1"/>
              <a:t>трубопроводів</a:t>
            </a:r>
            <a:r>
              <a:rPr lang="ru-RU" sz="2400" dirty="0"/>
              <a:t>, </a:t>
            </a:r>
            <a:r>
              <a:rPr lang="ru-RU" sz="2400" dirty="0" err="1"/>
              <a:t>ушкодження</a:t>
            </a:r>
            <a:r>
              <a:rPr lang="ru-RU" sz="2400" dirty="0"/>
              <a:t> </a:t>
            </a:r>
            <a:r>
              <a:rPr lang="ru-RU" sz="2400" dirty="0" err="1"/>
              <a:t>ємностей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 </a:t>
            </a:r>
            <a:r>
              <a:rPr lang="ru-RU" sz="2400" dirty="0" smtClean="0"/>
              <a:t>.При </a:t>
            </a:r>
            <a:r>
              <a:rPr lang="ru-RU" sz="2400" dirty="0" err="1"/>
              <a:t>цьому</a:t>
            </a:r>
            <a:r>
              <a:rPr lang="ru-RU" sz="2400" dirty="0"/>
              <a:t> не </a:t>
            </a:r>
            <a:r>
              <a:rPr lang="ru-RU" sz="2400" dirty="0" err="1"/>
              <a:t>виключені</a:t>
            </a:r>
            <a:r>
              <a:rPr lang="ru-RU" sz="2400" dirty="0"/>
              <a:t> </a:t>
            </a:r>
            <a:r>
              <a:rPr lang="ru-RU" sz="2400" dirty="0" err="1"/>
              <a:t>поразки</a:t>
            </a:r>
            <a:r>
              <a:rPr lang="ru-RU" sz="2400" dirty="0"/>
              <a:t> </a:t>
            </a:r>
            <a:r>
              <a:rPr lang="ru-RU" sz="2400" dirty="0" err="1"/>
              <a:t>робітників</a:t>
            </a:r>
            <a:r>
              <a:rPr lang="ru-RU" sz="2400" dirty="0"/>
              <a:t>, </a:t>
            </a:r>
            <a:r>
              <a:rPr lang="ru-RU" sz="2400" dirty="0" err="1" smtClean="0"/>
              <a:t>службов</a:t>
            </a:r>
            <a:r>
              <a:rPr lang="uk-UA" sz="2400" dirty="0" err="1" smtClean="0"/>
              <a:t>ців</a:t>
            </a:r>
            <a:r>
              <a:rPr lang="uk-UA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виявляються</a:t>
            </a:r>
            <a:r>
              <a:rPr lang="ru-RU" sz="2400" dirty="0"/>
              <a:t> в районах </a:t>
            </a:r>
            <a:r>
              <a:rPr lang="ru-RU" sz="2400" dirty="0" err="1"/>
              <a:t>викиду</a:t>
            </a:r>
            <a:r>
              <a:rPr lang="ru-RU" sz="2400" dirty="0"/>
              <a:t> СДОР.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6766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" y="1167426"/>
            <a:ext cx="521989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СДОР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можуть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бути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елементами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технологічного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процесу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аміак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хлор,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сірчана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азотна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кислоти,ртуть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можуть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утворюватись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пожежах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об'єктах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народного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господарства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(оксид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вуглецю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оксид азоту,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хлористий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водень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сірчистий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08" y="0"/>
            <a:ext cx="4354000" cy="12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59" y="1212577"/>
            <a:ext cx="3644349" cy="24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59" y="3633466"/>
            <a:ext cx="3611941" cy="28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3808858"/>
            <a:ext cx="2987646" cy="30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7</cp:revision>
  <dcterms:created xsi:type="dcterms:W3CDTF">2014-04-24T12:42:44Z</dcterms:created>
  <dcterms:modified xsi:type="dcterms:W3CDTF">2014-04-24T14:21:02Z</dcterms:modified>
</cp:coreProperties>
</file>