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Pompadur" pitchFamily="34" charset="-52"/>
      <p:regular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35" autoAdjust="0"/>
    <p:restoredTop sz="94719" autoAdjust="0"/>
  </p:normalViewPr>
  <p:slideViewPr>
    <p:cSldViewPr>
      <p:cViewPr varScale="1">
        <p:scale>
          <a:sx n="111" d="100"/>
          <a:sy n="111" d="100"/>
        </p:scale>
        <p:origin x="-20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31F2-C335-446F-B8A7-D2373617C03D}" type="datetimeFigureOut">
              <a:rPr lang="ru-RU" smtClean="0"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FEEEB-5473-4DCB-958B-B453BBCD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062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31F2-C335-446F-B8A7-D2373617C03D}" type="datetimeFigureOut">
              <a:rPr lang="ru-RU" smtClean="0"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FEEEB-5473-4DCB-958B-B453BBCD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75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31F2-C335-446F-B8A7-D2373617C03D}" type="datetimeFigureOut">
              <a:rPr lang="ru-RU" smtClean="0"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FEEEB-5473-4DCB-958B-B453BBCD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69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31F2-C335-446F-B8A7-D2373617C03D}" type="datetimeFigureOut">
              <a:rPr lang="ru-RU" smtClean="0"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FEEEB-5473-4DCB-958B-B453BBCD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175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31F2-C335-446F-B8A7-D2373617C03D}" type="datetimeFigureOut">
              <a:rPr lang="ru-RU" smtClean="0"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FEEEB-5473-4DCB-958B-B453BBCD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019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31F2-C335-446F-B8A7-D2373617C03D}" type="datetimeFigureOut">
              <a:rPr lang="ru-RU" smtClean="0"/>
              <a:t>24.02.2013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FEEEB-5473-4DCB-958B-B453BBCD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213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31F2-C335-446F-B8A7-D2373617C03D}" type="datetimeFigureOut">
              <a:rPr lang="ru-RU" smtClean="0"/>
              <a:t>24.02.2013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FEEEB-5473-4DCB-958B-B453BBCD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332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31F2-C335-446F-B8A7-D2373617C03D}" type="datetimeFigureOut">
              <a:rPr lang="ru-RU" smtClean="0"/>
              <a:t>24.02.2013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FEEEB-5473-4DCB-958B-B453BBCD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414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31F2-C335-446F-B8A7-D2373617C03D}" type="datetimeFigureOut">
              <a:rPr lang="ru-RU" smtClean="0"/>
              <a:t>24.02.2013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FEEEB-5473-4DCB-958B-B453BBCD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683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31F2-C335-446F-B8A7-D2373617C03D}" type="datetimeFigureOut">
              <a:rPr lang="ru-RU" smtClean="0"/>
              <a:t>24.02.2013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FEEEB-5473-4DCB-958B-B453BBCD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024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31F2-C335-446F-B8A7-D2373617C03D}" type="datetimeFigureOut">
              <a:rPr lang="ru-RU" smtClean="0"/>
              <a:t>24.02.2013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FEEEB-5473-4DCB-958B-B453BBCD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489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331F2-C335-446F-B8A7-D2373617C03D}" type="datetimeFigureOut">
              <a:rPr lang="ru-RU" smtClean="0"/>
              <a:t>24.02.2013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FEEEB-5473-4DCB-958B-B453BBCD9E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49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1708" y="2967335"/>
            <a:ext cx="82605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Pompadur" pitchFamily="34" charset="-52"/>
              </a:rPr>
              <a:t>Свойства полимеров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Pompadu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747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-7177"/>
            <a:ext cx="6858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Полимерам свойственны следующие типы реакций: </a:t>
            </a:r>
            <a:r>
              <a:rPr lang="ru-RU" sz="24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между макромолекулами в составе полимеров может происходить сшивание</a:t>
            </a:r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. Этот процесс можно наблюдать при вулканизации каучуков и в процессе дубления кожи. </a:t>
            </a:r>
            <a:r>
              <a:rPr lang="ru-RU" sz="24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Молекулы полимеров могут распадаться на более короткие по размерам фрагменты</a:t>
            </a:r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. В боковых функциональных группах полимеров с низкомолекулярными веществами также образуются реакции, но они не затрагивают основную цепь. Такие превращения называют полимераналогичные. </a:t>
            </a:r>
          </a:p>
        </p:txBody>
      </p:sp>
      <p:pic>
        <p:nvPicPr>
          <p:cNvPr id="9220" name="Picture 4" descr="http://img.alibaba.com/photo/683498555/grain_design_rubber_NR_NBR_Remote_control_toy_tir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87178"/>
            <a:ext cx="2870821" cy="2870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normaizol.com/images/catalog/items/0/2/2/22/icon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6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13" y="3798217"/>
            <a:ext cx="4680520" cy="3059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9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512" y="3501008"/>
            <a:ext cx="91805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ompadur" pitchFamily="34" charset="-52"/>
              </a:rPr>
              <a:t>Кроме того, полимерам свойственны </a:t>
            </a:r>
            <a:r>
              <a:rPr lang="ru-RU" sz="2800" b="1" dirty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ompadur" pitchFamily="34" charset="-52"/>
              </a:rPr>
              <a:t>реакции внутри макромолекул между их функциональными группами</a:t>
            </a:r>
            <a:r>
              <a:rPr lang="ru-RU" sz="28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ompadur" pitchFamily="34" charset="-52"/>
              </a:rPr>
              <a:t>. Примером является циклизация внутри молекул. Вышеупомянутое сшивание макромолекул зачастую сопровождается деструкцией. В качестве примера можно назвать получение поливинилового спирта, в основе которого лежит омыление поливинилацетата.</a:t>
            </a:r>
          </a:p>
        </p:txBody>
      </p:sp>
      <p:pic>
        <p:nvPicPr>
          <p:cNvPr id="10242" name="Picture 2" descr="http://klej-pva.com.ua/wp-content/uploads/2012/08/pv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4"/>
            <a:ext cx="4607572" cy="29488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54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509431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Полимеры </a:t>
            </a:r>
            <a:r>
              <a:rPr lang="ru-RU" sz="24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вступают в реакции с низкомолекулярными веществами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, их скорость ограничена скоростью диффузии низкомолекулярных веществ в фазу. Часто этот процесс наблюдается у сшитых полимеров. Кроме того, на скорость взаимодействия макромолекул в составе полимеров с низкомолекулярными веществами напрямую влияет природа и расположение соседних звеньев по отношению к реагирующему звену. Это же характерно и для внутримолекулярных реакций между функциональными группами в составе одной цепи макромолекул.</a:t>
            </a:r>
          </a:p>
        </p:txBody>
      </p:sp>
      <p:pic>
        <p:nvPicPr>
          <p:cNvPr id="11266" name="Picture 2" descr="http://moscatel.ucoz.ru/_si/0/2462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17542">
            <a:off x="4060443" y="1447526"/>
            <a:ext cx="5781629" cy="396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51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556792"/>
            <a:ext cx="81369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На некоторые свойства полимеров, такие, как </a:t>
            </a:r>
            <a:r>
              <a:rPr lang="ru-RU" sz="28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стабильность, способность к вязкому течению и растворимость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, можно легко влиять при помощи добавления примесей и добавок в небольшом количестве. Они вступают в реакции с макромолекулами, что меняет свойства полимеров. Например, линейные полимеры делают полностью нерастворимыми, добавив на 1 макромолекулу 1-2 поперечные связи.</a:t>
            </a:r>
          </a:p>
        </p:txBody>
      </p:sp>
    </p:spTree>
    <p:extLst>
      <p:ext uri="{BB962C8B-B14F-4D97-AF65-F5344CB8AC3E}">
        <p14:creationId xmlns:p14="http://schemas.microsoft.com/office/powerpoint/2010/main" val="39846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6982"/>
            <a:ext cx="6750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Таким образом, важнейшими характеристиками полимеров являются их </a:t>
            </a:r>
            <a:r>
              <a:rPr lang="ru-RU" sz="28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химический состав, распределение молекулярной массы и сама молекулярная масса макромолекул, а также степень их разветвленности и гибкости и </a:t>
            </a:r>
            <a:r>
              <a:rPr lang="ru-RU" sz="2800" dirty="0" err="1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стереорегулярность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. Именно от этих свойств в значительной мере зависят характеристики полимеров.</a:t>
            </a:r>
          </a:p>
        </p:txBody>
      </p:sp>
      <p:pic>
        <p:nvPicPr>
          <p:cNvPr id="12290" name="Picture 2" descr="http://dic.academic.ru/pictures/nanotechnology/7ee/4-polyethylene-molecul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7049"/>
            <a:ext cx="9144000" cy="295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38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268760"/>
            <a:ext cx="5400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Широким применением полимеры обязаны своим свойствам, важнейшими из них являются </a:t>
            </a:r>
            <a:r>
              <a:rPr lang="ru-RU" sz="32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способность к образованию анизотропных высокоориентированных волокон и пленок, отличающихся высокой </a:t>
            </a:r>
            <a:r>
              <a:rPr lang="ru-RU" sz="3200" dirty="0" smtClean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прочностью.</a:t>
            </a:r>
            <a:endParaRPr lang="ru-RU" sz="3200" dirty="0">
              <a:ln w="18415" cmpd="sng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mpadur" pitchFamily="34" charset="-52"/>
            </a:endParaRPr>
          </a:p>
        </p:txBody>
      </p:sp>
      <p:pic>
        <p:nvPicPr>
          <p:cNvPr id="1026" name="Picture 2" descr="http://raax.ru/wp-content/uploads/2012/04/aminokislot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9528"/>
            <a:ext cx="467331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67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260648"/>
            <a:ext cx="69482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Для линейных полимеров характерен ряд специфических комплексных физико-химических и механических свойств. За счет своей высокой молекулярной массы линейные полимеры склонны к большим, имеющим длительное развитие, </a:t>
            </a:r>
            <a:r>
              <a:rPr lang="ru-RU" sz="2400" dirty="0">
                <a:ln w="1841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обратимым деформациям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. Эти полимеры, находясь в высокоэластичном состоянии, способны набухать, прежде, чем раствориться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..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mpadur" pitchFamily="34" charset="-52"/>
            </a:endParaRPr>
          </a:p>
        </p:txBody>
      </p:sp>
      <p:pic>
        <p:nvPicPr>
          <p:cNvPr id="6" name="Picture 5" descr="[Линейные неполярные полимеры]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311693"/>
            <a:ext cx="62186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878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0"/>
            <a:ext cx="66064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Линейные полимеры характеризуются </a:t>
            </a:r>
            <a:r>
              <a:rPr lang="ru-RU" sz="24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высокой вязкостью растворов. </a:t>
            </a: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Эти свойства выражены в значительной мере меньше у полимеров с разветвлениями, трехмерными сетками и густыми сетчатыми структурами. Полимеры, сильно сшитые, не обладают растворимостью, не плавятся и не склонны к высокоэластичным деформациям.</a:t>
            </a:r>
          </a:p>
        </p:txBody>
      </p:sp>
      <p:pic>
        <p:nvPicPr>
          <p:cNvPr id="3" name="Picture 5" descr="[Линейные полярные полимеры]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0" y="2852936"/>
            <a:ext cx="8382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4871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02" y="-778"/>
            <a:ext cx="925272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Полимерам свойственны, как </a:t>
            </a:r>
            <a:r>
              <a:rPr lang="ru-RU" sz="28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аморфные, так и кристаллические состояния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. Для </a:t>
            </a:r>
            <a:r>
              <a:rPr lang="ru-RU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кристаллических </a:t>
            </a:r>
            <a:r>
              <a:rPr lang="ru-RU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полимеров необходимо наличие в их структуре регулярных, достаточно длинных участков макромолекул. Кристаллические полимеры часто являются местом зарождения разнообразных надмолекулярных структур, к примеру, фибрилл, сферолитов, монокристаллов и </a:t>
            </a:r>
            <a:r>
              <a:rPr lang="ru-RU" sz="2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т.д</a:t>
            </a:r>
            <a:endParaRPr lang="ru-RU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Pompadur" pitchFamily="34" charset="-52"/>
            </a:endParaRPr>
          </a:p>
        </p:txBody>
      </p:sp>
      <p:pic>
        <p:nvPicPr>
          <p:cNvPr id="3074" name="Picture 2" descr="http://www.jewellery.org.ua/foto07/monokristall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29956"/>
            <a:ext cx="3581532" cy="343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iki.web.ru/images/thumb/a/af/Inesite-spher.jpg/250px-Inesite-spher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00" y="3483147"/>
            <a:ext cx="3996505" cy="2925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6212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740" y="3140968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Типы этих структур в значительной мере влияют на свойства полимерного материала.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Не закристаллизованные </a:t>
            </a:r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полимеры реже образуют надмолекулярные структуры и </a:t>
            </a:r>
            <a:r>
              <a:rPr lang="ru-RU" sz="24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могут находиться в трех физических состояниях</a:t>
            </a:r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: стеклообразном, </a:t>
            </a:r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вязко текучем </a:t>
            </a:r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и высокоэластическом. Эластомеры, полимеры, способны переходить из стеклообразного в высокоэластическое состояние при низкой температуре. Пластики, наоборот, для этого требуют высокой температуры.</a:t>
            </a:r>
          </a:p>
        </p:txBody>
      </p:sp>
      <p:pic>
        <p:nvPicPr>
          <p:cNvPr id="5122" name="Picture 2" descr="http://www.seal-tech.ru/images/elastomeri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59718"/>
            <a:ext cx="381000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g.board.com.ua/a/1043703123/wm/1-prodam-droblenyie-polimery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8414"/>
            <a:ext cx="5000096" cy="2812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0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8318" y="116632"/>
            <a:ext cx="572568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Свойства полимеров очень разнообразны и варьируются в зависимости от их химического состава, строения молекул и их взаимного расположения. Примерами могут служить 1.4-цис-полибутадиен, состоящий из углеводородных цепей с характерной гибкостью. Он является эластичным материалом при температуре 20 градусов по Цельсию, а при нагревании до 60 градусов переходит в стеклообразное состояние, и полиметилметакрилат, состоящий из достаточно жестких цепей, при 20 градусах являющийся твердым, стеклообразным продуктом, и лишь при 100 градусах переходящий в высокоэластичное состояние.</a:t>
            </a:r>
          </a:p>
        </p:txBody>
      </p:sp>
      <p:pic>
        <p:nvPicPr>
          <p:cNvPr id="6150" name="Picture 6" descr="http://www.a-rti.ru/images/orgsteklo/orgsteklo-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26033" y="1695623"/>
            <a:ext cx="5112567" cy="339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09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116632"/>
            <a:ext cx="55983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Целлюлоза также состоит из более жестких цепей, которые соединяются между собой водородными связями. Она не существует в высокоэластичном состоянии, пока не достигнута температура ее разложения. Даже при небольших отличиях в строении макромолекул наблюдаются большие отличия в свойствах полимеров.</a:t>
            </a:r>
          </a:p>
        </p:txBody>
      </p:sp>
      <p:pic>
        <p:nvPicPr>
          <p:cNvPr id="7170" name="Picture 2" descr="http://www.resursles.ru/catalog/foto/big_lot/1761_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0" b="100000" l="0" r="996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8334"/>
          <a:stretch/>
        </p:blipFill>
        <p:spPr bwMode="auto">
          <a:xfrm>
            <a:off x="107504" y="302754"/>
            <a:ext cx="3314988" cy="32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resursles.ru/catalog/foto/big_lot/1761_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0" b="100000" l="2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26" t="50000"/>
          <a:stretch/>
        </p:blipFill>
        <p:spPr bwMode="auto">
          <a:xfrm>
            <a:off x="971600" y="3532952"/>
            <a:ext cx="3453764" cy="333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resursles.ru/catalog/foto/big_lot/1761_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945" l="4931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16" b="43819"/>
          <a:stretch/>
        </p:blipFill>
        <p:spPr bwMode="auto">
          <a:xfrm>
            <a:off x="4932040" y="3429000"/>
            <a:ext cx="3613286" cy="376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33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88640"/>
            <a:ext cx="720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Например, стереорегулярный полистирол сохраняет свое кристаллическое состояние до температуры плавления, около 235 градусов, а нестереорегулярный, так называемый атактический, полистирол </a:t>
            </a:r>
            <a:r>
              <a:rPr lang="ru-RU" sz="3200" b="1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не склонен к кристаллизации</a:t>
            </a:r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, и при температуре около 80 </a:t>
            </a:r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градусов размягчается</a:t>
            </a:r>
            <a:r>
              <a:rPr lang="ru-RU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Pompadur" pitchFamily="34" charset="-52"/>
              </a:rPr>
              <a:t>.</a:t>
            </a:r>
          </a:p>
        </p:txBody>
      </p:sp>
      <p:pic>
        <p:nvPicPr>
          <p:cNvPr id="8194" name="Picture 2" descr="http://intranet.tdmu.edu.ua/data/kafedra/internal/distance/lectures_stud/%D0%A0%D1%83%D1%81%D1%81%D0%BA%D0%B8%D0%B9/1%20%D0%BA%D1%83%D1%80%D1%81/%D0%A4%D0%B8%D0%B7%D0%B8%D1%87%D0%B5%D1%81%D0%BA%D0%B0%D1%8F%20%D0%B8%20%D0%BA%D0%BE%D0%BB%D0%BB%D0%BE%D0%B8%D0%B4%D0%BD%D0%B0%D1%8F%20%D1%85%D0%B8%D0%BC%D0%B8%D1%8F/04.%20%D0%A1%D0%B2%D0%BE%D0%B9%D1%81%D1%82%D0%B2%D0%B0%20%D1%80%D0%B0%D1%81%D1%82%D0%B2%D0%BE%D1%80%D0%BE%D0%B2%20%D0%B1%D0%B8%D0%BE%D0%BF%D0%BE%D0%BB%D0%B8%D0%BC%D0%B5%D1%80%D0%BE%D0%B2.files/image02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6487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869160"/>
            <a:ext cx="4680520" cy="158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384</Words>
  <Application>Microsoft Office PowerPoint</Application>
  <PresentationFormat>Экран (4:3)</PresentationFormat>
  <Paragraphs>14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Pompadur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</cp:revision>
  <dcterms:created xsi:type="dcterms:W3CDTF">2013-02-17T15:55:15Z</dcterms:created>
  <dcterms:modified xsi:type="dcterms:W3CDTF">2013-02-24T20:39:42Z</dcterms:modified>
</cp:coreProperties>
</file>