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77" r:id="rId3"/>
    <p:sldId id="258" r:id="rId4"/>
    <p:sldId id="278" r:id="rId5"/>
    <p:sldId id="262" r:id="rId6"/>
    <p:sldId id="279" r:id="rId7"/>
    <p:sldId id="263" r:id="rId8"/>
    <p:sldId id="264" r:id="rId9"/>
    <p:sldId id="265" r:id="rId10"/>
    <p:sldId id="266" r:id="rId11"/>
    <p:sldId id="267" r:id="rId12"/>
    <p:sldId id="268" r:id="rId13"/>
    <p:sldId id="269" r:id="rId14"/>
    <p:sldId id="270" r:id="rId15"/>
    <p:sldId id="271" r:id="rId16"/>
    <p:sldId id="280" r:id="rId17"/>
    <p:sldId id="272" r:id="rId18"/>
    <p:sldId id="281" r:id="rId19"/>
    <p:sldId id="274" r:id="rId20"/>
    <p:sldId id="273" r:id="rId21"/>
    <p:sldId id="275" r:id="rId22"/>
    <p:sldId id="282" r:id="rId23"/>
    <p:sldId id="276" r:id="rId24"/>
    <p:sldId id="261"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6" d="100"/>
          <a:sy n="106" d="100"/>
        </p:scale>
        <p:origin x="-11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9B1BBC3C-D12D-43B9-A20C-D0EEF44AB8BA}" type="datetimeFigureOut">
              <a:rPr lang="uk-UA"/>
              <a:pPr>
                <a:defRPr/>
              </a:pPr>
              <a:t>17.10.2013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123A58B6-D1CF-4F40-8963-81A5535F4CB8}" type="slidenum">
              <a:rPr lang="uk-UA"/>
              <a:pPr>
                <a:defRPr/>
              </a:pPr>
              <a:t>‹#›</a:t>
            </a:fld>
            <a:endParaRPr lang="uk-UA"/>
          </a:p>
        </p:txBody>
      </p:sp>
    </p:spTree>
    <p:extLst>
      <p:ext uri="{BB962C8B-B14F-4D97-AF65-F5344CB8AC3E}">
        <p14:creationId xmlns:p14="http://schemas.microsoft.com/office/powerpoint/2010/main" val="1685880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DF71AF-3411-4D7A-BFA4-C34A55C2A3B3}" type="slidenum">
              <a:rPr lang="uk-UA" sz="1200"/>
              <a:pPr eaLnBrk="1" hangingPunct="1"/>
              <a:t>2</a:t>
            </a:fld>
            <a:endParaRPr lang="uk-UA"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BCF32A-2BE9-4D10-B323-0EA195F2FE16}" type="slidenum">
              <a:rPr lang="uk-UA" sz="1200"/>
              <a:pPr eaLnBrk="1" hangingPunct="1"/>
              <a:t>15</a:t>
            </a:fld>
            <a:endParaRPr lang="uk-U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89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31CB53-F1B1-488F-8D0F-CD916AD3672B}" type="slidenum">
              <a:rPr lang="uk-UA" sz="1200"/>
              <a:pPr eaLnBrk="1" hangingPunct="1"/>
              <a:t>16</a:t>
            </a:fld>
            <a:endParaRPr lang="uk-UA"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4C2454-43AE-40AA-984A-28DFEC526245}" type="slidenum">
              <a:rPr lang="uk-UA" sz="1200"/>
              <a:pPr eaLnBrk="1" hangingPunct="1"/>
              <a:t>17</a:t>
            </a:fld>
            <a:endParaRPr lang="uk-U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40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AA0606-C4E9-4026-86D9-EC29F9143093}" type="slidenum">
              <a:rPr lang="uk-UA" sz="1200"/>
              <a:pPr eaLnBrk="1" hangingPunct="1"/>
              <a:t>18</a:t>
            </a:fld>
            <a:endParaRPr lang="uk-UA"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A0DFD9-9576-44C3-87FF-3A80FB13F5FB}" type="slidenum">
              <a:rPr lang="uk-UA" sz="1200"/>
              <a:pPr eaLnBrk="1" hangingPunct="1"/>
              <a:t>19</a:t>
            </a:fld>
            <a:endParaRPr lang="uk-U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014DDC-4A39-4938-86BB-617CC8ED45EE}" type="slidenum">
              <a:rPr lang="uk-UA" sz="1200"/>
              <a:pPr eaLnBrk="1" hangingPunct="1"/>
              <a:t>20</a:t>
            </a:fld>
            <a:endParaRPr lang="uk-U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440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5C6A32-3EB9-4E9E-A521-26034B6507B6}" type="slidenum">
              <a:rPr lang="uk-UA" sz="1200"/>
              <a:pPr eaLnBrk="1" hangingPunct="1"/>
              <a:t>21</a:t>
            </a:fld>
            <a:endParaRPr lang="uk-U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8E1A32-569B-4FAB-AA70-66081BB35810}" type="slidenum">
              <a:rPr lang="uk-UA" sz="1200"/>
              <a:pPr eaLnBrk="1" hangingPunct="1"/>
              <a:t>22</a:t>
            </a:fld>
            <a:endParaRPr lang="uk-U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460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FD8F5B-7FD2-4B75-952D-4DEEFABA25EE}" type="slidenum">
              <a:rPr lang="uk-UA" sz="1200"/>
              <a:pPr eaLnBrk="1" hangingPunct="1"/>
              <a:t>23</a:t>
            </a:fld>
            <a:endParaRPr lang="uk-U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297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879D97-4A50-4DCF-9ADB-A4E0D708D44C}" type="slidenum">
              <a:rPr lang="uk-UA" sz="1200"/>
              <a:pPr eaLnBrk="1" hangingPunct="1"/>
              <a:t>4</a:t>
            </a:fld>
            <a:endParaRPr lang="uk-U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4DF397-CB11-45BA-BEAD-452DC9897501}" type="slidenum">
              <a:rPr lang="uk-UA" sz="1200"/>
              <a:pPr eaLnBrk="1" hangingPunct="1"/>
              <a:t>6</a:t>
            </a:fld>
            <a:endParaRPr lang="uk-U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EFD9E7-F75A-4F79-B94B-A65B874B94EC}" type="slidenum">
              <a:rPr lang="uk-UA" sz="1200"/>
              <a:pPr eaLnBrk="1" hangingPunct="1"/>
              <a:t>9</a:t>
            </a:fld>
            <a:endParaRPr lang="uk-UA"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27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17E996-743C-4EC0-8BFB-931388A8A42F}" type="slidenum">
              <a:rPr lang="uk-UA" sz="1200"/>
              <a:pPr eaLnBrk="1" hangingPunct="1"/>
              <a:t>10</a:t>
            </a:fld>
            <a:endParaRPr lang="uk-UA"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934059-9250-4A36-BB8D-8E8C3F2C652B}" type="slidenum">
              <a:rPr lang="uk-UA" sz="1200"/>
              <a:pPr eaLnBrk="1" hangingPunct="1"/>
              <a:t>11</a:t>
            </a:fld>
            <a:endParaRPr lang="uk-UA"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C46385-CE9B-409E-870F-3AEEAF045D96}" type="slidenum">
              <a:rPr lang="uk-UA" sz="1200"/>
              <a:pPr eaLnBrk="1" hangingPunct="1"/>
              <a:t>12</a:t>
            </a:fld>
            <a:endParaRPr lang="uk-UA"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0FED19-43D9-4864-9A61-22F20FC29D50}" type="slidenum">
              <a:rPr lang="uk-UA" sz="1200"/>
              <a:pPr eaLnBrk="1" hangingPunct="1"/>
              <a:t>13</a:t>
            </a:fld>
            <a:endParaRPr lang="uk-U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0F641A-F321-472D-9B01-6B46E0BD9F84}" type="slidenum">
              <a:rPr lang="uk-UA" sz="1200"/>
              <a:pPr eaLnBrk="1" hangingPunct="1"/>
              <a:t>14</a:t>
            </a:fld>
            <a:endParaRPr lang="uk-U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FB961DF-619C-45D3-8047-DC9DAD3C4E72}" type="datetimeFigureOut">
              <a:rPr lang="uk-UA" smtClean="0"/>
              <a:t>17.10.2013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189962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FB961DF-619C-45D3-8047-DC9DAD3C4E72}" type="datetimeFigureOut">
              <a:rPr lang="uk-UA" smtClean="0"/>
              <a:t>17.10.2013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50802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FB961DF-619C-45D3-8047-DC9DAD3C4E72}" type="datetimeFigureOut">
              <a:rPr lang="uk-UA" smtClean="0"/>
              <a:t>17.10.2013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323723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FB961DF-619C-45D3-8047-DC9DAD3C4E72}" type="datetimeFigureOut">
              <a:rPr lang="uk-UA" smtClean="0"/>
              <a:t>17.10.2013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111846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B961DF-619C-45D3-8047-DC9DAD3C4E72}" type="datetimeFigureOut">
              <a:rPr lang="uk-UA" smtClean="0"/>
              <a:t>17.10.2013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104026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FB961DF-619C-45D3-8047-DC9DAD3C4E72}" type="datetimeFigureOut">
              <a:rPr lang="uk-UA" smtClean="0"/>
              <a:t>17.10.2013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290572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FB961DF-619C-45D3-8047-DC9DAD3C4E72}" type="datetimeFigureOut">
              <a:rPr lang="uk-UA" smtClean="0"/>
              <a:t>17.10.2013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429292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FB961DF-619C-45D3-8047-DC9DAD3C4E72}" type="datetimeFigureOut">
              <a:rPr lang="uk-UA" smtClean="0"/>
              <a:t>17.10.2013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347648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B961DF-619C-45D3-8047-DC9DAD3C4E72}" type="datetimeFigureOut">
              <a:rPr lang="uk-UA" smtClean="0"/>
              <a:t>17.10.2013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356313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B961DF-619C-45D3-8047-DC9DAD3C4E72}" type="datetimeFigureOut">
              <a:rPr lang="uk-UA" smtClean="0"/>
              <a:t>17.10.2013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281581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B961DF-619C-45D3-8047-DC9DAD3C4E72}" type="datetimeFigureOut">
              <a:rPr lang="uk-UA" smtClean="0"/>
              <a:t>17.10.2013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7D69429-1A42-4015-B9D2-C0E405E49BE5}" type="slidenum">
              <a:rPr lang="uk-UA" smtClean="0"/>
              <a:t>‹#›</a:t>
            </a:fld>
            <a:endParaRPr lang="uk-UA"/>
          </a:p>
        </p:txBody>
      </p:sp>
    </p:spTree>
    <p:extLst>
      <p:ext uri="{BB962C8B-B14F-4D97-AF65-F5344CB8AC3E}">
        <p14:creationId xmlns:p14="http://schemas.microsoft.com/office/powerpoint/2010/main" val="421593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961DF-619C-45D3-8047-DC9DAD3C4E72}" type="datetimeFigureOut">
              <a:rPr lang="uk-UA" smtClean="0"/>
              <a:t>17.10.2013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69429-1A42-4015-B9D2-C0E405E49BE5}" type="slidenum">
              <a:rPr lang="uk-UA" smtClean="0"/>
              <a:t>‹#›</a:t>
            </a:fld>
            <a:endParaRPr lang="uk-UA"/>
          </a:p>
        </p:txBody>
      </p:sp>
    </p:spTree>
    <p:extLst>
      <p:ext uri="{BB962C8B-B14F-4D97-AF65-F5344CB8AC3E}">
        <p14:creationId xmlns:p14="http://schemas.microsoft.com/office/powerpoint/2010/main" val="692023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rot="19479574">
            <a:off x="1583094" y="3159721"/>
            <a:ext cx="868252" cy="648072"/>
          </a:xfrm>
          <a:scene3d>
            <a:camera prst="isometricOffAxis1Right"/>
            <a:lightRig rig="threePt" dir="t"/>
          </a:scene3d>
          <a:extLst/>
        </p:spPr>
        <p:txBody>
          <a:bodyPr/>
          <a:lstStyle/>
          <a:p>
            <a:pPr>
              <a:defRPr/>
            </a:pPr>
            <a:r>
              <a:rPr lang="en-US" sz="2800" dirty="0" smtClean="0"/>
              <a:t>H</a:t>
            </a:r>
            <a:r>
              <a:rPr lang="en-US" sz="1050" dirty="0" smtClean="0"/>
              <a:t>2</a:t>
            </a:r>
            <a:r>
              <a:rPr lang="en-US" sz="2800" dirty="0" smtClean="0"/>
              <a:t>O</a:t>
            </a:r>
            <a:endParaRPr lang="en-US" sz="2800" dirty="0"/>
          </a:p>
        </p:txBody>
      </p:sp>
      <p:sp>
        <p:nvSpPr>
          <p:cNvPr id="4" name="Rectangle 2"/>
          <p:cNvSpPr txBox="1">
            <a:spLocks noChangeArrowheads="1"/>
          </p:cNvSpPr>
          <p:nvPr/>
        </p:nvSpPr>
        <p:spPr bwMode="auto">
          <a:xfrm rot="1514583">
            <a:off x="8077148" y="4953804"/>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18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smtClean="0"/>
              <a:t>H</a:t>
            </a:r>
            <a:r>
              <a:rPr lang="en-US" sz="1050" smtClean="0"/>
              <a:t>2</a:t>
            </a:r>
            <a:r>
              <a:rPr lang="en-US" sz="2800" smtClean="0"/>
              <a:t>O</a:t>
            </a:r>
            <a:endParaRPr lang="en-US" sz="2800" dirty="0"/>
          </a:p>
        </p:txBody>
      </p:sp>
      <p:sp>
        <p:nvSpPr>
          <p:cNvPr id="5" name="Rectangle 2"/>
          <p:cNvSpPr txBox="1">
            <a:spLocks noChangeArrowheads="1"/>
          </p:cNvSpPr>
          <p:nvPr/>
        </p:nvSpPr>
        <p:spPr bwMode="auto">
          <a:xfrm rot="1626194">
            <a:off x="5673435" y="5704564"/>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18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dirty="0" smtClean="0"/>
              <a:t>H</a:t>
            </a:r>
            <a:r>
              <a:rPr lang="en-US" sz="1050" dirty="0" smtClean="0"/>
              <a:t>2</a:t>
            </a:r>
            <a:r>
              <a:rPr lang="en-US" sz="2800" dirty="0" smtClean="0"/>
              <a:t>O</a:t>
            </a:r>
            <a:endParaRPr lang="en-US" sz="2800" dirty="0"/>
          </a:p>
        </p:txBody>
      </p:sp>
      <p:sp>
        <p:nvSpPr>
          <p:cNvPr id="6" name="Rectangle 2"/>
          <p:cNvSpPr txBox="1">
            <a:spLocks noChangeArrowheads="1"/>
          </p:cNvSpPr>
          <p:nvPr/>
        </p:nvSpPr>
        <p:spPr bwMode="auto">
          <a:xfrm rot="374870">
            <a:off x="2372438" y="5557142"/>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18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dirty="0" smtClean="0"/>
              <a:t>H</a:t>
            </a:r>
            <a:r>
              <a:rPr lang="en-US" sz="1050" dirty="0" smtClean="0"/>
              <a:t>2</a:t>
            </a:r>
            <a:r>
              <a:rPr lang="en-US" sz="2800" dirty="0" smtClean="0"/>
              <a:t>O</a:t>
            </a:r>
            <a:endParaRPr lang="en-US" sz="2800" dirty="0"/>
          </a:p>
        </p:txBody>
      </p:sp>
      <p:sp>
        <p:nvSpPr>
          <p:cNvPr id="7" name="Rectangle 2"/>
          <p:cNvSpPr txBox="1">
            <a:spLocks noChangeArrowheads="1"/>
          </p:cNvSpPr>
          <p:nvPr/>
        </p:nvSpPr>
        <p:spPr bwMode="auto">
          <a:xfrm rot="20119672">
            <a:off x="4553799" y="829093"/>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18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dirty="0" smtClean="0"/>
              <a:t>H</a:t>
            </a:r>
            <a:r>
              <a:rPr lang="en-US" sz="1050" dirty="0" smtClean="0"/>
              <a:t>2</a:t>
            </a:r>
            <a:r>
              <a:rPr lang="en-US" sz="2800" dirty="0" smtClean="0"/>
              <a:t>O</a:t>
            </a:r>
            <a:endParaRPr lang="en-US" sz="2800" dirty="0"/>
          </a:p>
        </p:txBody>
      </p:sp>
      <p:sp>
        <p:nvSpPr>
          <p:cNvPr id="8" name="Rectangle 2"/>
          <p:cNvSpPr txBox="1">
            <a:spLocks noChangeArrowheads="1"/>
          </p:cNvSpPr>
          <p:nvPr/>
        </p:nvSpPr>
        <p:spPr bwMode="auto">
          <a:xfrm rot="1214932">
            <a:off x="8088561" y="1049066"/>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18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dirty="0" smtClean="0"/>
              <a:t>H</a:t>
            </a:r>
            <a:r>
              <a:rPr lang="en-US" sz="1050" dirty="0" smtClean="0"/>
              <a:t>2</a:t>
            </a:r>
            <a:r>
              <a:rPr lang="en-US" sz="2800" dirty="0" smtClean="0"/>
              <a:t>O</a:t>
            </a:r>
            <a:endParaRPr lang="en-US" sz="2800" dirty="0"/>
          </a:p>
        </p:txBody>
      </p:sp>
      <p:sp>
        <p:nvSpPr>
          <p:cNvPr id="9" name="Rectangle 2"/>
          <p:cNvSpPr txBox="1">
            <a:spLocks noChangeArrowheads="1"/>
          </p:cNvSpPr>
          <p:nvPr/>
        </p:nvSpPr>
        <p:spPr bwMode="auto">
          <a:xfrm>
            <a:off x="3851920" y="1628800"/>
            <a:ext cx="4968552" cy="2688582"/>
          </a:xfrm>
          <a:prstGeom prst="rect">
            <a:avLst/>
          </a:prstGeom>
          <a:noFill/>
          <a:ln>
            <a:noFill/>
          </a:ln>
          <a:effectLst/>
          <a:scene3d>
            <a:camera prst="perspectiveRelaxed"/>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anchor="ctr">
            <a:prstTxWarp prst="textArchDown">
              <a:avLst/>
            </a:prstTxWarp>
          </a:bodyPr>
          <a:lstStyle>
            <a:lvl1pPr algn="ctr" rtl="0" eaLnBrk="1" fontAlgn="base" hangingPunct="1">
              <a:spcBef>
                <a:spcPct val="0"/>
              </a:spcBef>
              <a:spcAft>
                <a:spcPct val="0"/>
              </a:spcAft>
              <a:defRPr sz="18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uk-UA" sz="8800" dirty="0" smtClean="0"/>
              <a:t>Вода - джерело існування людства</a:t>
            </a:r>
            <a:endParaRPr lang="en-US" sz="8800" dirty="0"/>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2328639"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normAutofit fontScale="90000"/>
          </a:bodyPr>
          <a:lstStyle/>
          <a:p>
            <a:pPr marL="285750" indent="-285750">
              <a:buFont typeface="Wingdings" pitchFamily="2" charset="2"/>
              <a:buChar char="v"/>
              <a:defRPr/>
            </a:pPr>
            <a:r>
              <a:rPr lang="uk-UA" sz="1400" i="1" dirty="0" smtClean="0">
                <a:solidFill>
                  <a:schemeClr val="tx1"/>
                </a:solidFill>
                <a:effectLst>
                  <a:outerShdw blurRad="38100" dist="38100" dir="2700000" algn="tl">
                    <a:srgbClr val="000000">
                      <a:alpha val="43137"/>
                    </a:srgbClr>
                  </a:outerShdw>
                </a:effectLst>
                <a:latin typeface="Comic Sans MS" pitchFamily="66" charset="0"/>
              </a:rPr>
              <a:t>наявність аж двох атомів водню у легенькій молекулі води є причиною її дуже високої питомої теплоємності. Відомо, що вона є чудовим “тепловим акумулятором”, вирівнюючи і гальмуючи швидкі зміни температури, на які так здатна атмосфера. У поєднанні з найвищою серед поширених рідин теплопровідністю це сприяє ефективному перенесенню теплоти від зони екватора до вищих широт. Якби згадані два параметри води були суттєво меншими, у тропіках постійно панувала б температура 50-70 °С, зона полярних умов впритул наблизилася б до північних кордонів України, а швидкість вітрів на Землі збільшилася б у багато разів;</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84623"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normAutofit fontScale="90000"/>
          </a:bodyPr>
          <a:lstStyle/>
          <a:p>
            <a:pPr marL="285750" indent="-285750">
              <a:buFont typeface="Wingdings" pitchFamily="2" charset="2"/>
              <a:buChar char="v"/>
              <a:defRPr/>
            </a:pPr>
            <a:r>
              <a:rPr lang="uk-UA" sz="1400" i="1" dirty="0" smtClean="0">
                <a:solidFill>
                  <a:schemeClr val="tx1"/>
                </a:solidFill>
                <a:effectLst>
                  <a:outerShdw blurRad="38100" dist="38100" dir="2700000" algn="tl">
                    <a:srgbClr val="000000">
                      <a:alpha val="43137"/>
                    </a:srgbClr>
                  </a:outerShdw>
                </a:effectLst>
                <a:latin typeface="Comic Sans MS" pitchFamily="66" charset="0"/>
              </a:rPr>
              <a:t>вважають (хоч це й не доведено беззаперечно), що зменшення питомої теплоємності води при її нагріванні від 0 °С аж до температури +37 °С (далі вона починає збільшуватися) є однією з причин (основною?) “вибору” теплокровними тваринами саме цього інтервалу температур для внутрішнього середовища своїх тіл, де відбуваються основні біохімічні реакції</a:t>
            </a:r>
            <a:r>
              <a:rPr lang="uk-UA" sz="1400" dirty="0" smtClean="0">
                <a:latin typeface="Comic Sans MS" pitchFamily="66" charset="0"/>
              </a:rPr>
              <a:t>;</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2112615"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marL="285750" indent="-285750">
              <a:buFont typeface="Wingdings" pitchFamily="2" charset="2"/>
              <a:buChar char="v"/>
              <a:defRPr/>
            </a:pPr>
            <a:r>
              <a:rPr lang="ru-RU" sz="1400" i="1" dirty="0" smtClean="0">
                <a:solidFill>
                  <a:schemeClr val="tx1"/>
                </a:solidFill>
                <a:effectLst>
                  <a:outerShdw blurRad="38100" dist="38100" dir="2700000" algn="tl">
                    <a:srgbClr val="000000">
                      <a:alpha val="43137"/>
                    </a:srgbClr>
                  </a:outerShdw>
                </a:effectLst>
                <a:latin typeface="Comic Sans MS" pitchFamily="66" charset="0"/>
              </a:rPr>
              <a:t>як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відомо</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приємною</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для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живих</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істот</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холодних</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зон є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властивість</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прісної</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рідкої</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Н20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мати</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максимальну</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густину</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при +4 °С.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Це</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майже</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виключає</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повне</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промерзання</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водойм</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навіть</a:t>
            </a:r>
            <a:r>
              <a:rPr lang="ru-RU" sz="1400" i="1" dirty="0" smtClean="0">
                <a:solidFill>
                  <a:schemeClr val="tx1"/>
                </a:solidFill>
                <a:effectLst>
                  <a:outerShdw blurRad="38100" dist="38100" dir="2700000" algn="tl">
                    <a:srgbClr val="000000">
                      <a:alpha val="43137"/>
                    </a:srgbClr>
                  </a:outerShdw>
                </a:effectLst>
                <a:latin typeface="Comic Sans MS" pitchFamily="66" charset="0"/>
              </a:rPr>
              <a:t> там, де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середня</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річна</a:t>
            </a:r>
            <a:r>
              <a:rPr lang="ru-RU" sz="1400" i="1" dirty="0" smtClean="0">
                <a:solidFill>
                  <a:schemeClr val="tx1"/>
                </a:solidFill>
                <a:effectLst>
                  <a:outerShdw blurRad="38100" dist="38100" dir="2700000" algn="tl">
                    <a:srgbClr val="000000">
                      <a:alpha val="43137"/>
                    </a:srgbClr>
                  </a:outerShdw>
                </a:effectLst>
                <a:latin typeface="Comic Sans MS" pitchFamily="66" charset="0"/>
              </a:rPr>
              <a:t> температура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набагато</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нижча</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від</a:t>
            </a:r>
            <a:r>
              <a:rPr lang="ru-RU" sz="1400" i="1" dirty="0" smtClean="0">
                <a:solidFill>
                  <a:schemeClr val="tx1"/>
                </a:solidFill>
                <a:effectLst>
                  <a:outerShdw blurRad="38100" dist="38100" dir="2700000" algn="tl">
                    <a:srgbClr val="000000">
                      <a:alpha val="43137"/>
                    </a:srgbClr>
                  </a:outerShdw>
                </a:effectLst>
                <a:latin typeface="Comic Sans MS" pitchFamily="66" charset="0"/>
              </a:rPr>
              <a:t> 0 °С;</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2040607"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marL="285750" indent="-285750">
              <a:buFont typeface="Wingdings" pitchFamily="2" charset="2"/>
              <a:buChar char="v"/>
              <a:defRPr/>
            </a:pPr>
            <a:r>
              <a:rPr lang="uk-UA" sz="1400" i="1" dirty="0" smtClean="0">
                <a:solidFill>
                  <a:schemeClr val="tx1"/>
                </a:solidFill>
                <a:effectLst>
                  <a:outerShdw blurRad="38100" dist="38100" dir="2700000" algn="tl">
                    <a:srgbClr val="000000">
                      <a:alpha val="43137"/>
                    </a:srgbClr>
                  </a:outerShdw>
                </a:effectLst>
                <a:latin typeface="Comic Sans MS" pitchFamily="66" charset="0"/>
              </a:rPr>
              <a:t>густина води помітно залежить як від її температури, так і від кількості і складу домішок. Це дуже посилює </a:t>
            </a:r>
            <a:r>
              <a:rPr lang="uk-UA" sz="1400" i="1" dirty="0" err="1" smtClean="0">
                <a:solidFill>
                  <a:schemeClr val="tx1"/>
                </a:solidFill>
                <a:effectLst>
                  <a:outerShdw blurRad="38100" dist="38100" dir="2700000" algn="tl">
                    <a:srgbClr val="000000">
                      <a:alpha val="43137"/>
                    </a:srgbClr>
                  </a:outerShdw>
                </a:effectLst>
                <a:latin typeface="Comic Sans MS" pitchFamily="66" charset="0"/>
              </a:rPr>
              <a:t>конвективні</a:t>
            </a:r>
            <a:r>
              <a:rPr lang="uk-UA" sz="1400" i="1" dirty="0" smtClean="0">
                <a:solidFill>
                  <a:schemeClr val="tx1"/>
                </a:solidFill>
                <a:effectLst>
                  <a:outerShdw blurRad="38100" dist="38100" dir="2700000" algn="tl">
                    <a:srgbClr val="000000">
                      <a:alpha val="43137"/>
                    </a:srgbClr>
                  </a:outerShdw>
                </a:effectLst>
                <a:latin typeface="Comic Sans MS" pitchFamily="66" charset="0"/>
              </a:rPr>
              <a:t> потоки в її товщі. Для їх виникнення досить вже незначної відмінності у солоності чи температурі;</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2184623"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marL="285750" indent="-285750">
              <a:buFont typeface="Wingdings" pitchFamily="2" charset="2"/>
              <a:buChar char="v"/>
              <a:defRPr/>
            </a:pPr>
            <a:r>
              <a:rPr lang="uk-UA" sz="1400" i="1" dirty="0" smtClean="0">
                <a:solidFill>
                  <a:schemeClr val="tx1"/>
                </a:solidFill>
                <a:effectLst>
                  <a:outerShdw blurRad="38100" dist="38100" dir="2700000" algn="tl">
                    <a:srgbClr val="000000">
                      <a:alpha val="43137"/>
                    </a:srgbClr>
                  </a:outerShdw>
                </a:effectLst>
                <a:latin typeface="Comic Sans MS" pitchFamily="66" charset="0"/>
              </a:rPr>
              <a:t>на щастя, плинність води мало залежить від її температури, лишаючись малою навіть у момент замерзання. Це не тільки спричинює швидкі </a:t>
            </a:r>
            <a:r>
              <a:rPr lang="uk-UA" sz="1400" i="1" dirty="0" err="1" smtClean="0">
                <a:solidFill>
                  <a:schemeClr val="tx1"/>
                </a:solidFill>
                <a:effectLst>
                  <a:outerShdw blurRad="38100" dist="38100" dir="2700000" algn="tl">
                    <a:srgbClr val="000000">
                      <a:alpha val="43137"/>
                    </a:srgbClr>
                  </a:outerShdw>
                </a:effectLst>
                <a:latin typeface="Comic Sans MS" pitchFamily="66" charset="0"/>
              </a:rPr>
              <a:t>конвективні</a:t>
            </a:r>
            <a:r>
              <a:rPr lang="uk-UA" sz="1400" i="1" dirty="0" smtClean="0">
                <a:solidFill>
                  <a:schemeClr val="tx1"/>
                </a:solidFill>
                <a:effectLst>
                  <a:outerShdw blurRad="38100" dist="38100" dir="2700000" algn="tl">
                    <a:srgbClr val="000000">
                      <a:alpha val="43137"/>
                    </a:srgbClr>
                  </a:outerShdw>
                </a:effectLst>
                <a:latin typeface="Comic Sans MS" pitchFamily="66" charset="0"/>
              </a:rPr>
              <a:t> потоки, а й суттєво зменшує енергетичні витрати на пересування у воді “швидкохідних” живих істот (деяких риб, тюленів тощо);</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2184623"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marL="285750" indent="-285750">
              <a:buFont typeface="Wingdings" pitchFamily="2" charset="2"/>
              <a:buChar char="v"/>
              <a:defRPr/>
            </a:pPr>
            <a:r>
              <a:rPr lang="uk-UA" sz="1400" i="1" dirty="0" smtClean="0">
                <a:solidFill>
                  <a:schemeClr val="tx1"/>
                </a:solidFill>
                <a:effectLst>
                  <a:outerShdw blurRad="38100" dist="38100" dir="2700000" algn="tl">
                    <a:srgbClr val="000000">
                      <a:alpha val="43137"/>
                    </a:srgbClr>
                  </a:outerShdw>
                </a:effectLst>
                <a:latin typeface="Comic Sans MS" pitchFamily="66" charset="0"/>
              </a:rPr>
              <a:t>висока пружність і мала стисливість води пояснює високу швидкість звукових хвиль (вона вища, ніж у деяких металів). Не дивно, що саме ці хвилі є основним засобом “спілкування” водних істот, каналом припливу інформації. Наприклад, кити перегукуються між собою на відстані сотень кілометрів (щоправда, лише на глибині так званого звукового каналу);</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a:defRPr/>
            </a:pP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
        <p:nvSpPr>
          <p:cNvPr id="18436" name="AutoShape 2" descr="&amp;Kcy;&amp;acy;&amp;pcy;&amp;lcy;&amp;yacy; &amp;vcy;&amp;ocy;&amp;dcy;&amp;ycy;."/>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p>
        </p:txBody>
      </p:sp>
      <p:sp>
        <p:nvSpPr>
          <p:cNvPr id="18437" name="AutoShape 4" descr="&amp;Kcy;&amp;acy;&amp;pcy;&amp;lcy;&amp;yacy; &amp;vcy;&amp;ocy;&amp;dcy;&amp;ycy;."/>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p>
        </p:txBody>
      </p:sp>
      <p:sp>
        <p:nvSpPr>
          <p:cNvPr id="18438" name="AutoShape 6" descr="&amp;Kcy;&amp;acy;&amp;pcy;&amp;lcy;&amp;yacy; &amp;vcy;&amp;ocy;&amp;dcy;&amp;ycy;."/>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p>
        </p:txBody>
      </p:sp>
      <p:pic>
        <p:nvPicPr>
          <p:cNvPr id="18439" name="Рисунок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2184623"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marL="285750" indent="-285750">
              <a:buFont typeface="Wingdings" pitchFamily="2" charset="2"/>
              <a:buChar char="v"/>
              <a:defRPr/>
            </a:pP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незабруднена</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твердими</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частинками</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вода є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досить</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прозорою</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для того,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щоб</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фотосинтезуючі</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клітини</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працювали</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на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глибинах</a:t>
            </a:r>
            <a:r>
              <a:rPr lang="ru-RU" sz="1400" i="1" dirty="0" smtClean="0">
                <a:solidFill>
                  <a:schemeClr val="tx1"/>
                </a:solidFill>
                <a:effectLst>
                  <a:outerShdw blurRad="38100" dist="38100" dir="2700000" algn="tl">
                    <a:srgbClr val="000000">
                      <a:alpha val="43137"/>
                    </a:srgbClr>
                  </a:outerShdw>
                </a:effectLst>
                <a:latin typeface="Comic Sans MS" pitchFamily="66" charset="0"/>
              </a:rPr>
              <a:t> 100 м,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що</a:t>
            </a:r>
            <a:r>
              <a:rPr lang="ru-RU" sz="1400" i="1" dirty="0" smtClean="0">
                <a:solidFill>
                  <a:schemeClr val="tx1"/>
                </a:solidFill>
                <a:effectLst>
                  <a:outerShdw blurRad="38100" dist="38100" dir="2700000" algn="tl">
                    <a:srgbClr val="000000">
                      <a:alpha val="43137"/>
                    </a:srgbClr>
                  </a:outerShdw>
                </a:effectLst>
                <a:latin typeface="Comic Sans MS" pitchFamily="66" charset="0"/>
              </a:rPr>
              <a:t> є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сприятливою</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обставиною</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для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збільшення</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біоресурсів</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океану.</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a:defRPr/>
            </a:pP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pic>
        <p:nvPicPr>
          <p:cNvPr id="20484"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854" y="0"/>
            <a:ext cx="2166882"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normAutofit fontScale="90000"/>
          </a:bodyPr>
          <a:lstStyle/>
          <a:p>
            <a:pPr>
              <a:defRPr/>
            </a:pPr>
            <a:r>
              <a:rPr lang="uk-UA" sz="1400" b="1" i="1" dirty="0" smtClean="0">
                <a:solidFill>
                  <a:schemeClr val="tx1"/>
                </a:solidFill>
                <a:effectLst>
                  <a:outerShdw blurRad="38100" dist="38100" dir="2700000" algn="tl">
                    <a:srgbClr val="000000">
                      <a:alpha val="43137"/>
                    </a:srgbClr>
                  </a:outerShdw>
                </a:effectLst>
                <a:latin typeface="Comic Sans MS" pitchFamily="66" charset="0"/>
              </a:rPr>
              <a:t>З морської води видобувають </a:t>
            </a:r>
            <a:r>
              <a:rPr lang="en-US" sz="1400" b="1" i="1" dirty="0" smtClean="0">
                <a:solidFill>
                  <a:schemeClr val="tx1"/>
                </a:solidFill>
                <a:effectLst>
                  <a:outerShdw blurRad="38100" dist="38100" dir="2700000" algn="tl">
                    <a:srgbClr val="000000">
                      <a:alpha val="43137"/>
                    </a:srgbClr>
                  </a:outerShdw>
                </a:effectLst>
                <a:latin typeface="Comic Sans MS" pitchFamily="66" charset="0"/>
              </a:rPr>
              <a:t>H2O, </a:t>
            </a:r>
            <a:r>
              <a:rPr lang="en-US" sz="1400" b="1" i="1" dirty="0" err="1" smtClean="0">
                <a:solidFill>
                  <a:schemeClr val="tx1"/>
                </a:solidFill>
                <a:effectLst>
                  <a:outerShdw blurRad="38100" dist="38100" dir="2700000" algn="tl">
                    <a:srgbClr val="000000">
                      <a:alpha val="43137"/>
                    </a:srgbClr>
                  </a:outerShdw>
                </a:effectLst>
                <a:latin typeface="Comic Sans MS" pitchFamily="66" charset="0"/>
              </a:rPr>
              <a:t>Cl</a:t>
            </a:r>
            <a:r>
              <a:rPr lang="en-US" sz="1400" b="1" i="1" dirty="0" smtClean="0">
                <a:solidFill>
                  <a:schemeClr val="tx1"/>
                </a:solidFill>
                <a:effectLst>
                  <a:outerShdw blurRad="38100" dist="38100" dir="2700000" algn="tl">
                    <a:srgbClr val="000000">
                      <a:alpha val="43137"/>
                    </a:srgbClr>
                  </a:outerShdw>
                </a:effectLst>
                <a:latin typeface="Comic Sans MS" pitchFamily="66" charset="0"/>
              </a:rPr>
              <a:t>, Na, Mg, S, </a:t>
            </a:r>
            <a:r>
              <a:rPr lang="en-US" sz="1400" b="1" i="1" dirty="0" err="1" smtClean="0">
                <a:solidFill>
                  <a:schemeClr val="tx1"/>
                </a:solidFill>
                <a:effectLst>
                  <a:outerShdw blurRad="38100" dist="38100" dir="2700000" algn="tl">
                    <a:srgbClr val="000000">
                      <a:alpha val="43137"/>
                    </a:srgbClr>
                  </a:outerShdw>
                </a:effectLst>
                <a:latin typeface="Comic Sans MS" pitchFamily="66" charset="0"/>
              </a:rPr>
              <a:t>Ca</a:t>
            </a:r>
            <a:r>
              <a:rPr lang="en-US" sz="1400" b="1" i="1" dirty="0" smtClean="0">
                <a:solidFill>
                  <a:schemeClr val="tx1"/>
                </a:solidFill>
                <a:effectLst>
                  <a:outerShdw blurRad="38100" dist="38100" dir="2700000" algn="tl">
                    <a:srgbClr val="000000">
                      <a:alpha val="43137"/>
                    </a:srgbClr>
                  </a:outerShdw>
                </a:effectLst>
                <a:latin typeface="Comic Sans MS" pitchFamily="66" charset="0"/>
              </a:rPr>
              <a:t>, K, C, Br, B, </a:t>
            </a:r>
            <a:r>
              <a:rPr lang="en-US" sz="1400" b="1" i="1" dirty="0" err="1" smtClean="0">
                <a:solidFill>
                  <a:schemeClr val="tx1"/>
                </a:solidFill>
                <a:effectLst>
                  <a:outerShdw blurRad="38100" dist="38100" dir="2700000" algn="tl">
                    <a:srgbClr val="000000">
                      <a:alpha val="43137"/>
                    </a:srgbClr>
                  </a:outerShdw>
                </a:effectLst>
                <a:latin typeface="Comic Sans MS" pitchFamily="66" charset="0"/>
              </a:rPr>
              <a:t>Sr</a:t>
            </a:r>
            <a:r>
              <a:rPr lang="en-US" sz="1400" b="1" i="1" dirty="0" smtClean="0">
                <a:solidFill>
                  <a:schemeClr val="tx1"/>
                </a:solidFill>
                <a:effectLst>
                  <a:outerShdw blurRad="38100" dist="38100" dir="2700000" algn="tl">
                    <a:srgbClr val="000000">
                      <a:alpha val="43137"/>
                    </a:srgbClr>
                  </a:outerShdw>
                </a:effectLst>
                <a:latin typeface="Comic Sans MS" pitchFamily="66" charset="0"/>
              </a:rPr>
              <a:t>, Si, N, Li, Al, P, I, Ba, As, Se, Ti, V, </a:t>
            </a:r>
            <a:r>
              <a:rPr lang="en-US" sz="1400" b="1" i="1" dirty="0" err="1" smtClean="0">
                <a:solidFill>
                  <a:schemeClr val="tx1"/>
                </a:solidFill>
                <a:effectLst>
                  <a:outerShdw blurRad="38100" dist="38100" dir="2700000" algn="tl">
                    <a:srgbClr val="000000">
                      <a:alpha val="43137"/>
                    </a:srgbClr>
                  </a:outerShdw>
                </a:effectLst>
                <a:latin typeface="Comic Sans MS" pitchFamily="66" charset="0"/>
              </a:rPr>
              <a:t>Sn</a:t>
            </a:r>
            <a:r>
              <a:rPr lang="en-US" sz="1400" b="1" i="1" dirty="0" smtClean="0">
                <a:solidFill>
                  <a:schemeClr val="tx1"/>
                </a:solidFill>
                <a:effectLst>
                  <a:outerShdw blurRad="38100" dist="38100" dir="2700000" algn="tl">
                    <a:srgbClr val="000000">
                      <a:alpha val="43137"/>
                    </a:srgbClr>
                  </a:outerShdw>
                </a:effectLst>
                <a:latin typeface="Comic Sans MS" pitchFamily="66" charset="0"/>
              </a:rPr>
              <a:t>, Cs, </a:t>
            </a:r>
            <a:r>
              <a:rPr lang="en-US" sz="1400" b="1" i="1" dirty="0" err="1" smtClean="0">
                <a:solidFill>
                  <a:schemeClr val="tx1"/>
                </a:solidFill>
                <a:effectLst>
                  <a:outerShdw blurRad="38100" dist="38100" dir="2700000" algn="tl">
                    <a:srgbClr val="000000">
                      <a:alpha val="43137"/>
                    </a:srgbClr>
                  </a:outerShdw>
                </a:effectLst>
                <a:latin typeface="Comic Sans MS" pitchFamily="66" charset="0"/>
              </a:rPr>
              <a:t>Ga</a:t>
            </a:r>
            <a:r>
              <a:rPr lang="en-US" sz="1400" b="1" i="1" dirty="0" smtClean="0">
                <a:solidFill>
                  <a:schemeClr val="tx1"/>
                </a:solidFill>
                <a:effectLst>
                  <a:outerShdw blurRad="38100" dist="38100" dir="2700000" algn="tl">
                    <a:srgbClr val="000000">
                      <a:alpha val="43137"/>
                    </a:srgbClr>
                  </a:outerShdw>
                </a:effectLst>
                <a:latin typeface="Comic Sans MS" pitchFamily="66" charset="0"/>
              </a:rPr>
              <a:t>, </a:t>
            </a:r>
            <a:r>
              <a:rPr lang="uk-UA" sz="1400" b="1" i="1" dirty="0" smtClean="0">
                <a:solidFill>
                  <a:schemeClr val="tx1"/>
                </a:solidFill>
                <a:effectLst>
                  <a:outerShdw blurRad="38100" dist="38100" dir="2700000" algn="tl">
                    <a:srgbClr val="000000">
                      <a:alpha val="43137"/>
                    </a:srgbClr>
                  </a:outerShdw>
                </a:effectLst>
                <a:latin typeface="Comic Sans MS" pitchFamily="66" charset="0"/>
              </a:rPr>
              <a:t>у незначних кількостях </a:t>
            </a:r>
            <a:r>
              <a:rPr lang="en-US" sz="1400" b="1" i="1" dirty="0" smtClean="0">
                <a:solidFill>
                  <a:schemeClr val="tx1"/>
                </a:solidFill>
                <a:effectLst>
                  <a:outerShdw blurRad="38100" dist="38100" dir="2700000" algn="tl">
                    <a:srgbClr val="000000">
                      <a:alpha val="43137"/>
                    </a:srgbClr>
                  </a:outerShdw>
                </a:effectLst>
                <a:latin typeface="Comic Sans MS" pitchFamily="66" charset="0"/>
              </a:rPr>
              <a:t>F, Cu, Zn, </a:t>
            </a:r>
            <a:r>
              <a:rPr lang="en-US" sz="1400" b="1" i="1" dirty="0" err="1" smtClean="0">
                <a:solidFill>
                  <a:schemeClr val="tx1"/>
                </a:solidFill>
                <a:effectLst>
                  <a:outerShdw blurRad="38100" dist="38100" dir="2700000" algn="tl">
                    <a:srgbClr val="000000">
                      <a:alpha val="43137"/>
                    </a:srgbClr>
                  </a:outerShdw>
                </a:effectLst>
                <a:latin typeface="Comic Sans MS" pitchFamily="66" charset="0"/>
              </a:rPr>
              <a:t>Mn</a:t>
            </a:r>
            <a:r>
              <a:rPr lang="en-US" sz="1400" b="1" i="1" dirty="0" smtClean="0">
                <a:solidFill>
                  <a:schemeClr val="tx1"/>
                </a:solidFill>
                <a:effectLst>
                  <a:outerShdw blurRad="38100" dist="38100" dir="2700000" algn="tl">
                    <a:srgbClr val="000000">
                      <a:alpha val="43137"/>
                    </a:srgbClr>
                  </a:outerShdw>
                </a:effectLst>
                <a:latin typeface="Comic Sans MS" pitchFamily="66" charset="0"/>
              </a:rPr>
              <a:t>, </a:t>
            </a:r>
            <a:r>
              <a:rPr lang="en-US" sz="1400" b="1" i="1" dirty="0" err="1" smtClean="0">
                <a:solidFill>
                  <a:schemeClr val="tx1"/>
                </a:solidFill>
                <a:effectLst>
                  <a:outerShdw blurRad="38100" dist="38100" dir="2700000" algn="tl">
                    <a:srgbClr val="000000">
                      <a:alpha val="43137"/>
                    </a:srgbClr>
                  </a:outerShdw>
                </a:effectLst>
                <a:latin typeface="Comic Sans MS" pitchFamily="66" charset="0"/>
              </a:rPr>
              <a:t>Pb</a:t>
            </a:r>
            <a:r>
              <a:rPr lang="en-US" sz="1400" b="1" i="1" dirty="0" smtClean="0">
                <a:solidFill>
                  <a:schemeClr val="tx1"/>
                </a:solidFill>
                <a:effectLst>
                  <a:outerShdw blurRad="38100" dist="38100" dir="2700000" algn="tl">
                    <a:srgbClr val="000000">
                      <a:alpha val="43137"/>
                    </a:srgbClr>
                  </a:outerShdw>
                </a:effectLst>
                <a:latin typeface="Comic Sans MS" pitchFamily="66" charset="0"/>
              </a:rPr>
              <a:t>, Ag, Ni, Co. </a:t>
            </a:r>
            <a:r>
              <a:rPr lang="uk-UA" sz="1400" b="1" i="1" dirty="0" smtClean="0">
                <a:solidFill>
                  <a:schemeClr val="tx1"/>
                </a:solidFill>
                <a:effectLst>
                  <a:outerShdw blurRad="38100" dist="38100" dir="2700000" algn="tl">
                    <a:srgbClr val="000000">
                      <a:alpha val="43137"/>
                    </a:srgbClr>
                  </a:outerShdw>
                </a:effectLst>
                <a:latin typeface="Comic Sans MS" pitchFamily="66" charset="0"/>
              </a:rPr>
              <a:t>Більшість елементів з останньої групи осідають на поверхні твердих решток (зуби та інші частини живих організмів), формуючи так звані конкреції. Це шаруваті округлі камінці різних розмірів, що густо встеляють дно океанів у багатьох місцях. Вже доведено, що вони містять у собі більше марганцю та кількох інших елементів, ніж усі родовища суші. Чималу ділянку дна в Тихому океані виділено для видобутку конкрецій і Україні. Ті, хто бажає, можуть взяти дозвіл уряду і розпочинати хоч зараз...</a:t>
            </a:r>
            <a:endParaRPr lang="en-US" sz="1400" b="1"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a:defRPr/>
            </a:pP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pic>
        <p:nvPicPr>
          <p:cNvPr id="4100"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5443"/>
            <a:ext cx="2051720" cy="6958013"/>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normAutofit fontScale="90000"/>
          </a:bodyPr>
          <a:lstStyle/>
          <a:p>
            <a:pPr>
              <a:defRPr/>
            </a:pPr>
            <a:r>
              <a:rPr lang="uk-UA" sz="1400" i="1" dirty="0" smtClean="0">
                <a:solidFill>
                  <a:schemeClr val="tx1"/>
                </a:solidFill>
                <a:effectLst>
                  <a:outerShdw blurRad="38100" dist="38100" dir="2700000" algn="tl">
                    <a:srgbClr val="000000">
                      <a:alpha val="43137"/>
                    </a:srgbClr>
                  </a:outerShdw>
                </a:effectLst>
                <a:latin typeface="Comic Sans MS" pitchFamily="66" charset="0"/>
              </a:rPr>
              <a:t>Організоване водопостачання сприяє високому рівню особистої гігієни населення. її використовують для підтримання чистоти тіла і прання білизни, для лазень і пралень, приготування їжі та миття посуду, прибирання житлових і громадських приміщень, поливання вулиць, площ, зелених насаджень тощо.</a:t>
            </a:r>
            <a:br>
              <a:rPr lang="uk-UA" sz="1400" i="1" dirty="0" smtClean="0">
                <a:solidFill>
                  <a:schemeClr val="tx1"/>
                </a:solidFill>
                <a:effectLst>
                  <a:outerShdw blurRad="38100" dist="38100" dir="2700000" algn="tl">
                    <a:srgbClr val="000000">
                      <a:alpha val="43137"/>
                    </a:srgbClr>
                  </a:outerShdw>
                </a:effectLst>
                <a:latin typeface="Comic Sans MS" pitchFamily="66" charset="0"/>
              </a:rPr>
            </a:br>
            <a:r>
              <a:rPr lang="uk-UA" sz="1400" i="1" dirty="0" smtClean="0">
                <a:solidFill>
                  <a:schemeClr val="tx1"/>
                </a:solidFill>
                <a:effectLst>
                  <a:outerShdw blurRad="38100" dist="38100" dir="2700000" algn="tl">
                    <a:srgbClr val="000000">
                      <a:alpha val="43137"/>
                    </a:srgbClr>
                  </a:outerShdw>
                </a:effectLst>
                <a:latin typeface="Comic Sans MS" pitchFamily="66" charset="0"/>
              </a:rPr>
              <a:t/>
            </a:r>
            <a:br>
              <a:rPr lang="uk-UA" sz="1400" i="1" dirty="0" smtClean="0">
                <a:solidFill>
                  <a:schemeClr val="tx1"/>
                </a:solidFill>
                <a:effectLst>
                  <a:outerShdw blurRad="38100" dist="38100" dir="2700000" algn="tl">
                    <a:srgbClr val="000000">
                      <a:alpha val="43137"/>
                    </a:srgbClr>
                  </a:outerShdw>
                </a:effectLst>
                <a:latin typeface="Comic Sans MS" pitchFamily="66" charset="0"/>
              </a:rPr>
            </a:br>
            <a:r>
              <a:rPr lang="uk-UA" sz="1400" i="1" dirty="0" smtClean="0">
                <a:solidFill>
                  <a:schemeClr val="tx1"/>
                </a:solidFill>
                <a:effectLst>
                  <a:outerShdw blurRad="38100" dist="38100" dir="2700000" algn="tl">
                    <a:srgbClr val="000000">
                      <a:alpha val="43137"/>
                    </a:srgbClr>
                  </a:outerShdw>
                </a:effectLst>
                <a:latin typeface="Comic Sans MS" pitchFamily="66" charset="0"/>
              </a:rPr>
              <a:t>Вода є важливим чинником загартування організму і фізичного тренування. Купання і плавання у відкритих водоймах або плавальних басейнах — це не тільки масовий вид фізкультури, а й цінний оздоровчий захід.</a:t>
            </a:r>
            <a:br>
              <a:rPr lang="uk-UA" sz="1400" i="1" dirty="0" smtClean="0">
                <a:solidFill>
                  <a:schemeClr val="tx1"/>
                </a:solidFill>
                <a:effectLst>
                  <a:outerShdw blurRad="38100" dist="38100" dir="2700000" algn="tl">
                    <a:srgbClr val="000000">
                      <a:alpha val="43137"/>
                    </a:srgbClr>
                  </a:outerShdw>
                </a:effectLst>
                <a:latin typeface="Comic Sans MS" pitchFamily="66" charset="0"/>
              </a:rPr>
            </a:br>
            <a:r>
              <a:rPr lang="uk-UA" sz="1400" i="1" dirty="0" smtClean="0">
                <a:solidFill>
                  <a:schemeClr val="tx1"/>
                </a:solidFill>
                <a:effectLst>
                  <a:outerShdw blurRad="38100" dist="38100" dir="2700000" algn="tl">
                    <a:srgbClr val="000000">
                      <a:alpha val="43137"/>
                    </a:srgbClr>
                  </a:outerShdw>
                </a:effectLst>
                <a:latin typeface="Comic Sans MS" pitchFamily="66" charset="0"/>
              </a:rPr>
              <a:t/>
            </a:r>
            <a:br>
              <a:rPr lang="uk-UA" sz="1400" i="1" dirty="0" smtClean="0">
                <a:solidFill>
                  <a:schemeClr val="tx1"/>
                </a:solidFill>
                <a:effectLst>
                  <a:outerShdw blurRad="38100" dist="38100" dir="2700000" algn="tl">
                    <a:srgbClr val="000000">
                      <a:alpha val="43137"/>
                    </a:srgbClr>
                  </a:outerShdw>
                </a:effectLst>
                <a:latin typeface="Comic Sans MS" pitchFamily="66" charset="0"/>
              </a:rPr>
            </a:br>
            <a:r>
              <a:rPr lang="uk-UA" sz="1400" i="1" dirty="0" smtClean="0">
                <a:solidFill>
                  <a:schemeClr val="tx1"/>
                </a:solidFill>
                <a:effectLst>
                  <a:outerShdw blurRad="38100" dist="38100" dir="2700000" algn="tl">
                    <a:srgbClr val="000000">
                      <a:alpha val="43137"/>
                    </a:srgbClr>
                  </a:outerShdw>
                </a:effectLst>
                <a:latin typeface="Comic Sans MS" pitchFamily="66" charset="0"/>
              </a:rPr>
              <a:t>Вода є могутнім лікувальним засобом, основою всієї фізіотерапії і бальнеології.</a:t>
            </a:r>
            <a:br>
              <a:rPr lang="uk-UA" sz="1400" i="1" dirty="0" smtClean="0">
                <a:solidFill>
                  <a:schemeClr val="tx1"/>
                </a:solidFill>
                <a:effectLst>
                  <a:outerShdw blurRad="38100" dist="38100" dir="2700000" algn="tl">
                    <a:srgbClr val="000000">
                      <a:alpha val="43137"/>
                    </a:srgbClr>
                  </a:outerShdw>
                </a:effectLst>
                <a:latin typeface="Comic Sans MS" pitchFamily="66" charset="0"/>
              </a:rPr>
            </a:br>
            <a:r>
              <a:rPr lang="uk-UA" sz="1400" i="1" dirty="0" smtClean="0">
                <a:solidFill>
                  <a:schemeClr val="tx1"/>
                </a:solidFill>
                <a:effectLst>
                  <a:outerShdw blurRad="38100" dist="38100" dir="2700000" algn="tl">
                    <a:srgbClr val="000000">
                      <a:alpha val="43137"/>
                    </a:srgbClr>
                  </a:outerShdw>
                </a:effectLst>
                <a:latin typeface="Comic Sans MS" pitchFamily="66" charset="0"/>
              </a:rPr>
              <a:t>Заспокійлива і позитивна дія води на функціональний стан ЦНС визначається тим психогігієнічним і архітектурним значенням, яке мають ріки, озера, моря, фонтани тощо.</a:t>
            </a:r>
            <a:endParaRPr lang="uk-UA"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67744"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159000" y="1914525"/>
            <a:ext cx="4826000" cy="2032000"/>
          </a:xfrm>
          <a:prstGeom prst="rect">
            <a:avLst/>
          </a:prstGeom>
        </p:spPr>
        <p:txBody>
          <a:bodyPr>
            <a:spAutoFit/>
          </a:bodyPr>
          <a:lstStyle/>
          <a:p>
            <a:pPr>
              <a:defRPr/>
            </a:pPr>
            <a:r>
              <a:rPr lang="uk-UA" sz="1400" i="1" dirty="0">
                <a:effectLst>
                  <a:outerShdw blurRad="38100" dist="38100" dir="2700000" algn="tl">
                    <a:srgbClr val="000000">
                      <a:alpha val="43137"/>
                    </a:srgbClr>
                  </a:outerShdw>
                </a:effectLst>
                <a:latin typeface="Comic Sans MS" pitchFamily="66" charset="0"/>
                <a:cs typeface="+mn-cs"/>
              </a:rPr>
              <a:t>Функції води для людського організму:</a:t>
            </a:r>
            <a:br>
              <a:rPr lang="uk-UA" sz="1400" i="1" dirty="0">
                <a:effectLst>
                  <a:outerShdw blurRad="38100" dist="38100" dir="2700000" algn="tl">
                    <a:srgbClr val="000000">
                      <a:alpha val="43137"/>
                    </a:srgbClr>
                  </a:outerShdw>
                </a:effectLst>
                <a:latin typeface="Comic Sans MS" pitchFamily="66" charset="0"/>
                <a:cs typeface="+mn-cs"/>
              </a:rPr>
            </a:br>
            <a:r>
              <a:rPr lang="uk-UA" sz="1400" i="1" dirty="0">
                <a:effectLst>
                  <a:outerShdw blurRad="38100" dist="38100" dir="2700000" algn="tl">
                    <a:srgbClr val="000000">
                      <a:alpha val="43137"/>
                    </a:srgbClr>
                  </a:outerShdw>
                </a:effectLst>
                <a:latin typeface="Comic Sans MS" pitchFamily="66" charset="0"/>
                <a:cs typeface="+mn-cs"/>
              </a:rPr>
              <a:t>- Регулювання температури тіла</a:t>
            </a:r>
            <a:br>
              <a:rPr lang="uk-UA" sz="1400" i="1" dirty="0">
                <a:effectLst>
                  <a:outerShdw blurRad="38100" dist="38100" dir="2700000" algn="tl">
                    <a:srgbClr val="000000">
                      <a:alpha val="43137"/>
                    </a:srgbClr>
                  </a:outerShdw>
                </a:effectLst>
                <a:latin typeface="Comic Sans MS" pitchFamily="66" charset="0"/>
                <a:cs typeface="+mn-cs"/>
              </a:rPr>
            </a:br>
            <a:r>
              <a:rPr lang="uk-UA" sz="1400" i="1" dirty="0">
                <a:effectLst>
                  <a:outerShdw blurRad="38100" dist="38100" dir="2700000" algn="tl">
                    <a:srgbClr val="000000">
                      <a:alpha val="43137"/>
                    </a:srgbClr>
                  </a:outerShdw>
                </a:effectLst>
                <a:latin typeface="Comic Sans MS" pitchFamily="66" charset="0"/>
                <a:cs typeface="+mn-cs"/>
              </a:rPr>
              <a:t>- Зволоження повітря, що надходить в організм</a:t>
            </a:r>
            <a:br>
              <a:rPr lang="uk-UA" sz="1400" i="1" dirty="0">
                <a:effectLst>
                  <a:outerShdw blurRad="38100" dist="38100" dir="2700000" algn="tl">
                    <a:srgbClr val="000000">
                      <a:alpha val="43137"/>
                    </a:srgbClr>
                  </a:outerShdw>
                </a:effectLst>
                <a:latin typeface="Comic Sans MS" pitchFamily="66" charset="0"/>
                <a:cs typeface="+mn-cs"/>
              </a:rPr>
            </a:br>
            <a:r>
              <a:rPr lang="uk-UA" sz="1400" i="1" dirty="0">
                <a:effectLst>
                  <a:outerShdw blurRad="38100" dist="38100" dir="2700000" algn="tl">
                    <a:srgbClr val="000000">
                      <a:alpha val="43137"/>
                    </a:srgbClr>
                  </a:outerShdw>
                </a:effectLst>
                <a:latin typeface="Comic Sans MS" pitchFamily="66" charset="0"/>
                <a:cs typeface="+mn-cs"/>
              </a:rPr>
              <a:t>- Доставка поживних речовин і кисню в усі клітини організму</a:t>
            </a:r>
            <a:br>
              <a:rPr lang="uk-UA" sz="1400" i="1" dirty="0">
                <a:effectLst>
                  <a:outerShdw blurRad="38100" dist="38100" dir="2700000" algn="tl">
                    <a:srgbClr val="000000">
                      <a:alpha val="43137"/>
                    </a:srgbClr>
                  </a:outerShdw>
                </a:effectLst>
                <a:latin typeface="Comic Sans MS" pitchFamily="66" charset="0"/>
                <a:cs typeface="+mn-cs"/>
              </a:rPr>
            </a:br>
            <a:r>
              <a:rPr lang="uk-UA" sz="1400" i="1" dirty="0">
                <a:effectLst>
                  <a:outerShdw blurRad="38100" dist="38100" dir="2700000" algn="tl">
                    <a:srgbClr val="000000">
                      <a:alpha val="43137"/>
                    </a:srgbClr>
                  </a:outerShdw>
                </a:effectLst>
                <a:latin typeface="Comic Sans MS" pitchFamily="66" charset="0"/>
                <a:cs typeface="+mn-cs"/>
              </a:rPr>
              <a:t>- Захист і </a:t>
            </a:r>
            <a:r>
              <a:rPr lang="uk-UA" sz="1400" i="1" dirty="0" err="1">
                <a:effectLst>
                  <a:outerShdw blurRad="38100" dist="38100" dir="2700000" algn="tl">
                    <a:srgbClr val="000000">
                      <a:alpha val="43137"/>
                    </a:srgbClr>
                  </a:outerShdw>
                </a:effectLst>
                <a:latin typeface="Comic Sans MS" pitchFamily="66" charset="0"/>
                <a:cs typeface="+mn-cs"/>
              </a:rPr>
              <a:t>буферизація</a:t>
            </a:r>
            <a:r>
              <a:rPr lang="uk-UA" sz="1400" i="1" dirty="0">
                <a:effectLst>
                  <a:outerShdw blurRad="38100" dist="38100" dir="2700000" algn="tl">
                    <a:srgbClr val="000000">
                      <a:alpha val="43137"/>
                    </a:srgbClr>
                  </a:outerShdw>
                </a:effectLst>
                <a:latin typeface="Comic Sans MS" pitchFamily="66" charset="0"/>
                <a:cs typeface="+mn-cs"/>
              </a:rPr>
              <a:t> життєво важливих органів</a:t>
            </a:r>
            <a:br>
              <a:rPr lang="uk-UA" sz="1400" i="1" dirty="0">
                <a:effectLst>
                  <a:outerShdw blurRad="38100" dist="38100" dir="2700000" algn="tl">
                    <a:srgbClr val="000000">
                      <a:alpha val="43137"/>
                    </a:srgbClr>
                  </a:outerShdw>
                </a:effectLst>
                <a:latin typeface="Comic Sans MS" pitchFamily="66" charset="0"/>
                <a:cs typeface="+mn-cs"/>
              </a:rPr>
            </a:br>
            <a:r>
              <a:rPr lang="uk-UA" sz="1400" i="1" dirty="0">
                <a:effectLst>
                  <a:outerShdw blurRad="38100" dist="38100" dir="2700000" algn="tl">
                    <a:srgbClr val="000000">
                      <a:alpha val="43137"/>
                    </a:srgbClr>
                  </a:outerShdw>
                </a:effectLst>
                <a:latin typeface="Comic Sans MS" pitchFamily="66" charset="0"/>
                <a:cs typeface="+mn-cs"/>
              </a:rPr>
              <a:t>- Перетворює їжу в енергію</a:t>
            </a:r>
            <a:br>
              <a:rPr lang="uk-UA" sz="1400" i="1" dirty="0">
                <a:effectLst>
                  <a:outerShdw blurRad="38100" dist="38100" dir="2700000" algn="tl">
                    <a:srgbClr val="000000">
                      <a:alpha val="43137"/>
                    </a:srgbClr>
                  </a:outerShdw>
                </a:effectLst>
                <a:latin typeface="Comic Sans MS" pitchFamily="66" charset="0"/>
                <a:cs typeface="+mn-cs"/>
              </a:rPr>
            </a:br>
            <a:r>
              <a:rPr lang="uk-UA" sz="1400" i="1" dirty="0">
                <a:effectLst>
                  <a:outerShdw blurRad="38100" dist="38100" dir="2700000" algn="tl">
                    <a:srgbClr val="000000">
                      <a:alpha val="43137"/>
                    </a:srgbClr>
                  </a:outerShdw>
                </a:effectLst>
                <a:latin typeface="Comic Sans MS" pitchFamily="66" charset="0"/>
                <a:cs typeface="+mn-cs"/>
              </a:rPr>
              <a:t>- Сприяє засвоєнню поживних речовин органами</a:t>
            </a:r>
            <a:br>
              <a:rPr lang="uk-UA" sz="1400" i="1" dirty="0">
                <a:effectLst>
                  <a:outerShdw blurRad="38100" dist="38100" dir="2700000" algn="tl">
                    <a:srgbClr val="000000">
                      <a:alpha val="43137"/>
                    </a:srgbClr>
                  </a:outerShdw>
                </a:effectLst>
                <a:latin typeface="Comic Sans MS" pitchFamily="66" charset="0"/>
                <a:cs typeface="+mn-cs"/>
              </a:rPr>
            </a:br>
            <a:r>
              <a:rPr lang="uk-UA" sz="1400" i="1" dirty="0">
                <a:effectLst>
                  <a:outerShdw blurRad="38100" dist="38100" dir="2700000" algn="tl">
                    <a:srgbClr val="000000">
                      <a:alpha val="43137"/>
                    </a:srgbClr>
                  </a:outerShdw>
                </a:effectLst>
                <a:latin typeface="Comic Sans MS" pitchFamily="66" charset="0"/>
                <a:cs typeface="+mn-cs"/>
              </a:rPr>
              <a:t>- Виводить відходи процесів життєдіяльності</a:t>
            </a: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a:defRPr/>
            </a:pP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pic>
        <p:nvPicPr>
          <p:cNvPr id="24580"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2312764"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normAutofit fontScale="90000"/>
          </a:bodyPr>
          <a:lstStyle/>
          <a:p>
            <a:pPr>
              <a:defRPr/>
            </a:pPr>
            <a:r>
              <a:rPr lang="uk-UA" sz="1400" i="1" dirty="0" smtClean="0">
                <a:solidFill>
                  <a:schemeClr val="tx1"/>
                </a:solidFill>
                <a:effectLst>
                  <a:outerShdw blurRad="38100" dist="38100" dir="2700000" algn="tl">
                    <a:srgbClr val="000000">
                      <a:alpha val="43137"/>
                    </a:srgbClr>
                  </a:outerShdw>
                </a:effectLst>
                <a:latin typeface="Comic Sans MS" pitchFamily="66" charset="0"/>
              </a:rPr>
              <a:t>Вода – </a:t>
            </a:r>
            <a:r>
              <a:rPr lang="uk-UA" sz="1400" i="1" dirty="0" err="1" smtClean="0">
                <a:solidFill>
                  <a:schemeClr val="tx1"/>
                </a:solidFill>
                <a:effectLst>
                  <a:outerShdw blurRad="38100" dist="38100" dir="2700000" algn="tl">
                    <a:srgbClr val="000000">
                      <a:alpha val="43137"/>
                    </a:srgbClr>
                  </a:outerShdw>
                </a:effectLst>
                <a:latin typeface="Comic Sans MS" pitchFamily="66" charset="0"/>
              </a:rPr>
              <a:t>найцініший</a:t>
            </a:r>
            <a:r>
              <a:rPr lang="uk-UA" sz="1400" i="1" dirty="0" smtClean="0">
                <a:solidFill>
                  <a:schemeClr val="tx1"/>
                </a:solidFill>
                <a:effectLst>
                  <a:outerShdw blurRad="38100" dist="38100" dir="2700000" algn="tl">
                    <a:srgbClr val="000000">
                      <a:alpha val="43137"/>
                    </a:srgbClr>
                  </a:outerShdw>
                </a:effectLst>
                <a:latin typeface="Comic Sans MS" pitchFamily="66" charset="0"/>
              </a:rPr>
              <a:t> дарунок природи. Це джерело всього живого на Землі. Властивості води пояснюються її складом та будовою молекул. Вона має свої аномалії, які людина з цікавістю досліджує. </a:t>
            </a:r>
            <a:br>
              <a:rPr lang="uk-UA" sz="1400" i="1" dirty="0" smtClean="0">
                <a:solidFill>
                  <a:schemeClr val="tx1"/>
                </a:solidFill>
                <a:effectLst>
                  <a:outerShdw blurRad="38100" dist="38100" dir="2700000" algn="tl">
                    <a:srgbClr val="000000">
                      <a:alpha val="43137"/>
                    </a:srgbClr>
                  </a:outerShdw>
                </a:effectLst>
                <a:latin typeface="Comic Sans MS" pitchFamily="66" charset="0"/>
              </a:rPr>
            </a:br>
            <a:r>
              <a:rPr lang="uk-UA" sz="1400" i="1" dirty="0" smtClean="0">
                <a:solidFill>
                  <a:schemeClr val="tx1"/>
                </a:solidFill>
                <a:effectLst>
                  <a:outerShdw blurRad="38100" dist="38100" dir="2700000" algn="tl">
                    <a:srgbClr val="000000">
                      <a:alpha val="43137"/>
                    </a:srgbClr>
                  </a:outerShdw>
                </a:effectLst>
                <a:latin typeface="Comic Sans MS" pitchFamily="66" charset="0"/>
              </a:rPr>
              <a:t>Запаси питної води на Землі не являються невичерпними. В найближчому майбутньому природні води навряд чи стануть настільки чистими, що з них вдасться одержати питну воду високої якості традиційними методами. Тому треба удосконалювати старі й запроваджувати нові методи очищення й знезаражування води.</a:t>
            </a:r>
            <a:r>
              <a:rPr lang="uk-UA" sz="1400" dirty="0" smtClean="0"/>
              <a:t/>
            </a:r>
            <a:br>
              <a:rPr lang="uk-UA" sz="1400" dirty="0" smtClean="0"/>
            </a:b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95513" y="692150"/>
            <a:ext cx="6553200" cy="1143000"/>
          </a:xfrm>
        </p:spPr>
        <p:txBody>
          <a:bodyPr>
            <a:normAutofit fontScale="90000"/>
          </a:bodyPr>
          <a:lstStyle/>
          <a:p>
            <a:pPr>
              <a:defRPr/>
            </a:pPr>
            <a:r>
              <a:rPr lang="ru-RU" sz="1400" b="1" i="1" dirty="0" smtClean="0">
                <a:solidFill>
                  <a:schemeClr val="tx1"/>
                </a:solidFill>
                <a:effectLst>
                  <a:outerShdw blurRad="38100" dist="38100" dir="2700000" algn="tl">
                    <a:srgbClr val="000000">
                      <a:alpha val="43137"/>
                    </a:srgbClr>
                  </a:outerShdw>
                </a:effectLst>
                <a:latin typeface="Comic Sans MS" pitchFamily="66" charset="0"/>
              </a:rPr>
              <a:t>«Вода, у тебя нет ни вкуса, ни цвета, ни запаха, тебя невозможно описать, тобой наслаждаются, не ведая, что ты такое! Нельзя сказать, что ты необходима для жизни! Ты сама жизнь! Ты наполняешь нас радостью, которую не объяснить нашими чувствами… Ты самое большое богатство на свете…»</a:t>
            </a:r>
            <a:br>
              <a:rPr lang="ru-RU" sz="1400" b="1" i="1" dirty="0" smtClean="0">
                <a:solidFill>
                  <a:schemeClr val="tx1"/>
                </a:solidFill>
                <a:effectLst>
                  <a:outerShdw blurRad="38100" dist="38100" dir="2700000" algn="tl">
                    <a:srgbClr val="000000">
                      <a:alpha val="43137"/>
                    </a:srgbClr>
                  </a:outerShdw>
                </a:effectLst>
                <a:latin typeface="Comic Sans MS" pitchFamily="66" charset="0"/>
              </a:rPr>
            </a:br>
            <a:r>
              <a:rPr lang="ru-RU" sz="1400" b="1" i="1" dirty="0" smtClean="0">
                <a:solidFill>
                  <a:schemeClr val="tx1"/>
                </a:solidFill>
                <a:effectLst>
                  <a:outerShdw blurRad="38100" dist="38100" dir="2700000" algn="tl">
                    <a:srgbClr val="000000">
                      <a:alpha val="43137"/>
                    </a:srgbClr>
                  </a:outerShdw>
                </a:effectLst>
                <a:latin typeface="Comic Sans MS" pitchFamily="66" charset="0"/>
              </a:rPr>
              <a:t>Антуан де Сент-Экзюпери</a:t>
            </a:r>
            <a:endParaRPr lang="en-US" sz="1400" b="1" i="1" dirty="0">
              <a:solidFill>
                <a:schemeClr val="tx1"/>
              </a:solidFill>
              <a:effectLst>
                <a:outerShdw blurRad="38100" dist="38100" dir="2700000" algn="tl">
                  <a:srgbClr val="000000">
                    <a:alpha val="43137"/>
                  </a:srgbClr>
                </a:outerShdw>
              </a:effectLst>
              <a:latin typeface="Comic Sans MS" pitchFamily="66" charset="0"/>
            </a:endParaRPr>
          </a:p>
        </p:txBody>
      </p:sp>
      <p:sp>
        <p:nvSpPr>
          <p:cNvPr id="5" name="Rectangle 2"/>
          <p:cNvSpPr txBox="1">
            <a:spLocks noChangeArrowheads="1"/>
          </p:cNvSpPr>
          <p:nvPr/>
        </p:nvSpPr>
        <p:spPr bwMode="auto">
          <a:xfrm rot="21112600">
            <a:off x="4211960" y="3429000"/>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32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dirty="0" smtClean="0"/>
              <a:t>H</a:t>
            </a:r>
            <a:r>
              <a:rPr lang="en-US" sz="1050" dirty="0" smtClean="0"/>
              <a:t>2</a:t>
            </a:r>
            <a:r>
              <a:rPr lang="en-US" sz="2800" dirty="0" smtClean="0"/>
              <a:t>O</a:t>
            </a:r>
            <a:endParaRPr lang="en-US" sz="2800" dirty="0"/>
          </a:p>
        </p:txBody>
      </p:sp>
      <p:sp>
        <p:nvSpPr>
          <p:cNvPr id="6" name="Rectangle 2"/>
          <p:cNvSpPr txBox="1">
            <a:spLocks noChangeArrowheads="1"/>
          </p:cNvSpPr>
          <p:nvPr/>
        </p:nvSpPr>
        <p:spPr bwMode="auto">
          <a:xfrm rot="228639">
            <a:off x="7672736" y="3246512"/>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32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dirty="0" smtClean="0"/>
              <a:t>H</a:t>
            </a:r>
            <a:r>
              <a:rPr lang="en-US" sz="1050" dirty="0" smtClean="0"/>
              <a:t>2</a:t>
            </a:r>
            <a:r>
              <a:rPr lang="en-US" sz="2800" dirty="0" smtClean="0"/>
              <a:t>O</a:t>
            </a:r>
            <a:endParaRPr lang="en-US" sz="2800" dirty="0"/>
          </a:p>
        </p:txBody>
      </p:sp>
      <p:sp>
        <p:nvSpPr>
          <p:cNvPr id="7" name="Rectangle 2"/>
          <p:cNvSpPr txBox="1">
            <a:spLocks noChangeArrowheads="1"/>
          </p:cNvSpPr>
          <p:nvPr/>
        </p:nvSpPr>
        <p:spPr bwMode="auto">
          <a:xfrm rot="986148">
            <a:off x="251520" y="2276872"/>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32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smtClean="0"/>
              <a:t>H</a:t>
            </a:r>
            <a:r>
              <a:rPr lang="en-US" sz="1050" smtClean="0"/>
              <a:t>2</a:t>
            </a:r>
            <a:r>
              <a:rPr lang="en-US" sz="2800" smtClean="0"/>
              <a:t>O</a:t>
            </a:r>
            <a:endParaRPr lang="en-US" sz="2800" dirty="0"/>
          </a:p>
        </p:txBody>
      </p:sp>
      <p:sp>
        <p:nvSpPr>
          <p:cNvPr id="8" name="Rectangle 2"/>
          <p:cNvSpPr txBox="1">
            <a:spLocks noChangeArrowheads="1"/>
          </p:cNvSpPr>
          <p:nvPr/>
        </p:nvSpPr>
        <p:spPr bwMode="auto">
          <a:xfrm rot="19509573">
            <a:off x="1043608" y="5455749"/>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32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smtClean="0"/>
              <a:t>H</a:t>
            </a:r>
            <a:r>
              <a:rPr lang="en-US" sz="1050" smtClean="0"/>
              <a:t>2</a:t>
            </a:r>
            <a:r>
              <a:rPr lang="en-US" sz="2800" smtClean="0"/>
              <a:t>O</a:t>
            </a:r>
            <a:endParaRPr lang="en-US" sz="2800" dirty="0"/>
          </a:p>
        </p:txBody>
      </p:sp>
      <p:sp>
        <p:nvSpPr>
          <p:cNvPr id="9" name="Rectangle 2"/>
          <p:cNvSpPr txBox="1">
            <a:spLocks noChangeArrowheads="1"/>
          </p:cNvSpPr>
          <p:nvPr/>
        </p:nvSpPr>
        <p:spPr bwMode="auto">
          <a:xfrm rot="1284379">
            <a:off x="6411089" y="5131713"/>
            <a:ext cx="868252" cy="648072"/>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hangingPunct="1">
              <a:spcBef>
                <a:spcPct val="0"/>
              </a:spcBef>
              <a:spcAft>
                <a:spcPct val="0"/>
              </a:spcAft>
              <a:defRPr sz="3200">
                <a:solidFill>
                  <a:srgbClr val="0033CC"/>
                </a:solidFill>
                <a:latin typeface="+mj-lt"/>
                <a:ea typeface="+mj-ea"/>
                <a:cs typeface="+mj-cs"/>
              </a:defRPr>
            </a:lvl1pPr>
            <a:lvl2pPr algn="ctr" rtl="0" eaLnBrk="1" fontAlgn="base" hangingPunct="1">
              <a:spcBef>
                <a:spcPct val="0"/>
              </a:spcBef>
              <a:spcAft>
                <a:spcPct val="0"/>
              </a:spcAft>
              <a:defRPr sz="3200">
                <a:solidFill>
                  <a:srgbClr val="0033CC"/>
                </a:solidFill>
                <a:latin typeface="Crystal Radio Kit" pitchFamily="2" charset="0"/>
              </a:defRPr>
            </a:lvl2pPr>
            <a:lvl3pPr algn="ctr" rtl="0" eaLnBrk="1" fontAlgn="base" hangingPunct="1">
              <a:spcBef>
                <a:spcPct val="0"/>
              </a:spcBef>
              <a:spcAft>
                <a:spcPct val="0"/>
              </a:spcAft>
              <a:defRPr sz="3200">
                <a:solidFill>
                  <a:srgbClr val="0033CC"/>
                </a:solidFill>
                <a:latin typeface="Crystal Radio Kit" pitchFamily="2" charset="0"/>
              </a:defRPr>
            </a:lvl3pPr>
            <a:lvl4pPr algn="ctr" rtl="0" eaLnBrk="1" fontAlgn="base" hangingPunct="1">
              <a:spcBef>
                <a:spcPct val="0"/>
              </a:spcBef>
              <a:spcAft>
                <a:spcPct val="0"/>
              </a:spcAft>
              <a:defRPr sz="3200">
                <a:solidFill>
                  <a:srgbClr val="0033CC"/>
                </a:solidFill>
                <a:latin typeface="Crystal Radio Kit" pitchFamily="2" charset="0"/>
              </a:defRPr>
            </a:lvl4pPr>
            <a:lvl5pPr algn="ctr" rtl="0" eaLnBrk="1" fontAlgn="base" hangingPunct="1">
              <a:spcBef>
                <a:spcPct val="0"/>
              </a:spcBef>
              <a:spcAft>
                <a:spcPct val="0"/>
              </a:spcAft>
              <a:defRPr sz="3200">
                <a:solidFill>
                  <a:srgbClr val="0033CC"/>
                </a:solidFill>
                <a:latin typeface="Crystal Radio Kit" pitchFamily="2" charset="0"/>
              </a:defRPr>
            </a:lvl5pPr>
            <a:lvl6pPr marL="457200" algn="ctr" rtl="0" eaLnBrk="1" fontAlgn="base" hangingPunct="1">
              <a:spcBef>
                <a:spcPct val="0"/>
              </a:spcBef>
              <a:spcAft>
                <a:spcPct val="0"/>
              </a:spcAft>
              <a:defRPr sz="3200">
                <a:solidFill>
                  <a:srgbClr val="0033CC"/>
                </a:solidFill>
                <a:latin typeface="Crystal Radio Kit" pitchFamily="2" charset="0"/>
              </a:defRPr>
            </a:lvl6pPr>
            <a:lvl7pPr marL="914400" algn="ctr" rtl="0" eaLnBrk="1" fontAlgn="base" hangingPunct="1">
              <a:spcBef>
                <a:spcPct val="0"/>
              </a:spcBef>
              <a:spcAft>
                <a:spcPct val="0"/>
              </a:spcAft>
              <a:defRPr sz="3200">
                <a:solidFill>
                  <a:srgbClr val="0033CC"/>
                </a:solidFill>
                <a:latin typeface="Crystal Radio Kit" pitchFamily="2" charset="0"/>
              </a:defRPr>
            </a:lvl7pPr>
            <a:lvl8pPr marL="1371600" algn="ctr" rtl="0" eaLnBrk="1" fontAlgn="base" hangingPunct="1">
              <a:spcBef>
                <a:spcPct val="0"/>
              </a:spcBef>
              <a:spcAft>
                <a:spcPct val="0"/>
              </a:spcAft>
              <a:defRPr sz="3200">
                <a:solidFill>
                  <a:srgbClr val="0033CC"/>
                </a:solidFill>
                <a:latin typeface="Crystal Radio Kit" pitchFamily="2" charset="0"/>
              </a:defRPr>
            </a:lvl8pPr>
            <a:lvl9pPr marL="1828800" algn="ctr" rtl="0" eaLnBrk="1" fontAlgn="base" hangingPunct="1">
              <a:spcBef>
                <a:spcPct val="0"/>
              </a:spcBef>
              <a:spcAft>
                <a:spcPct val="0"/>
              </a:spcAft>
              <a:defRPr sz="3200">
                <a:solidFill>
                  <a:srgbClr val="0033CC"/>
                </a:solidFill>
                <a:latin typeface="Crystal Radio Kit" pitchFamily="2" charset="0"/>
              </a:defRPr>
            </a:lvl9pPr>
          </a:lstStyle>
          <a:p>
            <a:pPr>
              <a:defRPr/>
            </a:pPr>
            <a:r>
              <a:rPr lang="en-US" sz="2800" smtClean="0"/>
              <a:t>H</a:t>
            </a:r>
            <a:r>
              <a:rPr lang="en-US" sz="1050" smtClean="0"/>
              <a:t>2</a:t>
            </a:r>
            <a:r>
              <a:rPr lang="en-US" sz="2800" smtClean="0"/>
              <a:t>O</a:t>
            </a:r>
            <a:endParaRPr lang="en-US" sz="2800"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484438" y="2492375"/>
            <a:ext cx="6553200" cy="1143000"/>
          </a:xfrm>
        </p:spPr>
        <p:txBody>
          <a:bodyPr>
            <a:normAutofit fontScale="90000"/>
          </a:bodyPr>
          <a:lstStyle/>
          <a:p>
            <a:pPr>
              <a:defRPr/>
            </a:pPr>
            <a:r>
              <a:rPr lang="ru-RU" sz="1400" b="1" i="1" dirty="0" smtClean="0">
                <a:solidFill>
                  <a:schemeClr val="tx1"/>
                </a:solidFill>
                <a:effectLst>
                  <a:outerShdw blurRad="38100" dist="38100" dir="2700000" algn="tl">
                    <a:srgbClr val="000000">
                      <a:alpha val="43137"/>
                    </a:srgbClr>
                  </a:outerShdw>
                </a:effectLst>
                <a:latin typeface="Comic Sans MS" pitchFamily="66" charset="0"/>
              </a:rPr>
              <a:t>Вода - одна з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найпоширеніших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речовин</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у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природі</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гідросфера</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займає</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71%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поверхні</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Землі</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Їй</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належить</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найважливіша</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роль в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геології</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історії</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планети</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Без води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неможливе</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існування</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живих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організмів</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Справа в тому,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що</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тіло</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людини</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майже</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на 63% - 68%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складається</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з води. Практично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всі</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біохімічні</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реакції</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в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кожній</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живій</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клітині</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це</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реакції</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у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водних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розчинах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 У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розчинах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же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переважно</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водних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протікає</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більшість</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технологічних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процесів</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на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підприємствах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хімічної</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промисловості</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у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виробництві</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лікарських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препаратів</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і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харчових</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b="1" i="1" dirty="0" err="1" smtClean="0">
                <a:solidFill>
                  <a:schemeClr val="tx1"/>
                </a:solidFill>
                <a:effectLst>
                  <a:outerShdw blurRad="38100" dist="38100" dir="2700000" algn="tl">
                    <a:srgbClr val="000000">
                      <a:alpha val="43137"/>
                    </a:srgbClr>
                  </a:outerShdw>
                </a:effectLst>
                <a:latin typeface="Comic Sans MS" pitchFamily="66" charset="0"/>
              </a:rPr>
              <a:t>продуктів</a:t>
            </a:r>
            <a:r>
              <a:rPr lang="ru-RU" sz="1400" b="1" i="1" dirty="0" smtClean="0">
                <a:solidFill>
                  <a:schemeClr val="tx1"/>
                </a:solidFill>
                <a:effectLst>
                  <a:outerShdw blurRad="38100" dist="38100" dir="2700000" algn="tl">
                    <a:srgbClr val="000000">
                      <a:alpha val="43137"/>
                    </a:srgbClr>
                  </a:outerShdw>
                </a:effectLst>
                <a:latin typeface="Comic Sans MS" pitchFamily="66" charset="0"/>
              </a:rPr>
              <a:t>.</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pic>
        <p:nvPicPr>
          <p:cNvPr id="5123"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11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a:defRPr/>
            </a:pP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pic>
        <p:nvPicPr>
          <p:cNvPr id="614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Z:\newtek\_backgrounds_1.02\Ryan\PP Template 13\drops_fall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464" y="0"/>
            <a:ext cx="242922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a:extLs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1619250" y="2276475"/>
            <a:ext cx="6553200" cy="1143000"/>
          </a:xfrm>
        </p:spPr>
        <p:txBody>
          <a:bodyPr>
            <a:normAutofit fontScale="90000"/>
          </a:bodyPr>
          <a:lstStyle/>
          <a:p>
            <a:pPr algn="l">
              <a:defRPr/>
            </a:pPr>
            <a:r>
              <a:rPr lang="uk-UA" sz="1400" i="1" dirty="0" smtClean="0">
                <a:solidFill>
                  <a:schemeClr val="tx1"/>
                </a:solidFill>
                <a:effectLst>
                  <a:outerShdw blurRad="38100" dist="38100" dir="2700000" algn="tl">
                    <a:srgbClr val="000000">
                      <a:alpha val="43137"/>
                    </a:srgbClr>
                  </a:outerShdw>
                </a:effectLst>
                <a:latin typeface="Comic Sans MS" pitchFamily="66" charset="0"/>
              </a:rPr>
              <a:t>Вода в біосфері виконує чотири дуже важливі екологічні функції: </a:t>
            </a:r>
            <a:br>
              <a:rPr lang="uk-UA" sz="1400" i="1" dirty="0" smtClean="0">
                <a:solidFill>
                  <a:schemeClr val="tx1"/>
                </a:solidFill>
                <a:effectLst>
                  <a:outerShdw blurRad="38100" dist="38100" dir="2700000" algn="tl">
                    <a:srgbClr val="000000">
                      <a:alpha val="43137"/>
                    </a:srgbClr>
                  </a:outerShdw>
                </a:effectLst>
                <a:latin typeface="Comic Sans MS" pitchFamily="66" charset="0"/>
              </a:rPr>
            </a:br>
            <a:r>
              <a:rPr lang="uk-UA" sz="1200" i="1" dirty="0" smtClean="0">
                <a:solidFill>
                  <a:schemeClr val="tx1"/>
                </a:solidFill>
                <a:effectLst>
                  <a:outerShdw blurRad="38100" dist="38100" dir="2700000" algn="tl">
                    <a:srgbClr val="000000">
                      <a:alpha val="43137"/>
                    </a:srgbClr>
                  </a:outerShdw>
                </a:effectLst>
                <a:latin typeface="Comic Sans MS" pitchFamily="66" charset="0"/>
              </a:rPr>
              <a:t>• вода є найважливішою мінеральною сировиною, головним природним ресурсом. споживання (людство використовує її в тисячу разів більше, ніж вугілля чи нафти) </a:t>
            </a:r>
            <a:br>
              <a:rPr lang="uk-UA" sz="1200" i="1" dirty="0" smtClean="0">
                <a:solidFill>
                  <a:schemeClr val="tx1"/>
                </a:solidFill>
                <a:effectLst>
                  <a:outerShdw blurRad="38100" dist="38100" dir="2700000" algn="tl">
                    <a:srgbClr val="000000">
                      <a:alpha val="43137"/>
                    </a:srgbClr>
                  </a:outerShdw>
                </a:effectLst>
                <a:latin typeface="Comic Sans MS" pitchFamily="66" charset="0"/>
              </a:rPr>
            </a:br>
            <a:r>
              <a:rPr lang="uk-UA" sz="1200" i="1" dirty="0" smtClean="0">
                <a:solidFill>
                  <a:schemeClr val="tx1"/>
                </a:solidFill>
                <a:effectLst>
                  <a:outerShdw blurRad="38100" dist="38100" dir="2700000" algn="tl">
                    <a:srgbClr val="000000">
                      <a:alpha val="43137"/>
                    </a:srgbClr>
                  </a:outerShdw>
                </a:effectLst>
                <a:latin typeface="Comic Sans MS" pitchFamily="66" charset="0"/>
              </a:rPr>
              <a:t>• вода є основним механізмом здійснення взаємозв’язків усіх процесів у екосистемах (обмін речовин, тепла, ріст біомаси). </a:t>
            </a:r>
            <a:br>
              <a:rPr lang="uk-UA" sz="1200" i="1" dirty="0" smtClean="0">
                <a:solidFill>
                  <a:schemeClr val="tx1"/>
                </a:solidFill>
                <a:effectLst>
                  <a:outerShdw blurRad="38100" dist="38100" dir="2700000" algn="tl">
                    <a:srgbClr val="000000">
                      <a:alpha val="43137"/>
                    </a:srgbClr>
                  </a:outerShdw>
                </a:effectLst>
                <a:latin typeface="Comic Sans MS" pitchFamily="66" charset="0"/>
              </a:rPr>
            </a:br>
            <a:r>
              <a:rPr lang="uk-UA" sz="1200" i="1" dirty="0" smtClean="0">
                <a:solidFill>
                  <a:schemeClr val="tx1"/>
                </a:solidFill>
                <a:effectLst>
                  <a:outerShdw blurRad="38100" dist="38100" dir="2700000" algn="tl">
                    <a:srgbClr val="000000">
                      <a:alpha val="43137"/>
                    </a:srgbClr>
                  </a:outerShdw>
                </a:effectLst>
                <a:latin typeface="Comic Sans MS" pitchFamily="66" charset="0"/>
              </a:rPr>
              <a:t>• вода є головним агентом-переносником глобальних біоенергетичних екологічних циклів. </a:t>
            </a:r>
            <a:br>
              <a:rPr lang="uk-UA" sz="1200" i="1" dirty="0" smtClean="0">
                <a:solidFill>
                  <a:schemeClr val="tx1"/>
                </a:solidFill>
                <a:effectLst>
                  <a:outerShdw blurRad="38100" dist="38100" dir="2700000" algn="tl">
                    <a:srgbClr val="000000">
                      <a:alpha val="43137"/>
                    </a:srgbClr>
                  </a:outerShdw>
                </a:effectLst>
                <a:latin typeface="Comic Sans MS" pitchFamily="66" charset="0"/>
              </a:rPr>
            </a:br>
            <a:r>
              <a:rPr lang="uk-UA" sz="1200" i="1" dirty="0" smtClean="0">
                <a:solidFill>
                  <a:schemeClr val="tx1"/>
                </a:solidFill>
                <a:effectLst>
                  <a:outerShdw blurRad="38100" dist="38100" dir="2700000" algn="tl">
                    <a:srgbClr val="000000">
                      <a:alpha val="43137"/>
                    </a:srgbClr>
                  </a:outerShdw>
                </a:effectLst>
                <a:latin typeface="Comic Sans MS" pitchFamily="66" charset="0"/>
              </a:rPr>
              <a:t>• вода є основною складовою частиною всіх живих організмів.</a:t>
            </a:r>
            <a:r>
              <a:rPr lang="uk-UA" sz="1400" i="1" dirty="0" smtClean="0">
                <a:solidFill>
                  <a:schemeClr val="tx1"/>
                </a:solidFill>
                <a:effectLst>
                  <a:outerShdw blurRad="38100" dist="38100" dir="2700000" algn="tl">
                    <a:srgbClr val="000000">
                      <a:alpha val="43137"/>
                    </a:srgbClr>
                  </a:outerShdw>
                </a:effectLst>
                <a:latin typeface="Comic Sans MS" pitchFamily="66" charset="0"/>
              </a:rPr>
              <a:t> </a:t>
            </a:r>
            <a:br>
              <a:rPr lang="uk-UA" sz="1400" i="1" dirty="0" smtClean="0">
                <a:solidFill>
                  <a:schemeClr val="tx1"/>
                </a:solidFill>
                <a:effectLst>
                  <a:outerShdw blurRad="38100" dist="38100" dir="2700000" algn="tl">
                    <a:srgbClr val="000000">
                      <a:alpha val="43137"/>
                    </a:srgbClr>
                  </a:outerShdw>
                </a:effectLst>
                <a:latin typeface="Comic Sans MS" pitchFamily="66" charset="0"/>
              </a:rPr>
            </a:b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a:defRPr/>
            </a:pP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pic>
        <p:nvPicPr>
          <p:cNvPr id="8196"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0"/>
            <a:ext cx="9117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Z:\newtek\_backgrounds_1.02\Ryan\PP Template 13\drops_fall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97" y="0"/>
            <a:ext cx="2400763"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0" y="2286000"/>
            <a:ext cx="9144000" cy="1143000"/>
          </a:xfrm>
        </p:spPr>
        <p:txBody>
          <a:bodyPr/>
          <a:lstStyle/>
          <a:p>
            <a:pPr>
              <a:defRPr/>
            </a:pP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Фахівці</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нараховують</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понад</a:t>
            </a:r>
            <a:r>
              <a:rPr lang="ru-RU" sz="1400" i="1" dirty="0" smtClean="0">
                <a:solidFill>
                  <a:schemeClr val="tx1"/>
                </a:solidFill>
                <a:effectLst>
                  <a:outerShdw blurRad="38100" dist="38100" dir="2700000" algn="tl">
                    <a:srgbClr val="000000">
                      <a:alpha val="43137"/>
                    </a:srgbClr>
                  </a:outerShdw>
                </a:effectLst>
                <a:latin typeface="Comic Sans MS" pitchFamily="66" charset="0"/>
              </a:rPr>
              <a:t> 20 характеристик, за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якими</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воду з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повним</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правом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зараховують</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до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аномальних</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рідин</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Z:\newtek\_backgrounds_1.02\Ryan\PP Template 13\drops_fall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2184623"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marL="285750" indent="-285750">
              <a:buFont typeface="Wingdings" pitchFamily="2" charset="2"/>
              <a:buChar char="v"/>
              <a:defRPr/>
            </a:pP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особливості</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взаємодії</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молекул Н2О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між</a:t>
            </a:r>
            <a:r>
              <a:rPr lang="ru-RU" sz="1400" i="1" dirty="0" smtClean="0">
                <a:solidFill>
                  <a:schemeClr val="tx1"/>
                </a:solidFill>
                <a:effectLst>
                  <a:outerShdw blurRad="38100" dist="38100" dir="2700000" algn="tl">
                    <a:srgbClr val="000000">
                      <a:alpha val="43137"/>
                    </a:srgbClr>
                  </a:outerShdw>
                </a:effectLst>
                <a:latin typeface="Comic Sans MS" pitchFamily="66" charset="0"/>
              </a:rPr>
              <a:t> собою мало не на сто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градусів</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збільшують</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температури</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її</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плавлення</a:t>
            </a:r>
            <a:r>
              <a:rPr lang="ru-RU" sz="1400" i="1" dirty="0" smtClean="0">
                <a:solidFill>
                  <a:schemeClr val="tx1"/>
                </a:solidFill>
                <a:effectLst>
                  <a:outerShdw blurRad="38100" dist="38100" dir="2700000" algn="tl">
                    <a:srgbClr val="000000">
                      <a:alpha val="43137"/>
                    </a:srgbClr>
                  </a:outerShdw>
                </a:effectLst>
                <a:latin typeface="Comic Sans MS" pitchFamily="66" charset="0"/>
              </a:rPr>
              <a:t> і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кипіння</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Якби</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не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ця</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обставина</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весь океан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існував</a:t>
            </a:r>
            <a:r>
              <a:rPr lang="ru-RU" sz="1400" i="1" dirty="0" smtClean="0">
                <a:solidFill>
                  <a:schemeClr val="tx1"/>
                </a:solidFill>
                <a:effectLst>
                  <a:outerShdw blurRad="38100" dist="38100" dir="2700000" algn="tl">
                    <a:srgbClr val="000000">
                      <a:alpha val="43137"/>
                    </a:srgbClr>
                  </a:outerShdw>
                </a:effectLst>
                <a:latin typeface="Comic Sans MS" pitchFamily="66" charset="0"/>
              </a:rPr>
              <a:t>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би</a:t>
            </a:r>
            <a:r>
              <a:rPr lang="ru-RU" sz="1400" i="1" dirty="0" smtClean="0">
                <a:solidFill>
                  <a:schemeClr val="tx1"/>
                </a:solidFill>
                <a:effectLst>
                  <a:outerShdw blurRad="38100" dist="38100" dir="2700000" algn="tl">
                    <a:srgbClr val="000000">
                      <a:alpha val="43137"/>
                    </a:srgbClr>
                  </a:outerShdw>
                </a:effectLst>
                <a:latin typeface="Comic Sans MS" pitchFamily="66" charset="0"/>
              </a:rPr>
              <a:t> у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вигляді</a:t>
            </a:r>
            <a:r>
              <a:rPr lang="ru-RU" sz="1400" i="1" dirty="0" smtClean="0">
                <a:solidFill>
                  <a:schemeClr val="tx1"/>
                </a:solidFill>
                <a:effectLst>
                  <a:outerShdw blurRad="38100" dist="38100" dir="2700000" algn="tl">
                    <a:srgbClr val="000000">
                      <a:alpha val="43137"/>
                    </a:srgbClr>
                  </a:outerShdw>
                </a:effectLst>
                <a:latin typeface="Comic Sans MS" pitchFamily="66" charset="0"/>
              </a:rPr>
              <a:t> газу в </a:t>
            </a:r>
            <a:r>
              <a:rPr lang="ru-RU" sz="1400" i="1" dirty="0" err="1" smtClean="0">
                <a:solidFill>
                  <a:schemeClr val="tx1"/>
                </a:solidFill>
                <a:effectLst>
                  <a:outerShdw blurRad="38100" dist="38100" dir="2700000" algn="tl">
                    <a:srgbClr val="000000">
                      <a:alpha val="43137"/>
                    </a:srgbClr>
                  </a:outerShdw>
                </a:effectLst>
                <a:latin typeface="Comic Sans MS" pitchFamily="66" charset="0"/>
              </a:rPr>
              <a:t>атмосфері</a:t>
            </a:r>
            <a:r>
              <a:rPr lang="ru-RU" sz="1400" i="1" dirty="0" smtClean="0">
                <a:solidFill>
                  <a:schemeClr val="tx1"/>
                </a:solidFill>
                <a:effectLst>
                  <a:outerShdw blurRad="38100" dist="38100" dir="2700000" algn="tl">
                    <a:srgbClr val="000000">
                      <a:alpha val="43137"/>
                    </a:srgbClr>
                  </a:outerShdw>
                </a:effectLst>
                <a:latin typeface="Comic Sans MS" pitchFamily="66" charset="0"/>
              </a:rPr>
              <a:t>;</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Z:\newtek\_backgrounds_1.02\Ryan\PP Template 13\drops_fal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62136" cy="6858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539750" y="2286000"/>
            <a:ext cx="8353425" cy="1143000"/>
          </a:xfrm>
        </p:spPr>
        <p:txBody>
          <a:bodyPr/>
          <a:lstStyle/>
          <a:p>
            <a:pPr marL="285750" indent="-285750">
              <a:buFont typeface="Wingdings" pitchFamily="2" charset="2"/>
              <a:buChar char="v"/>
              <a:defRPr/>
            </a:pPr>
            <a:r>
              <a:rPr lang="uk-UA" sz="1400" i="1" dirty="0" smtClean="0">
                <a:solidFill>
                  <a:schemeClr val="tx1"/>
                </a:solidFill>
                <a:effectLst>
                  <a:outerShdw blurRad="38100" dist="38100" dir="2700000" algn="tl">
                    <a:srgbClr val="000000">
                      <a:alpha val="43137"/>
                    </a:srgbClr>
                  </a:outerShdw>
                </a:effectLst>
                <a:latin typeface="Comic Sans MS" pitchFamily="66" charset="0"/>
              </a:rPr>
              <a:t>теплота фазових переходів (плавлення льоду і випаровування води) дуже висока, що майже виключає миттєві чи дуже швидкі природні кліматичні катастрофи. Як правило, рослини і тварини встигають приготуватися до зими, а потім мають досить часу для звикання до теплого періоду;</a:t>
            </a:r>
            <a:endParaRPr lang="en-US" sz="1400" i="1"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916</Words>
  <Application>Microsoft Office PowerPoint</Application>
  <PresentationFormat>Экран (4:3)</PresentationFormat>
  <Paragraphs>47</Paragraphs>
  <Slides>24</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H2O</vt:lpstr>
      <vt:lpstr>Презентация PowerPoint</vt:lpstr>
      <vt:lpstr>Вода - одна з найпоширеніших речовин у природі (гідросфера займає 71% поверхні Землі). Їй належить найважливіша роль в геології, історії планети. Без води неможливе існування живих організмів. Справа в тому, що тіло людини майже на 63% - 68% складається з води. Практично всі біохімічні реакції в кожній живій клітині - це реакції у водних розчинах . У розчинах же (переважно водних) протікає більшість технологічних процесів на підприємствах хімічної промисловості, у виробництві лікарських препаратів і харчових продуктів.</vt:lpstr>
      <vt:lpstr>Презентация PowerPoint</vt:lpstr>
      <vt:lpstr>Вода в біосфері виконує чотири дуже важливі екологічні функції:  • вода є найважливішою мінеральною сировиною, головним природним ресурсом. споживання (людство використовує її в тисячу разів більше, ніж вугілля чи нафти)  • вода є основним механізмом здійснення взаємозв’язків усіх процесів у екосистемах (обмін речовин, тепла, ріст біомаси).  • вода є головним агентом-переносником глобальних біоенергетичних екологічних циклів.  • вода є основною складовою частиною всіх живих організмів.  </vt:lpstr>
      <vt:lpstr>Презентация PowerPoint</vt:lpstr>
      <vt:lpstr>Фахівці нараховують понад 20 характеристик, за якими воду з повним правом зараховують до аномальних рідин. </vt:lpstr>
      <vt:lpstr>особливості взаємодії молекул Н2О між собою мало не на сто градусів збільшують температури її плавлення і кипіння. Якби не ця обставина, весь океан існував би у вигляді газу в атмосфері;</vt:lpstr>
      <vt:lpstr>теплота фазових переходів (плавлення льоду і випаровування води) дуже висока, що майже виключає миттєві чи дуже швидкі природні кліматичні катастрофи. Як правило, рослини і тварини встигають приготуватися до зими, а потім мають досить часу для звикання до теплого періоду;</vt:lpstr>
      <vt:lpstr>наявність аж двох атомів водню у легенькій молекулі води є причиною її дуже високої питомої теплоємності. Відомо, що вона є чудовим “тепловим акумулятором”, вирівнюючи і гальмуючи швидкі зміни температури, на які так здатна атмосфера. У поєднанні з найвищою серед поширених рідин теплопровідністю це сприяє ефективному перенесенню теплоти від зони екватора до вищих широт. Якби згадані два параметри води були суттєво меншими, у тропіках постійно панувала б температура 50-70 °С, зона полярних умов впритул наблизилася б до північних кордонів України, а швидкість вітрів на Землі збільшилася б у багато разів;</vt:lpstr>
      <vt:lpstr>вважають (хоч це й не доведено беззаперечно), що зменшення питомої теплоємності води при її нагріванні від 0 °С аж до температури +37 °С (далі вона починає збільшуватися) є однією з причин (основною?) “вибору” теплокровними тваринами саме цього інтервалу температур для внутрішнього середовища своїх тіл, де відбуваються основні біохімічні реакції;</vt:lpstr>
      <vt:lpstr>як відомо, “приємною” для живих істот холодних зон є властивість прісної рідкої Н20 мати максимальну густину при +4 °С. Це майже виключає повне промерзання водойм навіть там, де середня річна температура набагато нижча від 0 °С;</vt:lpstr>
      <vt:lpstr>густина води помітно залежить як від її температури, так і від кількості і складу домішок. Це дуже посилює конвективні потоки в її товщі. Для їх виникнення досить вже незначної відмінності у солоності чи температурі;</vt:lpstr>
      <vt:lpstr>на щастя, плинність води мало залежить від її температури, лишаючись малою навіть у момент замерзання. Це не тільки спричинює швидкі конвективні потоки, а й суттєво зменшує енергетичні витрати на пересування у воді “швидкохідних” живих істот (деяких риб, тюленів тощо);</vt:lpstr>
      <vt:lpstr>висока пружність і мала стисливість води пояснює високу швидкість звукових хвиль (вона вища, ніж у деяких металів). Не дивно, що саме ці хвилі є основним засобом “спілкування” водних істот, каналом припливу інформації. Наприклад, кити перегукуються між собою на відстані сотень кілометрів (щоправда, лише на глибині так званого звукового каналу);</vt:lpstr>
      <vt:lpstr>Презентация PowerPoint</vt:lpstr>
      <vt:lpstr>незабруднена твердими частинками вода є досить прозорою для того, щоб фотосинтезуючі клітини працювали на глибинах 100 м, що є сприятливою обставиною для збільшення біоресурсів океану.</vt:lpstr>
      <vt:lpstr>Презентация PowerPoint</vt:lpstr>
      <vt:lpstr>З морської води видобувають H2O, Cl, Na, Mg, S, Ca, K, C, Br, B, Sr, Si, N, Li, Al, P, I, Ba, As, Se, Ti, V, Sn, Cs, Ga, у незначних кількостях F, Cu, Zn, Mn, Pb, Ag, Ni, Co. Більшість елементів з останньої групи осідають на поверхні твердих решток (зуби та інші частини живих організмів), формуючи так звані конкреції. Це шаруваті округлі камінці різних розмірів, що густо встеляють дно океанів у багатьох місцях. Вже доведено, що вони містять у собі більше марганцю та кількох інших елементів, ніж усі родовища суші. Чималу ділянку дна в Тихому океані виділено для видобутку конкрецій і Україні. Ті, хто бажає, можуть взяти дозвіл уряду і розпочинати хоч зараз...</vt:lpstr>
      <vt:lpstr>Організоване водопостачання сприяє високому рівню особистої гігієни населення. її використовують для підтримання чистоти тіла і прання білизни, для лазень і пралень, приготування їжі та миття посуду, прибирання житлових і громадських приміщень, поливання вулиць, площ, зелених насаджень тощо.  Вода є важливим чинником загартування організму і фізичного тренування. Купання і плавання у відкритих водоймах або плавальних басейнах — це не тільки масовий вид фізкультури, а й цінний оздоровчий захід.  Вода є могутнім лікувальним засобом, основою всієї фізіотерапії і бальнеології. Заспокійлива і позитивна дія води на функціональний стан ЦНС визначається тим психогігієнічним і архітектурним значенням, яке мають ріки, озера, моря, фонтани тощо.</vt:lpstr>
      <vt:lpstr>Презентация PowerPoint</vt:lpstr>
      <vt:lpstr>Презентация PowerPoint</vt:lpstr>
      <vt:lpstr>Вода – найцініший дарунок природи. Це джерело всього живого на Землі. Властивості води пояснюються її складом та будовою молекул. Вона має свої аномалії, які людина з цікавістю досліджує.  Запаси питної води на Землі не являються невичерпними. В найближчому майбутньому природні води навряд чи стануть настільки чистими, що з них вдасться одержати питну воду високої якості традиційними методами. Тому треба удосконалювати старі й запроваджувати нові методи очищення й знезаражування води. </vt:lpstr>
      <vt:lpstr>«Вода, у тебя нет ни вкуса, ни цвета, ни запаха, тебя невозможно описать, тобой наслаждаются, не ведая, что ты такое! Нельзя сказать, что ты необходима для жизни! Ты сама жизнь! Ты наполняешь нас радостью, которую не объяснить нашими чувствами… Ты самое большое богатство на свете…» Антуан де Сент-Экзюпери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dc:creator>
  <cp:lastModifiedBy>Дом</cp:lastModifiedBy>
  <cp:revision>11</cp:revision>
  <dcterms:created xsi:type="dcterms:W3CDTF">2013-10-17T16:24:01Z</dcterms:created>
  <dcterms:modified xsi:type="dcterms:W3CDTF">2013-10-17T17:54:35Z</dcterms:modified>
</cp:coreProperties>
</file>