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9" r:id="rId3"/>
    <p:sldId id="261" r:id="rId4"/>
    <p:sldId id="260" r:id="rId5"/>
    <p:sldId id="262" r:id="rId6"/>
    <p:sldId id="263" r:id="rId7"/>
    <p:sldId id="257" r:id="rId8"/>
    <p:sldId id="264" r:id="rId9"/>
    <p:sldId id="258" r:id="rId10"/>
    <p:sldId id="265" r:id="rId11"/>
    <p:sldId id="267" r:id="rId12"/>
    <p:sldId id="268" r:id="rId13"/>
    <p:sldId id="269" r:id="rId14"/>
    <p:sldId id="270" r:id="rId15"/>
    <p:sldId id="271" r:id="rId16"/>
    <p:sldId id="266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C73AE-6306-4CD0-8B01-96EB3FF34C52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79F8FCA-CD42-471D-BE68-EAF25695A0DD}">
      <dgm:prSet phldrT="[Текст]"/>
      <dgm:spPr>
        <a:solidFill>
          <a:srgbClr val="7030A0"/>
        </a:solidFill>
        <a:ln>
          <a:solidFill>
            <a:srgbClr val="FFFF00"/>
          </a:solidFill>
        </a:ln>
      </dgm:spPr>
      <dgm:t>
        <a:bodyPr/>
        <a:lstStyle/>
        <a:p>
          <a:r>
            <a:rPr lang="en-US" dirty="0" smtClean="0"/>
            <a:t>F</a:t>
          </a:r>
          <a:endParaRPr lang="ru-RU" dirty="0"/>
        </a:p>
      </dgm:t>
    </dgm:pt>
    <dgm:pt modelId="{3E89FB58-466B-4BE4-8BCD-35685344C7D4}" type="parTrans" cxnId="{CE970FBB-0D5C-46CA-82E7-45D3E2EF4C03}">
      <dgm:prSet/>
      <dgm:spPr/>
      <dgm:t>
        <a:bodyPr/>
        <a:lstStyle/>
        <a:p>
          <a:endParaRPr lang="ru-RU"/>
        </a:p>
      </dgm:t>
    </dgm:pt>
    <dgm:pt modelId="{8357C63F-D2A4-419A-9A3A-1B2595F506D3}" type="sibTrans" cxnId="{CE970FBB-0D5C-46CA-82E7-45D3E2EF4C03}">
      <dgm:prSet/>
      <dgm:spPr/>
      <dgm:t>
        <a:bodyPr/>
        <a:lstStyle/>
        <a:p>
          <a:endParaRPr lang="ru-RU"/>
        </a:p>
      </dgm:t>
    </dgm:pt>
    <dgm:pt modelId="{54621BBC-A50F-46FA-8BCF-22100789357E}">
      <dgm:prSet phldrT="[Текст]"/>
      <dgm:spPr/>
      <dgm:t>
        <a:bodyPr/>
        <a:lstStyle/>
        <a:p>
          <a:r>
            <a:rPr lang="en-US" dirty="0" smtClean="0"/>
            <a:t>O</a:t>
          </a:r>
          <a:endParaRPr lang="ru-RU" dirty="0"/>
        </a:p>
      </dgm:t>
    </dgm:pt>
    <dgm:pt modelId="{2765EAA4-1CEA-433F-AF6A-A451157CD2DF}" type="parTrans" cxnId="{F0798560-EA67-4570-9059-D805A5667E7D}">
      <dgm:prSet/>
      <dgm:spPr/>
      <dgm:t>
        <a:bodyPr/>
        <a:lstStyle/>
        <a:p>
          <a:endParaRPr lang="ru-RU"/>
        </a:p>
      </dgm:t>
    </dgm:pt>
    <dgm:pt modelId="{5EA25ACD-7AD1-4EF9-A68B-A8671304F853}" type="sibTrans" cxnId="{F0798560-EA67-4570-9059-D805A5667E7D}">
      <dgm:prSet/>
      <dgm:spPr/>
      <dgm:t>
        <a:bodyPr/>
        <a:lstStyle/>
        <a:p>
          <a:endParaRPr lang="ru-RU"/>
        </a:p>
      </dgm:t>
    </dgm:pt>
    <dgm:pt modelId="{5A3FB4FE-A379-4618-BFBE-9D5F674E57E1}">
      <dgm:prSet phldrT="[Текст]"/>
      <dgm:spPr/>
      <dgm:t>
        <a:bodyPr/>
        <a:lstStyle/>
        <a:p>
          <a:r>
            <a:rPr lang="en-US" dirty="0" smtClean="0"/>
            <a:t>N</a:t>
          </a:r>
          <a:endParaRPr lang="ru-RU" dirty="0"/>
        </a:p>
      </dgm:t>
    </dgm:pt>
    <dgm:pt modelId="{94E8E145-E1E6-49A0-9CFE-B5B11BB56734}" type="parTrans" cxnId="{95622638-6173-49CE-BFBA-E8DB4F2ADABF}">
      <dgm:prSet/>
      <dgm:spPr/>
      <dgm:t>
        <a:bodyPr/>
        <a:lstStyle/>
        <a:p>
          <a:endParaRPr lang="ru-RU"/>
        </a:p>
      </dgm:t>
    </dgm:pt>
    <dgm:pt modelId="{6DC5459C-E3D9-4782-99D6-C4238E99A41D}" type="sibTrans" cxnId="{95622638-6173-49CE-BFBA-E8DB4F2ADABF}">
      <dgm:prSet/>
      <dgm:spPr/>
      <dgm:t>
        <a:bodyPr/>
        <a:lstStyle/>
        <a:p>
          <a:endParaRPr lang="ru-RU"/>
        </a:p>
      </dgm:t>
    </dgm:pt>
    <dgm:pt modelId="{29563BC4-9624-425A-9B8D-15FDFA8CD0F2}" type="pres">
      <dgm:prSet presAssocID="{33BC73AE-6306-4CD0-8B01-96EB3FF34C52}" presName="Name0" presStyleCnt="0">
        <dgm:presLayoutVars>
          <dgm:dir/>
          <dgm:animLvl val="lvl"/>
          <dgm:resizeHandles val="exact"/>
        </dgm:presLayoutVars>
      </dgm:prSet>
      <dgm:spPr/>
    </dgm:pt>
    <dgm:pt modelId="{8496E785-0877-4E1B-9C6F-BE0AF61E97A6}" type="pres">
      <dgm:prSet presAssocID="{F79F8FCA-CD42-471D-BE68-EAF25695A0DD}" presName="Name8" presStyleCnt="0"/>
      <dgm:spPr/>
    </dgm:pt>
    <dgm:pt modelId="{09DCF829-D6CA-401E-B665-681465806B82}" type="pres">
      <dgm:prSet presAssocID="{F79F8FCA-CD42-471D-BE68-EAF25695A0DD}" presName="level" presStyleLbl="node1" presStyleIdx="0" presStyleCnt="3">
        <dgm:presLayoutVars>
          <dgm:chMax val="1"/>
          <dgm:bulletEnabled val="1"/>
        </dgm:presLayoutVars>
      </dgm:prSet>
      <dgm:spPr/>
    </dgm:pt>
    <dgm:pt modelId="{80F7B30A-EE6A-4E19-B9F3-F0D3BE655605}" type="pres">
      <dgm:prSet presAssocID="{F79F8FCA-CD42-471D-BE68-EAF25695A0D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1AB90E5-BE8B-4FCF-A844-F1066DAE5357}" type="pres">
      <dgm:prSet presAssocID="{54621BBC-A50F-46FA-8BCF-22100789357E}" presName="Name8" presStyleCnt="0"/>
      <dgm:spPr/>
    </dgm:pt>
    <dgm:pt modelId="{ABDD6B14-F05D-4CE7-ABDE-96E1F6B9B8F3}" type="pres">
      <dgm:prSet presAssocID="{54621BBC-A50F-46FA-8BCF-22100789357E}" presName="level" presStyleLbl="node1" presStyleIdx="1" presStyleCnt="3" custLinFactNeighborX="-413" custLinFactNeighborY="1585">
        <dgm:presLayoutVars>
          <dgm:chMax val="1"/>
          <dgm:bulletEnabled val="1"/>
        </dgm:presLayoutVars>
      </dgm:prSet>
      <dgm:spPr/>
    </dgm:pt>
    <dgm:pt modelId="{8A851DB4-8939-4229-AAE6-10872BD9E967}" type="pres">
      <dgm:prSet presAssocID="{54621BBC-A50F-46FA-8BCF-22100789357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5FC8785-532F-4DCA-BCAB-77C065DD2392}" type="pres">
      <dgm:prSet presAssocID="{5A3FB4FE-A379-4618-BFBE-9D5F674E57E1}" presName="Name8" presStyleCnt="0"/>
      <dgm:spPr/>
    </dgm:pt>
    <dgm:pt modelId="{DC6E7704-A818-4C00-A92A-B9A10635459C}" type="pres">
      <dgm:prSet presAssocID="{5A3FB4FE-A379-4618-BFBE-9D5F674E57E1}" presName="level" presStyleLbl="node1" presStyleIdx="2" presStyleCnt="3">
        <dgm:presLayoutVars>
          <dgm:chMax val="1"/>
          <dgm:bulletEnabled val="1"/>
        </dgm:presLayoutVars>
      </dgm:prSet>
      <dgm:spPr/>
    </dgm:pt>
    <dgm:pt modelId="{A217A2B9-055D-4958-A78B-2A9D010CCDDB}" type="pres">
      <dgm:prSet presAssocID="{5A3FB4FE-A379-4618-BFBE-9D5F674E57E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E970FBB-0D5C-46CA-82E7-45D3E2EF4C03}" srcId="{33BC73AE-6306-4CD0-8B01-96EB3FF34C52}" destId="{F79F8FCA-CD42-471D-BE68-EAF25695A0DD}" srcOrd="0" destOrd="0" parTransId="{3E89FB58-466B-4BE4-8BCD-35685344C7D4}" sibTransId="{8357C63F-D2A4-419A-9A3A-1B2595F506D3}"/>
    <dgm:cxn modelId="{0BE9ADDA-0FAF-4FBD-A0C3-FEA859EFA01E}" type="presOf" srcId="{F79F8FCA-CD42-471D-BE68-EAF25695A0DD}" destId="{80F7B30A-EE6A-4E19-B9F3-F0D3BE655605}" srcOrd="1" destOrd="0" presId="urn:microsoft.com/office/officeart/2005/8/layout/pyramid1"/>
    <dgm:cxn modelId="{918F64B7-CE63-4962-916D-F2F54C50BB78}" type="presOf" srcId="{33BC73AE-6306-4CD0-8B01-96EB3FF34C52}" destId="{29563BC4-9624-425A-9B8D-15FDFA8CD0F2}" srcOrd="0" destOrd="0" presId="urn:microsoft.com/office/officeart/2005/8/layout/pyramid1"/>
    <dgm:cxn modelId="{F9B73E36-AD7C-4292-909F-234CEB3AB2A3}" type="presOf" srcId="{54621BBC-A50F-46FA-8BCF-22100789357E}" destId="{8A851DB4-8939-4229-AAE6-10872BD9E967}" srcOrd="1" destOrd="0" presId="urn:microsoft.com/office/officeart/2005/8/layout/pyramid1"/>
    <dgm:cxn modelId="{B257AA1E-E217-4E48-B2B1-AA1B5D556481}" type="presOf" srcId="{5A3FB4FE-A379-4618-BFBE-9D5F674E57E1}" destId="{A217A2B9-055D-4958-A78B-2A9D010CCDDB}" srcOrd="1" destOrd="0" presId="urn:microsoft.com/office/officeart/2005/8/layout/pyramid1"/>
    <dgm:cxn modelId="{B80DE696-8053-4E28-93BA-6767CA750CD2}" type="presOf" srcId="{54621BBC-A50F-46FA-8BCF-22100789357E}" destId="{ABDD6B14-F05D-4CE7-ABDE-96E1F6B9B8F3}" srcOrd="0" destOrd="0" presId="urn:microsoft.com/office/officeart/2005/8/layout/pyramid1"/>
    <dgm:cxn modelId="{F0798560-EA67-4570-9059-D805A5667E7D}" srcId="{33BC73AE-6306-4CD0-8B01-96EB3FF34C52}" destId="{54621BBC-A50F-46FA-8BCF-22100789357E}" srcOrd="1" destOrd="0" parTransId="{2765EAA4-1CEA-433F-AF6A-A451157CD2DF}" sibTransId="{5EA25ACD-7AD1-4EF9-A68B-A8671304F853}"/>
    <dgm:cxn modelId="{95622638-6173-49CE-BFBA-E8DB4F2ADABF}" srcId="{33BC73AE-6306-4CD0-8B01-96EB3FF34C52}" destId="{5A3FB4FE-A379-4618-BFBE-9D5F674E57E1}" srcOrd="2" destOrd="0" parTransId="{94E8E145-E1E6-49A0-9CFE-B5B11BB56734}" sibTransId="{6DC5459C-E3D9-4782-99D6-C4238E99A41D}"/>
    <dgm:cxn modelId="{1DB60E6A-7AAD-4D07-8AC2-B5AA1916F306}" type="presOf" srcId="{F79F8FCA-CD42-471D-BE68-EAF25695A0DD}" destId="{09DCF829-D6CA-401E-B665-681465806B82}" srcOrd="0" destOrd="0" presId="urn:microsoft.com/office/officeart/2005/8/layout/pyramid1"/>
    <dgm:cxn modelId="{9D5849C3-743A-4A51-B981-D6C00921CFC6}" type="presOf" srcId="{5A3FB4FE-A379-4618-BFBE-9D5F674E57E1}" destId="{DC6E7704-A818-4C00-A92A-B9A10635459C}" srcOrd="0" destOrd="0" presId="urn:microsoft.com/office/officeart/2005/8/layout/pyramid1"/>
    <dgm:cxn modelId="{3155129F-9C64-46C6-B498-4F9D4AD60E03}" type="presParOf" srcId="{29563BC4-9624-425A-9B8D-15FDFA8CD0F2}" destId="{8496E785-0877-4E1B-9C6F-BE0AF61E97A6}" srcOrd="0" destOrd="0" presId="urn:microsoft.com/office/officeart/2005/8/layout/pyramid1"/>
    <dgm:cxn modelId="{6E807E44-51C1-4494-92E9-D7E505D2EFFC}" type="presParOf" srcId="{8496E785-0877-4E1B-9C6F-BE0AF61E97A6}" destId="{09DCF829-D6CA-401E-B665-681465806B82}" srcOrd="0" destOrd="0" presId="urn:microsoft.com/office/officeart/2005/8/layout/pyramid1"/>
    <dgm:cxn modelId="{A147036E-00DA-4205-B55F-BBF1D264B6B3}" type="presParOf" srcId="{8496E785-0877-4E1B-9C6F-BE0AF61E97A6}" destId="{80F7B30A-EE6A-4E19-B9F3-F0D3BE655605}" srcOrd="1" destOrd="0" presId="urn:microsoft.com/office/officeart/2005/8/layout/pyramid1"/>
    <dgm:cxn modelId="{148125CE-7953-4748-86A6-606C0B5F909F}" type="presParOf" srcId="{29563BC4-9624-425A-9B8D-15FDFA8CD0F2}" destId="{E1AB90E5-BE8B-4FCF-A844-F1066DAE5357}" srcOrd="1" destOrd="0" presId="urn:microsoft.com/office/officeart/2005/8/layout/pyramid1"/>
    <dgm:cxn modelId="{1BEBEF50-EF87-4E56-8E19-467A46F01911}" type="presParOf" srcId="{E1AB90E5-BE8B-4FCF-A844-F1066DAE5357}" destId="{ABDD6B14-F05D-4CE7-ABDE-96E1F6B9B8F3}" srcOrd="0" destOrd="0" presId="urn:microsoft.com/office/officeart/2005/8/layout/pyramid1"/>
    <dgm:cxn modelId="{CA5E531A-21CD-4EE9-9078-2CAF806C0D99}" type="presParOf" srcId="{E1AB90E5-BE8B-4FCF-A844-F1066DAE5357}" destId="{8A851DB4-8939-4229-AAE6-10872BD9E967}" srcOrd="1" destOrd="0" presId="urn:microsoft.com/office/officeart/2005/8/layout/pyramid1"/>
    <dgm:cxn modelId="{F094BA3B-BDE6-48DE-AF49-E591EC434F5D}" type="presParOf" srcId="{29563BC4-9624-425A-9B8D-15FDFA8CD0F2}" destId="{F5FC8785-532F-4DCA-BCAB-77C065DD2392}" srcOrd="2" destOrd="0" presId="urn:microsoft.com/office/officeart/2005/8/layout/pyramid1"/>
    <dgm:cxn modelId="{B8CC8972-4023-4780-A4F4-8421BCF674BA}" type="presParOf" srcId="{F5FC8785-532F-4DCA-BCAB-77C065DD2392}" destId="{DC6E7704-A818-4C00-A92A-B9A10635459C}" srcOrd="0" destOrd="0" presId="urn:microsoft.com/office/officeart/2005/8/layout/pyramid1"/>
    <dgm:cxn modelId="{B779785A-997F-4EFD-9A26-75D94897EE2B}" type="presParOf" srcId="{F5FC8785-532F-4DCA-BCAB-77C065DD2392}" destId="{A217A2B9-055D-4958-A78B-2A9D010CCDD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DCF829-D6CA-401E-B665-681465806B82}">
      <dsp:nvSpPr>
        <dsp:cNvPr id="0" name=""/>
        <dsp:cNvSpPr/>
      </dsp:nvSpPr>
      <dsp:spPr>
        <a:xfrm>
          <a:off x="1392154" y="0"/>
          <a:ext cx="1392154" cy="850610"/>
        </a:xfrm>
        <a:prstGeom prst="trapezoid">
          <a:avLst>
            <a:gd name="adj" fmla="val 81833"/>
          </a:avLst>
        </a:prstGeom>
        <a:solidFill>
          <a:srgbClr val="7030A0"/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F</a:t>
          </a:r>
          <a:endParaRPr lang="ru-RU" sz="5100" kern="1200" dirty="0"/>
        </a:p>
      </dsp:txBody>
      <dsp:txXfrm>
        <a:off x="1392154" y="0"/>
        <a:ext cx="1392154" cy="850610"/>
      </dsp:txXfrm>
    </dsp:sp>
    <dsp:sp modelId="{ABDD6B14-F05D-4CE7-ABDE-96E1F6B9B8F3}">
      <dsp:nvSpPr>
        <dsp:cNvPr id="0" name=""/>
        <dsp:cNvSpPr/>
      </dsp:nvSpPr>
      <dsp:spPr>
        <a:xfrm>
          <a:off x="684578" y="864092"/>
          <a:ext cx="2784309" cy="850610"/>
        </a:xfrm>
        <a:prstGeom prst="trapezoid">
          <a:avLst>
            <a:gd name="adj" fmla="val 8183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O</a:t>
          </a:r>
          <a:endParaRPr lang="ru-RU" sz="5100" kern="1200" dirty="0"/>
        </a:p>
      </dsp:txBody>
      <dsp:txXfrm>
        <a:off x="1171832" y="864092"/>
        <a:ext cx="1809801" cy="850610"/>
      </dsp:txXfrm>
    </dsp:sp>
    <dsp:sp modelId="{DC6E7704-A818-4C00-A92A-B9A10635459C}">
      <dsp:nvSpPr>
        <dsp:cNvPr id="0" name=""/>
        <dsp:cNvSpPr/>
      </dsp:nvSpPr>
      <dsp:spPr>
        <a:xfrm>
          <a:off x="0" y="1701221"/>
          <a:ext cx="4176463" cy="850610"/>
        </a:xfrm>
        <a:prstGeom prst="trapezoid">
          <a:avLst>
            <a:gd name="adj" fmla="val 8183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N</a:t>
          </a:r>
          <a:endParaRPr lang="ru-RU" sz="5100" kern="1200" dirty="0"/>
        </a:p>
      </dsp:txBody>
      <dsp:txXfrm>
        <a:off x="730881" y="1701221"/>
        <a:ext cx="2714701" cy="850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34BFCA7-C450-472E-8DB6-039523E59F44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26AF2C-E489-46CF-BB1F-2B0C7EE67D83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6858000"/>
            <a:ext cx="6400800" cy="1752600"/>
          </a:xfrm>
        </p:spPr>
        <p:txBody>
          <a:bodyPr>
            <a:normAutofit/>
          </a:bodyPr>
          <a:lstStyle/>
          <a:p>
            <a:endParaRPr lang="ru-RU" sz="1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908720"/>
            <a:ext cx="72008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Химическая                      связь     и     строение        атома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16632"/>
            <a:ext cx="665791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Кристаллические решетки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2420888"/>
            <a:ext cx="28803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Ионные кристаллические решетки</a:t>
            </a:r>
          </a:p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Атомные кристаллические решетки</a:t>
            </a:r>
          </a:p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Молекулярные кристаллические решетки</a:t>
            </a:r>
          </a:p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Металлические кристаллические решетки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1916832"/>
            <a:ext cx="50109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00050" indent="-400050">
              <a:buFont typeface="+mj-lt"/>
              <a:buAutoNum type="romanUcPeriod"/>
            </a:pPr>
            <a:endParaRPr lang="ru-RU" sz="5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76128" y="2069232"/>
            <a:ext cx="50109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00050" indent="-400050">
              <a:buFont typeface="+mj-lt"/>
              <a:buAutoNum type="romanUcPeriod"/>
            </a:pPr>
            <a:endParaRPr lang="ru-RU" sz="5400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16632"/>
            <a:ext cx="864096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Ионные кристаллические решетки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47664" y="2636912"/>
            <a:ext cx="316835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Ионными называют кристаллические решетки, в узлах которых находятся ионы. Их образуют вещества с ионной связью. Ионные кристаллические решётки имеют соли, некоторые оксиды и </a:t>
            </a:r>
            <a:r>
              <a:rPr lang="ru-RU" dirty="0" err="1" smtClean="0"/>
              <a:t>гидроксиды</a:t>
            </a:r>
            <a:r>
              <a:rPr lang="ru-RU" dirty="0" smtClean="0"/>
              <a:t> металлов.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24128" y="3933056"/>
            <a:ext cx="2987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Связи между ионами в кристалле очень прочные и </a:t>
            </a:r>
            <a:r>
              <a:rPr lang="ru-RU" dirty="0" err="1" smtClean="0"/>
              <a:t>устойчивые.Поэтому</a:t>
            </a:r>
            <a:r>
              <a:rPr lang="ru-RU" dirty="0" smtClean="0"/>
              <a:t> вещества с ионной решёткой обладают высокой твёрдостью и прочностью, тугоплавки и </a:t>
            </a:r>
            <a:r>
              <a:rPr lang="ru-RU" dirty="0" err="1" smtClean="0"/>
              <a:t>нелетучи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я\Desktop\ik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48680"/>
            <a:ext cx="6084168" cy="40561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03648" y="5229200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Рассмотрим строение кристалла поваренной соли, в узлах которого находятся ионы хлора и натрия.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8"/>
            <a:ext cx="767606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Атомные кристаллические решетки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2996952"/>
            <a:ext cx="3672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Атомными называют кристаллические решётки, в узлах которых находятся отдельные атомы, которые соединены очень прочными ковалентными связями. </a:t>
            </a:r>
          </a:p>
          <a:p>
            <a:r>
              <a:rPr lang="ru-RU" dirty="0" smtClean="0"/>
              <a:t>В природе встречается немного веществ с атомной кристаллической решёткой. К ним относятся бор, кремний, германий, кварц, алмаз. Алмаз - самый твёрдый природный материал.</a:t>
            </a:r>
            <a:endParaRPr lang="ru-RU" dirty="0"/>
          </a:p>
        </p:txBody>
      </p:sp>
      <p:pic>
        <p:nvPicPr>
          <p:cNvPr id="5122" name="Picture 2" descr="C:\Users\Юля\Desktop\ak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80928"/>
            <a:ext cx="6372200" cy="42481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4048" y="60212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ристаллическая решётка алмаза.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8640"/>
            <a:ext cx="753332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Молекулярные кристаллические решетки</a:t>
            </a: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28184" y="2852936"/>
            <a:ext cx="28083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Молекулярными называют кристаллические решётки, в узлах которых располагаются молекулы. Химические связи в них ковалентные, как полярные, так и неполярные. Связи в молекулах прочные, но между молекулами связи не прочные.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60212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</a:t>
            </a:r>
            <a:r>
              <a:rPr lang="ru-RU" dirty="0" smtClean="0"/>
              <a:t>ристаллическая решётка I2</a:t>
            </a:r>
            <a:endParaRPr lang="ru-RU" dirty="0"/>
          </a:p>
        </p:txBody>
      </p:sp>
      <p:pic>
        <p:nvPicPr>
          <p:cNvPr id="6146" name="Picture 2" descr="C:\Users\Юля\Desktop\mk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08920"/>
            <a:ext cx="4945732" cy="3297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0"/>
            <a:ext cx="676875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Металлические кристаллические решетки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068960"/>
            <a:ext cx="2448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Металлическими называют решётки, в узлах которых находятся атомы и ионы металла.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5445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Для металлов характерны физические свойства: пластичность, ковкость, металлический блеск, высокая </a:t>
            </a:r>
            <a:r>
              <a:rPr lang="ru-RU" dirty="0" err="1" smtClean="0"/>
              <a:t>электро</a:t>
            </a:r>
            <a:r>
              <a:rPr lang="ru-RU" dirty="0" smtClean="0"/>
              <a:t>- и теплопроводность</a:t>
            </a:r>
            <a:endParaRPr lang="ru-RU" dirty="0"/>
          </a:p>
        </p:txBody>
      </p:sp>
      <p:pic>
        <p:nvPicPr>
          <p:cNvPr id="7171" name="Picture 3" descr="C:\Users\Юля\Desktop\metk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420888"/>
            <a:ext cx="4392488" cy="292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Юля\Desktop\img001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5363" y="2730500"/>
            <a:ext cx="2073275" cy="1395413"/>
          </a:xfrm>
          <a:prstGeom prst="rect">
            <a:avLst/>
          </a:prstGeom>
          <a:noFill/>
        </p:spPr>
      </p:pic>
      <p:pic>
        <p:nvPicPr>
          <p:cNvPr id="3075" name="Picture 3" descr="C:\Users\Юля\Desktop\img001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5363" y="2730500"/>
            <a:ext cx="2073275" cy="1395413"/>
          </a:xfrm>
          <a:prstGeom prst="rect">
            <a:avLst/>
          </a:prstGeom>
          <a:noFill/>
        </p:spPr>
      </p:pic>
      <p:pic>
        <p:nvPicPr>
          <p:cNvPr id="3076" name="Picture 4" descr="C:\Users\Юля\Desktop\img001p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24837"/>
            <a:ext cx="6624736" cy="445876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53012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Два изображения кристаллической решетки </a:t>
            </a:r>
            <a:r>
              <a:rPr lang="ru-RU" dirty="0" err="1" smtClean="0"/>
              <a:t>галита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48680"/>
            <a:ext cx="7412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Степень окисления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1" y="242088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Степень окисления – это условно принятый электрический заряд, который имел бы атом данного элемента в соединении, если бы все связи в нем были ионными. 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88640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Определение степени окисления атома элемента по химической формуле соединения  :</a:t>
            </a:r>
            <a:endParaRPr lang="ru-RU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1052736"/>
            <a:ext cx="75963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dirty="0" smtClean="0"/>
              <a:t>Степень окисления элемента в простом веществе равна нулю (</a:t>
            </a:r>
            <a:r>
              <a:rPr lang="ru-RU" dirty="0" err="1" smtClean="0"/>
              <a:t>электроотрицательность</a:t>
            </a:r>
            <a:r>
              <a:rPr lang="ru-RU" dirty="0" smtClean="0"/>
              <a:t> атомов одинакова).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Металлические элементы в соединениях с неметаллическими всегда имеют положительную степень окисления (их </a:t>
            </a:r>
            <a:r>
              <a:rPr lang="ru-RU" dirty="0" err="1" smtClean="0"/>
              <a:t>электроотрицательность</a:t>
            </a:r>
            <a:r>
              <a:rPr lang="ru-RU" dirty="0" smtClean="0"/>
              <a:t> мала и электроны смещаются к атомам неметаллических элементов).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Неметаллические элементы в соединениях с металлическими всегда имеют отрицательную степень окисления (их </a:t>
            </a:r>
            <a:r>
              <a:rPr lang="ru-RU" dirty="0" err="1" smtClean="0"/>
              <a:t>электроотрицательность</a:t>
            </a:r>
            <a:r>
              <a:rPr lang="ru-RU" dirty="0" smtClean="0"/>
              <a:t> больше, чем у металлических элементов).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Водород в соединениях имеет степень окисления +1 (за исключением бинарных соединениях с металлическими элементами).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Кислород в соединениях имеет степень окисления -2 (за исключением соединений с фтором, </a:t>
            </a:r>
            <a:r>
              <a:rPr lang="ru-RU" dirty="0" err="1" smtClean="0"/>
              <a:t>пероксида</a:t>
            </a:r>
            <a:r>
              <a:rPr lang="ru-RU" dirty="0" smtClean="0"/>
              <a:t> водорода </a:t>
            </a:r>
            <a:r>
              <a:rPr lang="en-US" dirty="0" smtClean="0"/>
              <a:t>H</a:t>
            </a:r>
            <a:r>
              <a:rPr lang="ru-RU" dirty="0" smtClean="0"/>
              <a:t>2</a:t>
            </a:r>
            <a:r>
              <a:rPr lang="en-US" dirty="0" smtClean="0"/>
              <a:t>O</a:t>
            </a:r>
            <a:r>
              <a:rPr lang="ru-RU" dirty="0" smtClean="0"/>
              <a:t>2 и т. п.)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Величина степени окисления атома в соединении равна числу валентных электронов, которые приняли участие в образовании химической связи.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Алгебраическая сумма степеней окисления всех атомов в соединении равна нулю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В бинарном соединении неметаллов положительную степень окисления имеет элемент  с меньшей </a:t>
            </a:r>
            <a:r>
              <a:rPr lang="ru-RU" dirty="0" err="1" smtClean="0"/>
              <a:t>электроотрицательностью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77355">
            <a:off x="1356825" y="2645236"/>
            <a:ext cx="73917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внимание!!!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88640"/>
            <a:ext cx="79100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Понятие о химической связи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492896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Химическая связь – это связь между атомами, обеспечивающая существование веществ с четко определенным составом. При образовании ковалентной химической связи важную роль в уменьшении полной энергии играет обменное взаимодействие.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501317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Ковалентная связь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Ионная связь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4149080"/>
            <a:ext cx="2628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Виды химической связи: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1052736"/>
            <a:ext cx="2822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Виды ковалентной связи :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23728" y="2348880"/>
            <a:ext cx="4680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Ковалентная неполярная связь – это связь с помощью общих электронных пар, равноудалённых от ядер обоих атомов.         </a:t>
            </a:r>
          </a:p>
          <a:p>
            <a:pPr marL="400050" indent="-400050">
              <a:buFont typeface="+mj-lt"/>
              <a:buAutoNum type="romanUcPeriod"/>
            </a:pPr>
            <a:r>
              <a:rPr lang="ru-RU" dirty="0" smtClean="0"/>
              <a:t>Ковалентная полярная связь – это химическая связь с помощью общих электронных пар, которые смещены в сторону более электроотрицательного атома.</a:t>
            </a:r>
          </a:p>
          <a:p>
            <a:pPr marL="400050" indent="-400050">
              <a:buFont typeface="+mj-lt"/>
              <a:buAutoNum type="romanUcPeriod"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3326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Ковалентная связь на примере молекулы метана: законченный внешний энергетический уровень у водорода (H) — 2 электрона, а у углерода (C) — 8 электронов.</a:t>
            </a:r>
            <a:endParaRPr lang="ru-RU" dirty="0"/>
          </a:p>
        </p:txBody>
      </p:sp>
      <p:pic>
        <p:nvPicPr>
          <p:cNvPr id="1026" name="Picture 2" descr="C:\Users\Юля\Desktop\334px-Covalent-Ru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282128"/>
            <a:ext cx="4536504" cy="5460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484784"/>
            <a:ext cx="694826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Ионная связь - </a:t>
            </a:r>
            <a:r>
              <a:rPr lang="ru-RU" sz="3600" dirty="0" smtClean="0"/>
              <a:t>прочная химическая связь, образующаяся между атомами с большой разностью </a:t>
            </a:r>
            <a:r>
              <a:rPr lang="ru-RU" sz="3600" dirty="0" err="1" smtClean="0"/>
              <a:t>электроотрицательностей</a:t>
            </a:r>
            <a:r>
              <a:rPr lang="ru-RU" sz="3600" dirty="0" smtClean="0"/>
              <a:t>, при которой общая электронная пара полностью переходит к атому с большей </a:t>
            </a:r>
            <a:r>
              <a:rPr lang="ru-RU" sz="3600" dirty="0" err="1" smtClean="0"/>
              <a:t>электроотрицательностью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347864" y="764704"/>
            <a:ext cx="2527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Вид химической связи 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Юля\Desktop\2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-603448"/>
            <a:ext cx="5688632" cy="79527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754056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Электроотрицательность</a:t>
            </a:r>
            <a:r>
              <a:rPr lang="ru-RU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элементов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3" y="2348880"/>
            <a:ext cx="7524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Электроотрицательность</a:t>
            </a:r>
            <a:r>
              <a:rPr lang="ru-RU" dirty="0" smtClean="0"/>
              <a:t> -  это условная величина, которая характеризует способность атома притягивать к себе электроны в соединениях.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4967536" y="4149080"/>
          <a:ext cx="4176464" cy="255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7624" y="4365104"/>
            <a:ext cx="4812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Фтор – самый электроотрицательный элемент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156176" y="4437112"/>
            <a:ext cx="402344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/>
          <p:cNvSpPr/>
          <p:nvPr/>
        </p:nvSpPr>
        <p:spPr>
          <a:xfrm flipV="1">
            <a:off x="1115616" y="4725144"/>
            <a:ext cx="8028384" cy="458342"/>
          </a:xfrm>
          <a:prstGeom prst="rightArrow">
            <a:avLst/>
          </a:prstGeom>
          <a:solidFill>
            <a:srgbClr val="00B0F0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4365104"/>
            <a:ext cx="85689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F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, O, N, </a:t>
            </a:r>
            <a:r>
              <a:rPr lang="en-US" sz="2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Cl</a:t>
            </a:r>
            <a:r>
              <a:rPr lang="en-US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, Br, S, P, C, H, Si, Al, Mg, Ca, Na, K, Cs</a:t>
            </a:r>
            <a:r>
              <a:rPr lang="en-US" sz="2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endParaRPr lang="ru-RU" sz="2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476672"/>
            <a:ext cx="795637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Ряд  </a:t>
            </a:r>
            <a:r>
              <a:rPr lang="ru-RU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электроотрицательности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2690" y="260648"/>
            <a:ext cx="82013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Схема образования молекулы водорода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835696" y="2348880"/>
            <a:ext cx="2016224" cy="18722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</a:t>
            </a:r>
            <a:endParaRPr lang="ru-RU" sz="9600" dirty="0"/>
          </a:p>
        </p:txBody>
      </p:sp>
      <p:sp>
        <p:nvSpPr>
          <p:cNvPr id="4" name="Овал 3"/>
          <p:cNvSpPr/>
          <p:nvPr/>
        </p:nvSpPr>
        <p:spPr>
          <a:xfrm>
            <a:off x="5652120" y="2276872"/>
            <a:ext cx="2160240" cy="18722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</a:t>
            </a:r>
            <a:endParaRPr lang="ru-RU" sz="9600" dirty="0"/>
          </a:p>
        </p:txBody>
      </p:sp>
      <p:sp>
        <p:nvSpPr>
          <p:cNvPr id="5" name="Крест 4"/>
          <p:cNvSpPr/>
          <p:nvPr/>
        </p:nvSpPr>
        <p:spPr>
          <a:xfrm>
            <a:off x="4211960" y="2852936"/>
            <a:ext cx="986408" cy="986408"/>
          </a:xfrm>
          <a:prstGeom prst="plus">
            <a:avLst>
              <a:gd name="adj" fmla="val 39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47864" y="3212976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84168" y="3140968"/>
            <a:ext cx="122312" cy="1223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8028384" y="3068960"/>
            <a:ext cx="906400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187624" y="5805264"/>
            <a:ext cx="906400" cy="196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203848" y="5013176"/>
            <a:ext cx="1800200" cy="158417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</a:t>
            </a:r>
            <a:endParaRPr lang="ru-RU" sz="9600" dirty="0"/>
          </a:p>
        </p:txBody>
      </p:sp>
      <p:sp>
        <p:nvSpPr>
          <p:cNvPr id="16" name="Овал 15"/>
          <p:cNvSpPr/>
          <p:nvPr/>
        </p:nvSpPr>
        <p:spPr>
          <a:xfrm>
            <a:off x="4644008" y="5085184"/>
            <a:ext cx="1656184" cy="158417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/>
              <a:t>H</a:t>
            </a:r>
            <a:endParaRPr lang="ru-RU" sz="9600" dirty="0"/>
          </a:p>
        </p:txBody>
      </p:sp>
      <p:sp>
        <p:nvSpPr>
          <p:cNvPr id="17" name="Овал 16"/>
          <p:cNvSpPr/>
          <p:nvPr/>
        </p:nvSpPr>
        <p:spPr>
          <a:xfrm>
            <a:off x="4788024" y="558924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788024" y="5949280"/>
            <a:ext cx="144016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4644008" y="5373216"/>
            <a:ext cx="36004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788024" y="5517232"/>
            <a:ext cx="144016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4716016" y="5661248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716016" y="5733256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4716016" y="5877272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4572000" y="580526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178</TotalTime>
  <Words>627</Words>
  <Application>Microsoft Office PowerPoint</Application>
  <PresentationFormat>Экран (4:3)</PresentationFormat>
  <Paragraphs>57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Химическая связь и строение атома</dc:title>
  <dc:creator>Юля</dc:creator>
  <cp:lastModifiedBy>Юля</cp:lastModifiedBy>
  <cp:revision>18</cp:revision>
  <dcterms:created xsi:type="dcterms:W3CDTF">2012-05-09T10:05:39Z</dcterms:created>
  <dcterms:modified xsi:type="dcterms:W3CDTF">2012-05-09T13:03:40Z</dcterms:modified>
</cp:coreProperties>
</file>