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6A63E8-7E69-4D61-9E2E-D5EED27BC465}" type="doc">
      <dgm:prSet loTypeId="urn:microsoft.com/office/officeart/2008/layout/VerticalCurvedList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uk-UA"/>
        </a:p>
      </dgm:t>
    </dgm:pt>
    <dgm:pt modelId="{9E857052-736A-4BFC-9D4E-E362E16A6C50}">
      <dgm:prSet phldrT="[Текст]"/>
      <dgm:spPr/>
      <dgm:t>
        <a:bodyPr/>
        <a:lstStyle/>
        <a:p>
          <a:r>
            <a:rPr lang="uk-UA" b="0" i="1" dirty="0" smtClean="0"/>
            <a:t>Діоксид </a:t>
          </a:r>
          <a:r>
            <a:rPr lang="uk-UA" b="0" i="1" dirty="0" err="1" smtClean="0"/>
            <a:t>Сульфуру</a:t>
          </a:r>
          <a:r>
            <a:rPr lang="uk-UA" b="0" i="1" dirty="0" smtClean="0"/>
            <a:t> </a:t>
          </a:r>
          <a:r>
            <a:rPr lang="en-US" b="0" i="1" dirty="0" smtClean="0"/>
            <a:t>S0</a:t>
          </a:r>
          <a:r>
            <a:rPr lang="en-US" b="0" i="1" baseline="-25000" dirty="0" smtClean="0"/>
            <a:t>2</a:t>
          </a:r>
          <a:r>
            <a:rPr lang="en-US" b="0" i="0" dirty="0" smtClean="0"/>
            <a:t> </a:t>
          </a:r>
          <a:endParaRPr lang="uk-UA" dirty="0"/>
        </a:p>
      </dgm:t>
    </dgm:pt>
    <dgm:pt modelId="{CA62A5A1-2C88-435E-9E44-C94194363D87}" type="parTrans" cxnId="{34AC7046-C32D-4136-8986-18A108EEC1F5}">
      <dgm:prSet/>
      <dgm:spPr/>
      <dgm:t>
        <a:bodyPr/>
        <a:lstStyle/>
        <a:p>
          <a:endParaRPr lang="uk-UA"/>
        </a:p>
      </dgm:t>
    </dgm:pt>
    <dgm:pt modelId="{9E10A283-231A-458E-B11D-F40FBBC41668}" type="sibTrans" cxnId="{34AC7046-C32D-4136-8986-18A108EEC1F5}">
      <dgm:prSet/>
      <dgm:spPr/>
      <dgm:t>
        <a:bodyPr/>
        <a:lstStyle/>
        <a:p>
          <a:endParaRPr lang="uk-UA"/>
        </a:p>
      </dgm:t>
    </dgm:pt>
    <dgm:pt modelId="{CB5D9948-7CD7-4AEE-9159-62FBA84C2C0D}">
      <dgm:prSet phldrT="[Текст]"/>
      <dgm:spPr/>
      <dgm:t>
        <a:bodyPr/>
        <a:lstStyle/>
        <a:p>
          <a:r>
            <a:rPr lang="ru-RU" b="0" i="1" dirty="0" err="1" smtClean="0"/>
            <a:t>Діоксид</a:t>
          </a:r>
          <a:r>
            <a:rPr lang="ru-RU" b="0" i="1" dirty="0" smtClean="0"/>
            <a:t> Азоту, </a:t>
          </a:r>
          <a:r>
            <a:rPr lang="ru-RU" b="0" i="1" dirty="0" err="1" smtClean="0"/>
            <a:t>бурий</a:t>
          </a:r>
          <a:r>
            <a:rPr lang="ru-RU" b="0" i="1" dirty="0" smtClean="0"/>
            <a:t> газ </a:t>
          </a:r>
          <a:r>
            <a:rPr lang="ru-RU" b="0" i="0" dirty="0" smtClean="0"/>
            <a:t>NO</a:t>
          </a:r>
          <a:r>
            <a:rPr lang="ru-RU" b="0" i="0" baseline="-25000" dirty="0" smtClean="0"/>
            <a:t>2</a:t>
          </a:r>
          <a:endParaRPr lang="uk-UA" dirty="0"/>
        </a:p>
      </dgm:t>
    </dgm:pt>
    <dgm:pt modelId="{616675C1-143C-4953-AAE2-8AF039AA083A}" type="parTrans" cxnId="{536F6F15-B438-4146-BFAD-1CD60EE7DF05}">
      <dgm:prSet/>
      <dgm:spPr/>
      <dgm:t>
        <a:bodyPr/>
        <a:lstStyle/>
        <a:p>
          <a:endParaRPr lang="uk-UA"/>
        </a:p>
      </dgm:t>
    </dgm:pt>
    <dgm:pt modelId="{6F5317FC-9DDD-4B38-98B5-1A1C1A94A565}" type="sibTrans" cxnId="{536F6F15-B438-4146-BFAD-1CD60EE7DF05}">
      <dgm:prSet/>
      <dgm:spPr/>
      <dgm:t>
        <a:bodyPr/>
        <a:lstStyle/>
        <a:p>
          <a:endParaRPr lang="uk-UA"/>
        </a:p>
      </dgm:t>
    </dgm:pt>
    <dgm:pt modelId="{5B147477-1706-4070-83F2-02D864A263B2}">
      <dgm:prSet phldrT="[Текст]"/>
      <dgm:spPr/>
      <dgm:t>
        <a:bodyPr/>
        <a:lstStyle/>
        <a:p>
          <a:r>
            <a:rPr lang="uk-UA" i="1" dirty="0" smtClean="0"/>
            <a:t>Діоксид Вуглецю </a:t>
          </a:r>
          <a:r>
            <a:rPr lang="en-US" b="0" i="1" dirty="0" smtClean="0"/>
            <a:t>CO</a:t>
          </a:r>
          <a:r>
            <a:rPr lang="en-US" b="0" i="1" baseline="-25000" dirty="0" smtClean="0"/>
            <a:t>2</a:t>
          </a:r>
          <a:endParaRPr lang="uk-UA" i="1" dirty="0"/>
        </a:p>
      </dgm:t>
    </dgm:pt>
    <dgm:pt modelId="{00262381-8630-4EE7-9433-5E370D09D146}" type="parTrans" cxnId="{8DD8D7CC-DCE9-44D7-9461-D0581C2477EB}">
      <dgm:prSet/>
      <dgm:spPr/>
      <dgm:t>
        <a:bodyPr/>
        <a:lstStyle/>
        <a:p>
          <a:endParaRPr lang="uk-UA"/>
        </a:p>
      </dgm:t>
    </dgm:pt>
    <dgm:pt modelId="{6BE0B27C-08B7-4720-B2B2-5E7E89584D6D}" type="sibTrans" cxnId="{8DD8D7CC-DCE9-44D7-9461-D0581C2477EB}">
      <dgm:prSet/>
      <dgm:spPr/>
      <dgm:t>
        <a:bodyPr/>
        <a:lstStyle/>
        <a:p>
          <a:endParaRPr lang="uk-UA"/>
        </a:p>
      </dgm:t>
    </dgm:pt>
    <dgm:pt modelId="{36F44B2A-8AEC-4BA1-BB9D-A0E31C3C1BAE}" type="pres">
      <dgm:prSet presAssocID="{E36A63E8-7E69-4D61-9E2E-D5EED27BC465}" presName="Name0" presStyleCnt="0">
        <dgm:presLayoutVars>
          <dgm:chMax val="7"/>
          <dgm:chPref val="7"/>
          <dgm:dir/>
        </dgm:presLayoutVars>
      </dgm:prSet>
      <dgm:spPr/>
    </dgm:pt>
    <dgm:pt modelId="{12A68670-F5F3-4CE1-9DCF-0083B18A69DB}" type="pres">
      <dgm:prSet presAssocID="{E36A63E8-7E69-4D61-9E2E-D5EED27BC465}" presName="Name1" presStyleCnt="0"/>
      <dgm:spPr/>
    </dgm:pt>
    <dgm:pt modelId="{26644BD5-3306-4DD3-9FF1-2A25FF5F8DD4}" type="pres">
      <dgm:prSet presAssocID="{E36A63E8-7E69-4D61-9E2E-D5EED27BC465}" presName="cycle" presStyleCnt="0"/>
      <dgm:spPr/>
    </dgm:pt>
    <dgm:pt modelId="{7FA8E89B-2B79-4152-8060-3F5F0B1F58C2}" type="pres">
      <dgm:prSet presAssocID="{E36A63E8-7E69-4D61-9E2E-D5EED27BC465}" presName="srcNode" presStyleLbl="node1" presStyleIdx="0" presStyleCnt="3"/>
      <dgm:spPr/>
    </dgm:pt>
    <dgm:pt modelId="{D52511A0-8922-48BD-916F-0DB341658586}" type="pres">
      <dgm:prSet presAssocID="{E36A63E8-7E69-4D61-9E2E-D5EED27BC465}" presName="conn" presStyleLbl="parChTrans1D2" presStyleIdx="0" presStyleCnt="1"/>
      <dgm:spPr/>
    </dgm:pt>
    <dgm:pt modelId="{4BE4C892-5C49-49F9-91F6-D8871BF08CA6}" type="pres">
      <dgm:prSet presAssocID="{E36A63E8-7E69-4D61-9E2E-D5EED27BC465}" presName="extraNode" presStyleLbl="node1" presStyleIdx="0" presStyleCnt="3"/>
      <dgm:spPr/>
    </dgm:pt>
    <dgm:pt modelId="{688B71BB-D671-43AF-BC9E-EC5C7F5940CF}" type="pres">
      <dgm:prSet presAssocID="{E36A63E8-7E69-4D61-9E2E-D5EED27BC465}" presName="dstNode" presStyleLbl="node1" presStyleIdx="0" presStyleCnt="3"/>
      <dgm:spPr/>
    </dgm:pt>
    <dgm:pt modelId="{162F4869-B382-41A2-B660-90FAEC7F8666}" type="pres">
      <dgm:prSet presAssocID="{9E857052-736A-4BFC-9D4E-E362E16A6C50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5380322-0E84-4A71-B5AB-C9E76C59E302}" type="pres">
      <dgm:prSet presAssocID="{9E857052-736A-4BFC-9D4E-E362E16A6C50}" presName="accent_1" presStyleCnt="0"/>
      <dgm:spPr/>
    </dgm:pt>
    <dgm:pt modelId="{9D661246-3318-40FA-B665-467E6275435E}" type="pres">
      <dgm:prSet presAssocID="{9E857052-736A-4BFC-9D4E-E362E16A6C50}" presName="accentRepeatNode" presStyleLbl="solidFgAcc1" presStyleIdx="0" presStyleCnt="3"/>
      <dgm:spPr>
        <a:solidFill>
          <a:schemeClr val="tx1">
            <a:lumMod val="95000"/>
            <a:lumOff val="5000"/>
          </a:schemeClr>
        </a:solidFill>
      </dgm:spPr>
    </dgm:pt>
    <dgm:pt modelId="{C21E1D5D-E3DB-4099-8DC2-6B95554C37D6}" type="pres">
      <dgm:prSet presAssocID="{CB5D9948-7CD7-4AEE-9159-62FBA84C2C0D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4C945FA-6623-47FC-A265-53DA96D09E09}" type="pres">
      <dgm:prSet presAssocID="{CB5D9948-7CD7-4AEE-9159-62FBA84C2C0D}" presName="accent_2" presStyleCnt="0"/>
      <dgm:spPr/>
    </dgm:pt>
    <dgm:pt modelId="{E92C5FB3-F0C1-4192-BA7D-E9938BCA0E2F}" type="pres">
      <dgm:prSet presAssocID="{CB5D9948-7CD7-4AEE-9159-62FBA84C2C0D}" presName="accentRepeatNode" presStyleLbl="solidFgAcc1" presStyleIdx="1" presStyleCnt="3"/>
      <dgm:spPr>
        <a:solidFill>
          <a:schemeClr val="tx1">
            <a:lumMod val="95000"/>
            <a:lumOff val="5000"/>
          </a:schemeClr>
        </a:solidFill>
      </dgm:spPr>
    </dgm:pt>
    <dgm:pt modelId="{F2EB39CF-552A-49E5-A08D-998655919934}" type="pres">
      <dgm:prSet presAssocID="{5B147477-1706-4070-83F2-02D864A263B2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3397C08-2102-4454-B222-6309F9A7A877}" type="pres">
      <dgm:prSet presAssocID="{5B147477-1706-4070-83F2-02D864A263B2}" presName="accent_3" presStyleCnt="0"/>
      <dgm:spPr/>
    </dgm:pt>
    <dgm:pt modelId="{531B4C8C-3086-43A6-B59E-C01F39AF39F2}" type="pres">
      <dgm:prSet presAssocID="{5B147477-1706-4070-83F2-02D864A263B2}" presName="accentRepeatNode" presStyleLbl="solidFgAcc1" presStyleIdx="2" presStyleCnt="3"/>
      <dgm:spPr>
        <a:solidFill>
          <a:schemeClr val="tx1">
            <a:lumMod val="95000"/>
            <a:lumOff val="5000"/>
          </a:schemeClr>
        </a:solidFill>
      </dgm:spPr>
    </dgm:pt>
  </dgm:ptLst>
  <dgm:cxnLst>
    <dgm:cxn modelId="{D927AEAD-58F2-424F-9006-6AAF6BBC0553}" type="presOf" srcId="{9E857052-736A-4BFC-9D4E-E362E16A6C50}" destId="{162F4869-B382-41A2-B660-90FAEC7F8666}" srcOrd="0" destOrd="0" presId="urn:microsoft.com/office/officeart/2008/layout/VerticalCurvedList"/>
    <dgm:cxn modelId="{536F6F15-B438-4146-BFAD-1CD60EE7DF05}" srcId="{E36A63E8-7E69-4D61-9E2E-D5EED27BC465}" destId="{CB5D9948-7CD7-4AEE-9159-62FBA84C2C0D}" srcOrd="1" destOrd="0" parTransId="{616675C1-143C-4953-AAE2-8AF039AA083A}" sibTransId="{6F5317FC-9DDD-4B38-98B5-1A1C1A94A565}"/>
    <dgm:cxn modelId="{8DD8D7CC-DCE9-44D7-9461-D0581C2477EB}" srcId="{E36A63E8-7E69-4D61-9E2E-D5EED27BC465}" destId="{5B147477-1706-4070-83F2-02D864A263B2}" srcOrd="2" destOrd="0" parTransId="{00262381-8630-4EE7-9433-5E370D09D146}" sibTransId="{6BE0B27C-08B7-4720-B2B2-5E7E89584D6D}"/>
    <dgm:cxn modelId="{383B2795-F615-4537-900B-5427AD65C553}" type="presOf" srcId="{5B147477-1706-4070-83F2-02D864A263B2}" destId="{F2EB39CF-552A-49E5-A08D-998655919934}" srcOrd="0" destOrd="0" presId="urn:microsoft.com/office/officeart/2008/layout/VerticalCurvedList"/>
    <dgm:cxn modelId="{34AC7046-C32D-4136-8986-18A108EEC1F5}" srcId="{E36A63E8-7E69-4D61-9E2E-D5EED27BC465}" destId="{9E857052-736A-4BFC-9D4E-E362E16A6C50}" srcOrd="0" destOrd="0" parTransId="{CA62A5A1-2C88-435E-9E44-C94194363D87}" sibTransId="{9E10A283-231A-458E-B11D-F40FBBC41668}"/>
    <dgm:cxn modelId="{4C803CA3-4DF7-48DE-BD77-F9CE3104ACC0}" type="presOf" srcId="{E36A63E8-7E69-4D61-9E2E-D5EED27BC465}" destId="{36F44B2A-8AEC-4BA1-BB9D-A0E31C3C1BAE}" srcOrd="0" destOrd="0" presId="urn:microsoft.com/office/officeart/2008/layout/VerticalCurvedList"/>
    <dgm:cxn modelId="{FC0E293C-233A-49E5-9D48-403CB99BE47A}" type="presOf" srcId="{CB5D9948-7CD7-4AEE-9159-62FBA84C2C0D}" destId="{C21E1D5D-E3DB-4099-8DC2-6B95554C37D6}" srcOrd="0" destOrd="0" presId="urn:microsoft.com/office/officeart/2008/layout/VerticalCurvedList"/>
    <dgm:cxn modelId="{160330D8-7672-44C0-B199-94B6622E257F}" type="presOf" srcId="{9E10A283-231A-458E-B11D-F40FBBC41668}" destId="{D52511A0-8922-48BD-916F-0DB341658586}" srcOrd="0" destOrd="0" presId="urn:microsoft.com/office/officeart/2008/layout/VerticalCurvedList"/>
    <dgm:cxn modelId="{56196DA5-742B-4597-BC28-991605E120CC}" type="presParOf" srcId="{36F44B2A-8AEC-4BA1-BB9D-A0E31C3C1BAE}" destId="{12A68670-F5F3-4CE1-9DCF-0083B18A69DB}" srcOrd="0" destOrd="0" presId="urn:microsoft.com/office/officeart/2008/layout/VerticalCurvedList"/>
    <dgm:cxn modelId="{E6589EEF-3072-4F4B-B76F-66C6C025C6C5}" type="presParOf" srcId="{12A68670-F5F3-4CE1-9DCF-0083B18A69DB}" destId="{26644BD5-3306-4DD3-9FF1-2A25FF5F8DD4}" srcOrd="0" destOrd="0" presId="urn:microsoft.com/office/officeart/2008/layout/VerticalCurvedList"/>
    <dgm:cxn modelId="{4E9C59E1-5B1D-4F6D-B289-2B74AACC4B49}" type="presParOf" srcId="{26644BD5-3306-4DD3-9FF1-2A25FF5F8DD4}" destId="{7FA8E89B-2B79-4152-8060-3F5F0B1F58C2}" srcOrd="0" destOrd="0" presId="urn:microsoft.com/office/officeart/2008/layout/VerticalCurvedList"/>
    <dgm:cxn modelId="{BE350A34-0A62-4451-B74C-5910B2DE8201}" type="presParOf" srcId="{26644BD5-3306-4DD3-9FF1-2A25FF5F8DD4}" destId="{D52511A0-8922-48BD-916F-0DB341658586}" srcOrd="1" destOrd="0" presId="urn:microsoft.com/office/officeart/2008/layout/VerticalCurvedList"/>
    <dgm:cxn modelId="{2650BD73-DD86-4584-83E8-2E8A93946CAE}" type="presParOf" srcId="{26644BD5-3306-4DD3-9FF1-2A25FF5F8DD4}" destId="{4BE4C892-5C49-49F9-91F6-D8871BF08CA6}" srcOrd="2" destOrd="0" presId="urn:microsoft.com/office/officeart/2008/layout/VerticalCurvedList"/>
    <dgm:cxn modelId="{4AE2A0DC-4EA7-4A8C-88A2-B1028AD3AFB9}" type="presParOf" srcId="{26644BD5-3306-4DD3-9FF1-2A25FF5F8DD4}" destId="{688B71BB-D671-43AF-BC9E-EC5C7F5940CF}" srcOrd="3" destOrd="0" presId="urn:microsoft.com/office/officeart/2008/layout/VerticalCurvedList"/>
    <dgm:cxn modelId="{7E19EDCD-AA62-464D-A177-4F0C6F1A2B88}" type="presParOf" srcId="{12A68670-F5F3-4CE1-9DCF-0083B18A69DB}" destId="{162F4869-B382-41A2-B660-90FAEC7F8666}" srcOrd="1" destOrd="0" presId="urn:microsoft.com/office/officeart/2008/layout/VerticalCurvedList"/>
    <dgm:cxn modelId="{07ACDD82-54FD-42AE-8B22-61D17EC25251}" type="presParOf" srcId="{12A68670-F5F3-4CE1-9DCF-0083B18A69DB}" destId="{55380322-0E84-4A71-B5AB-C9E76C59E302}" srcOrd="2" destOrd="0" presId="urn:microsoft.com/office/officeart/2008/layout/VerticalCurvedList"/>
    <dgm:cxn modelId="{9469EE38-36BF-49EB-97FD-A8B39F3AC38D}" type="presParOf" srcId="{55380322-0E84-4A71-B5AB-C9E76C59E302}" destId="{9D661246-3318-40FA-B665-467E6275435E}" srcOrd="0" destOrd="0" presId="urn:microsoft.com/office/officeart/2008/layout/VerticalCurvedList"/>
    <dgm:cxn modelId="{2AA97C3D-F78F-4307-8FE5-2DEFEE06C3AC}" type="presParOf" srcId="{12A68670-F5F3-4CE1-9DCF-0083B18A69DB}" destId="{C21E1D5D-E3DB-4099-8DC2-6B95554C37D6}" srcOrd="3" destOrd="0" presId="urn:microsoft.com/office/officeart/2008/layout/VerticalCurvedList"/>
    <dgm:cxn modelId="{7AF6A856-818D-4D20-826F-35A750B34BDC}" type="presParOf" srcId="{12A68670-F5F3-4CE1-9DCF-0083B18A69DB}" destId="{F4C945FA-6623-47FC-A265-53DA96D09E09}" srcOrd="4" destOrd="0" presId="urn:microsoft.com/office/officeart/2008/layout/VerticalCurvedList"/>
    <dgm:cxn modelId="{C080ADF0-DE60-414F-A678-0F342A1E30A8}" type="presParOf" srcId="{F4C945FA-6623-47FC-A265-53DA96D09E09}" destId="{E92C5FB3-F0C1-4192-BA7D-E9938BCA0E2F}" srcOrd="0" destOrd="0" presId="urn:microsoft.com/office/officeart/2008/layout/VerticalCurvedList"/>
    <dgm:cxn modelId="{376D1D2C-000F-43BD-83D5-927574847727}" type="presParOf" srcId="{12A68670-F5F3-4CE1-9DCF-0083B18A69DB}" destId="{F2EB39CF-552A-49E5-A08D-998655919934}" srcOrd="5" destOrd="0" presId="urn:microsoft.com/office/officeart/2008/layout/VerticalCurvedList"/>
    <dgm:cxn modelId="{4C21B775-1AEF-401D-8C8C-81520E4C1B9B}" type="presParOf" srcId="{12A68670-F5F3-4CE1-9DCF-0083B18A69DB}" destId="{63397C08-2102-4454-B222-6309F9A7A877}" srcOrd="6" destOrd="0" presId="urn:microsoft.com/office/officeart/2008/layout/VerticalCurvedList"/>
    <dgm:cxn modelId="{22648152-5848-492F-AB8D-C9EC22C4B95E}" type="presParOf" srcId="{63397C08-2102-4454-B222-6309F9A7A877}" destId="{531B4C8C-3086-43A6-B59E-C01F39AF39F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2511A0-8922-48BD-916F-0DB341658586}">
      <dsp:nvSpPr>
        <dsp:cNvPr id="0" name=""/>
        <dsp:cNvSpPr/>
      </dsp:nvSpPr>
      <dsp:spPr>
        <a:xfrm>
          <a:off x="-4919424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2F4869-B382-41A2-B660-90FAEC7F8666}">
      <dsp:nvSpPr>
        <dsp:cNvPr id="0" name=""/>
        <dsp:cNvSpPr/>
      </dsp:nvSpPr>
      <dsp:spPr>
        <a:xfrm>
          <a:off x="604289" y="435133"/>
          <a:ext cx="9851585" cy="87026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114300" rIns="114300" bIns="114300" numCol="1" spcCol="1270" anchor="ctr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500" b="0" i="1" kern="1200" dirty="0" smtClean="0"/>
            <a:t>Діоксид </a:t>
          </a:r>
          <a:r>
            <a:rPr lang="uk-UA" sz="4500" b="0" i="1" kern="1200" dirty="0" err="1" smtClean="0"/>
            <a:t>Сульфуру</a:t>
          </a:r>
          <a:r>
            <a:rPr lang="uk-UA" sz="4500" b="0" i="1" kern="1200" dirty="0" smtClean="0"/>
            <a:t> </a:t>
          </a:r>
          <a:r>
            <a:rPr lang="en-US" sz="4500" b="0" i="1" kern="1200" dirty="0" smtClean="0"/>
            <a:t>S0</a:t>
          </a:r>
          <a:r>
            <a:rPr lang="en-US" sz="4500" b="0" i="1" kern="1200" baseline="-25000" dirty="0" smtClean="0"/>
            <a:t>2</a:t>
          </a:r>
          <a:r>
            <a:rPr lang="en-US" sz="4500" b="0" i="0" kern="1200" dirty="0" smtClean="0"/>
            <a:t> </a:t>
          </a:r>
          <a:endParaRPr lang="uk-UA" sz="4500" kern="1200" dirty="0"/>
        </a:p>
      </dsp:txBody>
      <dsp:txXfrm>
        <a:off x="604289" y="435133"/>
        <a:ext cx="9851585" cy="870267"/>
      </dsp:txXfrm>
    </dsp:sp>
    <dsp:sp modelId="{9D661246-3318-40FA-B665-467E6275435E}">
      <dsp:nvSpPr>
        <dsp:cNvPr id="0" name=""/>
        <dsp:cNvSpPr/>
      </dsp:nvSpPr>
      <dsp:spPr>
        <a:xfrm>
          <a:off x="60372" y="326350"/>
          <a:ext cx="1087834" cy="1087834"/>
        </a:xfrm>
        <a:prstGeom prst="ellipse">
          <a:avLst/>
        </a:prstGeom>
        <a:solidFill>
          <a:schemeClr val="tx1">
            <a:lumMod val="95000"/>
            <a:lumOff val="500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1E1D5D-E3DB-4099-8DC2-6B95554C37D6}">
      <dsp:nvSpPr>
        <dsp:cNvPr id="0" name=""/>
        <dsp:cNvSpPr/>
      </dsp:nvSpPr>
      <dsp:spPr>
        <a:xfrm>
          <a:off x="920631" y="1740535"/>
          <a:ext cx="9535243" cy="87026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114300" rIns="114300" bIns="114300" numCol="1" spcCol="1270" anchor="ctr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500" b="0" i="1" kern="1200" dirty="0" err="1" smtClean="0"/>
            <a:t>Діоксид</a:t>
          </a:r>
          <a:r>
            <a:rPr lang="ru-RU" sz="4500" b="0" i="1" kern="1200" dirty="0" smtClean="0"/>
            <a:t> Азоту, </a:t>
          </a:r>
          <a:r>
            <a:rPr lang="ru-RU" sz="4500" b="0" i="1" kern="1200" dirty="0" err="1" smtClean="0"/>
            <a:t>бурий</a:t>
          </a:r>
          <a:r>
            <a:rPr lang="ru-RU" sz="4500" b="0" i="1" kern="1200" dirty="0" smtClean="0"/>
            <a:t> газ </a:t>
          </a:r>
          <a:r>
            <a:rPr lang="ru-RU" sz="4500" b="0" i="0" kern="1200" dirty="0" smtClean="0"/>
            <a:t>NO</a:t>
          </a:r>
          <a:r>
            <a:rPr lang="ru-RU" sz="4500" b="0" i="0" kern="1200" baseline="-25000" dirty="0" smtClean="0"/>
            <a:t>2</a:t>
          </a:r>
          <a:endParaRPr lang="uk-UA" sz="4500" kern="1200" dirty="0"/>
        </a:p>
      </dsp:txBody>
      <dsp:txXfrm>
        <a:off x="920631" y="1740535"/>
        <a:ext cx="9535243" cy="870267"/>
      </dsp:txXfrm>
    </dsp:sp>
    <dsp:sp modelId="{E92C5FB3-F0C1-4192-BA7D-E9938BCA0E2F}">
      <dsp:nvSpPr>
        <dsp:cNvPr id="0" name=""/>
        <dsp:cNvSpPr/>
      </dsp:nvSpPr>
      <dsp:spPr>
        <a:xfrm>
          <a:off x="376714" y="1631751"/>
          <a:ext cx="1087834" cy="1087834"/>
        </a:xfrm>
        <a:prstGeom prst="ellipse">
          <a:avLst/>
        </a:prstGeom>
        <a:solidFill>
          <a:schemeClr val="tx1">
            <a:lumMod val="95000"/>
            <a:lumOff val="500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EB39CF-552A-49E5-A08D-998655919934}">
      <dsp:nvSpPr>
        <dsp:cNvPr id="0" name=""/>
        <dsp:cNvSpPr/>
      </dsp:nvSpPr>
      <dsp:spPr>
        <a:xfrm>
          <a:off x="604289" y="3045936"/>
          <a:ext cx="9851585" cy="87026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114300" rIns="114300" bIns="114300" numCol="1" spcCol="1270" anchor="ctr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500" i="1" kern="1200" dirty="0" smtClean="0"/>
            <a:t>Діоксид Вуглецю </a:t>
          </a:r>
          <a:r>
            <a:rPr lang="en-US" sz="4500" b="0" i="1" kern="1200" dirty="0" smtClean="0"/>
            <a:t>CO</a:t>
          </a:r>
          <a:r>
            <a:rPr lang="en-US" sz="4500" b="0" i="1" kern="1200" baseline="-25000" dirty="0" smtClean="0"/>
            <a:t>2</a:t>
          </a:r>
          <a:endParaRPr lang="uk-UA" sz="4500" i="1" kern="1200" dirty="0"/>
        </a:p>
      </dsp:txBody>
      <dsp:txXfrm>
        <a:off x="604289" y="3045936"/>
        <a:ext cx="9851585" cy="870267"/>
      </dsp:txXfrm>
    </dsp:sp>
    <dsp:sp modelId="{531B4C8C-3086-43A6-B59E-C01F39AF39F2}">
      <dsp:nvSpPr>
        <dsp:cNvPr id="0" name=""/>
        <dsp:cNvSpPr/>
      </dsp:nvSpPr>
      <dsp:spPr>
        <a:xfrm>
          <a:off x="60372" y="2937153"/>
          <a:ext cx="1087834" cy="1087834"/>
        </a:xfrm>
        <a:prstGeom prst="ellipse">
          <a:avLst/>
        </a:prstGeom>
        <a:solidFill>
          <a:schemeClr val="tx1">
            <a:lumMod val="95000"/>
            <a:lumOff val="500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0BDB-D8CD-48B3-8046-38CA44F60BB4}" type="datetimeFigureOut">
              <a:rPr lang="uk-UA" smtClean="0"/>
              <a:t>23.12.2013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A0235-6880-484E-8D2C-E016E38015E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52481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0BDB-D8CD-48B3-8046-38CA44F60BB4}" type="datetimeFigureOut">
              <a:rPr lang="uk-UA" smtClean="0"/>
              <a:t>23.12.2013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A0235-6880-484E-8D2C-E016E38015E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22857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0BDB-D8CD-48B3-8046-38CA44F60BB4}" type="datetimeFigureOut">
              <a:rPr lang="uk-UA" smtClean="0"/>
              <a:t>23.12.2013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A0235-6880-484E-8D2C-E016E38015E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52443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0BDB-D8CD-48B3-8046-38CA44F60BB4}" type="datetimeFigureOut">
              <a:rPr lang="uk-UA" smtClean="0"/>
              <a:t>23.12.2013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A0235-6880-484E-8D2C-E016E38015E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30090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0BDB-D8CD-48B3-8046-38CA44F60BB4}" type="datetimeFigureOut">
              <a:rPr lang="uk-UA" smtClean="0"/>
              <a:t>23.12.2013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A0235-6880-484E-8D2C-E016E38015E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48222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0BDB-D8CD-48B3-8046-38CA44F60BB4}" type="datetimeFigureOut">
              <a:rPr lang="uk-UA" smtClean="0"/>
              <a:t>23.12.2013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A0235-6880-484E-8D2C-E016E38015E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00760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0BDB-D8CD-48B3-8046-38CA44F60BB4}" type="datetimeFigureOut">
              <a:rPr lang="uk-UA" smtClean="0"/>
              <a:t>23.12.2013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A0235-6880-484E-8D2C-E016E38015E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0424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0BDB-D8CD-48B3-8046-38CA44F60BB4}" type="datetimeFigureOut">
              <a:rPr lang="uk-UA" smtClean="0"/>
              <a:t>23.12.2013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A0235-6880-484E-8D2C-E016E38015E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5237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0BDB-D8CD-48B3-8046-38CA44F60BB4}" type="datetimeFigureOut">
              <a:rPr lang="uk-UA" smtClean="0"/>
              <a:t>23.12.2013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A0235-6880-484E-8D2C-E016E38015E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29104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0BDB-D8CD-48B3-8046-38CA44F60BB4}" type="datetimeFigureOut">
              <a:rPr lang="uk-UA" smtClean="0"/>
              <a:t>23.12.2013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A0235-6880-484E-8D2C-E016E38015E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0887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0BDB-D8CD-48B3-8046-38CA44F60BB4}" type="datetimeFigureOut">
              <a:rPr lang="uk-UA" smtClean="0"/>
              <a:t>23.12.2013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A0235-6880-484E-8D2C-E016E38015E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08007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5000"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80BDB-D8CD-48B3-8046-38CA44F60BB4}" type="datetimeFigureOut">
              <a:rPr lang="uk-UA" smtClean="0"/>
              <a:t>23.12.2013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A0235-6880-484E-8D2C-E016E38015E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24834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396240"/>
            <a:ext cx="9144000" cy="3794760"/>
          </a:xfrm>
        </p:spPr>
        <p:txBody>
          <a:bodyPr anchor="ctr">
            <a:normAutofit/>
          </a:bodyPr>
          <a:lstStyle/>
          <a:p>
            <a:r>
              <a:rPr lang="uk-UA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Monotype Corsiva" panose="03010101010201010101" pitchFamily="66" charset="0"/>
                <a:ea typeface="MS Gothic" panose="020B0609070205080204" pitchFamily="49" charset="-128"/>
              </a:rPr>
              <a:t>Оксиди Неметалічних </a:t>
            </a:r>
            <a:br>
              <a:rPr lang="uk-UA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Monotype Corsiva" panose="03010101010201010101" pitchFamily="66" charset="0"/>
                <a:ea typeface="MS Gothic" panose="020B0609070205080204" pitchFamily="49" charset="-128"/>
              </a:rPr>
            </a:br>
            <a:r>
              <a:rPr lang="uk-UA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Monotype Corsiva" panose="03010101010201010101" pitchFamily="66" charset="0"/>
                <a:ea typeface="MS Gothic" panose="020B0609070205080204" pitchFamily="49" charset="-128"/>
              </a:rPr>
              <a:t/>
            </a:r>
            <a:br>
              <a:rPr lang="uk-UA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Monotype Corsiva" panose="03010101010201010101" pitchFamily="66" charset="0"/>
                <a:ea typeface="MS Gothic" panose="020B0609070205080204" pitchFamily="49" charset="-128"/>
              </a:rPr>
            </a:br>
            <a:r>
              <a:rPr lang="uk-UA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Monotype Corsiva" panose="03010101010201010101" pitchFamily="66" charset="0"/>
                <a:ea typeface="MS Gothic" panose="020B0609070205080204" pitchFamily="49" charset="-128"/>
              </a:rPr>
              <a:t>Елементів</a:t>
            </a:r>
            <a:endParaRPr lang="uk-UA" dirty="0">
              <a:ln w="0">
                <a:solidFill>
                  <a:schemeClr val="tx1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  <a:reflection blurRad="6350" stA="55000" endA="300" endPos="45500" dir="5400000" sy="-100000" algn="bl" rotWithShape="0"/>
              </a:effectLst>
              <a:latin typeface="Monotype Corsiva" panose="03010101010201010101" pitchFamily="66" charset="0"/>
              <a:ea typeface="MS Gothic" panose="020B0609070205080204" pitchFamily="49" charset="-128"/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0" y="5486399"/>
            <a:ext cx="3535680" cy="1330643"/>
          </a:xfrm>
        </p:spPr>
        <p:txBody>
          <a:bodyPr>
            <a:normAutofit/>
          </a:bodyPr>
          <a:lstStyle/>
          <a:p>
            <a:r>
              <a:rPr lang="uk-UA" sz="20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Підготував : </a:t>
            </a:r>
          </a:p>
          <a:p>
            <a:r>
              <a:rPr lang="uk-UA" sz="20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Учень 10 Класу</a:t>
            </a:r>
          </a:p>
          <a:p>
            <a:r>
              <a:rPr lang="uk-UA" sz="2000" i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Кійко</a:t>
            </a:r>
            <a:r>
              <a:rPr lang="uk-UA" sz="20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Едуард</a:t>
            </a:r>
            <a:endParaRPr lang="uk-UA" sz="2000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5729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Monotype Corsiva" panose="03010101010201010101" pitchFamily="66" charset="0"/>
                <a:ea typeface="MS Gothic" panose="020B0609070205080204" pitchFamily="49" charset="-128"/>
              </a:rPr>
              <a:t>Діоксид Вуглецю</a:t>
            </a:r>
            <a:endParaRPr lang="uk-UA" dirty="0"/>
          </a:p>
        </p:txBody>
      </p:sp>
      <p:pic>
        <p:nvPicPr>
          <p:cNvPr id="5" name="Місце для вмісту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282" y="1501859"/>
            <a:ext cx="7294224" cy="498438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4923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Monotype Corsiva" panose="03010101010201010101" pitchFamily="66" charset="0"/>
                <a:ea typeface="MS Gothic" panose="020B0609070205080204" pitchFamily="49" charset="-128"/>
              </a:rPr>
              <a:t>Оксиди Неметалічних Елементів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34193"/>
          </a:xfrm>
        </p:spPr>
        <p:txBody>
          <a:bodyPr>
            <a:normAutofit/>
          </a:bodyPr>
          <a:lstStyle/>
          <a:p>
            <a:pPr marL="268288" indent="444500"/>
            <a:r>
              <a:rPr lang="uk-UA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Кислотні Оксиди – бінарні сполуки, до складу яких входить </a:t>
            </a:r>
            <a:r>
              <a:rPr lang="uk-UA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Оксиген</a:t>
            </a:r>
            <a:r>
              <a:rPr lang="uk-UA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Неметалічний елемент</a:t>
            </a:r>
          </a:p>
          <a:p>
            <a:pPr marL="268288" indent="444500"/>
            <a:r>
              <a:rPr lang="uk-UA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Кислотні Оксиди взаємодіють з металами,</a:t>
            </a:r>
          </a:p>
          <a:p>
            <a:pPr marL="268288" indent="444500"/>
            <a:r>
              <a:rPr lang="uk-UA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uk-UA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сновними та амфотерними оксидами, </a:t>
            </a:r>
          </a:p>
          <a:p>
            <a:pPr marL="268288" indent="444500"/>
            <a:r>
              <a:rPr lang="uk-UA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uk-UA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сновами, утворюючи сіль </a:t>
            </a:r>
          </a:p>
          <a:p>
            <a:pPr marL="268288" indent="444500"/>
            <a:endParaRPr lang="uk-UA" sz="24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823261" y="3984398"/>
            <a:ext cx="4857698" cy="153951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253920" tIns="45720" rIns="0" bIns="1587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i="1" u="none" strike="noStrike" normalizeH="0" baseline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P</a:t>
            </a:r>
            <a:r>
              <a:rPr kumimoji="0" lang="uk-UA" sz="2400" i="1" u="none" strike="noStrike" normalizeH="0" baseline="-30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2</a:t>
            </a:r>
            <a:r>
              <a:rPr kumimoji="0" lang="uk-UA" sz="2400" i="1" u="none" strike="noStrike" normalizeH="0" baseline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О</a:t>
            </a:r>
            <a:r>
              <a:rPr kumimoji="0" lang="uk-UA" sz="2400" i="1" u="none" strike="noStrike" normalizeH="0" baseline="-30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5</a:t>
            </a:r>
            <a:r>
              <a:rPr kumimoji="0" lang="uk-UA" sz="2400" i="1" u="none" strike="noStrike" normalizeH="0" baseline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 + 3СаО → Са</a:t>
            </a:r>
            <a:r>
              <a:rPr kumimoji="0" lang="uk-UA" sz="2400" i="1" u="none" strike="noStrike" normalizeH="0" baseline="-30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3</a:t>
            </a:r>
            <a:r>
              <a:rPr kumimoji="0" lang="uk-UA" sz="2400" i="1" u="none" strike="noStrike" normalizeH="0" baseline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(РО</a:t>
            </a:r>
            <a:r>
              <a:rPr kumimoji="0" lang="uk-UA" sz="2400" i="1" u="none" strike="noStrike" normalizeH="0" baseline="-30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4</a:t>
            </a:r>
            <a:r>
              <a:rPr kumimoji="0" lang="uk-UA" sz="2400" i="1" u="none" strike="noStrike" normalizeH="0" baseline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)</a:t>
            </a:r>
            <a:r>
              <a:rPr kumimoji="0" lang="uk-UA" sz="2400" i="1" u="none" strike="noStrike" normalizeH="0" baseline="-30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2</a:t>
            </a:r>
            <a:endParaRPr kumimoji="0" lang="uk-UA" sz="2400" i="1" u="none" strike="noStrike" normalizeH="0" baseline="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</a:endParaRP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i="1" u="none" strike="noStrike" normalizeH="0" baseline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kumimoji="0" lang="uk-UA" sz="2400" i="1" u="none" strike="noStrike" normalizeH="0" baseline="-30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kumimoji="0" lang="uk-UA" sz="2400" i="1" u="none" strike="noStrike" normalizeH="0" baseline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+ </a:t>
            </a:r>
            <a:r>
              <a:rPr kumimoji="0" lang="uk-UA" sz="2400" i="1" u="none" strike="noStrike" normalizeH="0" baseline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ZnO</a:t>
            </a:r>
            <a:r>
              <a:rPr kumimoji="0" lang="uk-UA" sz="2400" i="1" u="none" strike="noStrike" normalizeH="0" baseline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→ ZnSO</a:t>
            </a:r>
            <a:r>
              <a:rPr kumimoji="0" lang="uk-UA" sz="2400" i="1" u="none" strike="noStrike" normalizeH="0" baseline="-30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0" lang="uk-UA" sz="2400" i="1" u="none" strike="noStrike" normalizeH="0" baseline="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i="1" u="none" strike="noStrike" normalizeH="0" baseline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kumimoji="0" lang="uk-UA" sz="2400" i="1" u="none" strike="noStrike" normalizeH="0" baseline="-30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0" lang="uk-UA" sz="2400" i="1" u="none" strike="noStrike" normalizeH="0" baseline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+ 2NaOH → Na</a:t>
            </a:r>
            <a:r>
              <a:rPr kumimoji="0" lang="uk-UA" sz="2400" i="1" u="none" strike="noStrike" normalizeH="0" baseline="-30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0" lang="uk-UA" sz="2400" i="1" u="none" strike="noStrike" normalizeH="0" baseline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СО</a:t>
            </a:r>
            <a:r>
              <a:rPr kumimoji="0" lang="uk-UA" sz="2400" i="1" u="none" strike="noStrike" normalizeH="0" baseline="-30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kumimoji="0" lang="uk-UA" sz="2400" i="1" u="none" strike="noStrike" normalizeH="0" baseline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+ Н</a:t>
            </a:r>
            <a:r>
              <a:rPr kumimoji="0" lang="uk-UA" sz="2400" i="1" u="none" strike="noStrike" normalizeH="0" baseline="-30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0" lang="uk-UA" sz="2400" i="1" u="none" strike="noStrike" normalizeH="0" baseline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5351" y="2140885"/>
            <a:ext cx="3177023" cy="4479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55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135996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15368"/>
          </a:xfrm>
        </p:spPr>
        <p:txBody>
          <a:bodyPr/>
          <a:lstStyle/>
          <a:p>
            <a:r>
              <a:rPr lang="uk-UA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Monotype Corsiva" panose="03010101010201010101" pitchFamily="66" charset="0"/>
                <a:ea typeface="MS Gothic" panose="020B0609070205080204" pitchFamily="49" charset="-128"/>
              </a:rPr>
              <a:t>Розглянемо Вплив і Використання Таких Оксидів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7032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Monotype Corsiva" panose="03010101010201010101" pitchFamily="66" charset="0"/>
                <a:ea typeface="MS Gothic" panose="020B0609070205080204" pitchFamily="49" charset="-128"/>
              </a:rPr>
              <a:t>Діоксид </a:t>
            </a:r>
            <a:r>
              <a:rPr lang="uk-UA" dirty="0" err="1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Monotype Corsiva" panose="03010101010201010101" pitchFamily="66" charset="0"/>
                <a:ea typeface="MS Gothic" panose="020B0609070205080204" pitchFamily="49" charset="-128"/>
              </a:rPr>
              <a:t>Сульфуру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Природним джерелом </a:t>
            </a:r>
            <a:r>
              <a:rPr lang="en-US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S0</a:t>
            </a:r>
            <a:r>
              <a:rPr lang="en-US" i="1" baseline="-2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r>
              <a:rPr lang="en-US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 </a:t>
            </a:r>
            <a:r>
              <a:rPr lang="uk-UA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є окиснення сірководню </a:t>
            </a:r>
            <a:r>
              <a:rPr lang="en-US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r>
              <a:rPr lang="en-US" i="1" baseline="-2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r>
              <a:rPr lang="en-US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 </a:t>
            </a:r>
            <a:r>
              <a:rPr lang="uk-UA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атмосферним киснем й озоном:</a:t>
            </a:r>
          </a:p>
          <a:p>
            <a:pPr marL="0" indent="0">
              <a:buNone/>
            </a:pPr>
            <a:r>
              <a:rPr lang="uk-UA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     2</a:t>
            </a:r>
            <a:r>
              <a:rPr lang="en-US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r>
              <a:rPr lang="en-US" i="1" baseline="-2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r>
              <a:rPr lang="en-US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 + 30</a:t>
            </a:r>
            <a:r>
              <a:rPr lang="en-US" i="1" baseline="-2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r>
              <a:rPr lang="en-US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 = 2SO</a:t>
            </a:r>
            <a:r>
              <a:rPr lang="en-US" i="1" baseline="-2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r>
              <a:rPr lang="en-US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 + H</a:t>
            </a:r>
            <a:r>
              <a:rPr lang="en-US" i="1" baseline="-2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r>
              <a:rPr lang="en-US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 H</a:t>
            </a:r>
            <a:r>
              <a:rPr lang="en-US" i="1" baseline="-2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r>
              <a:rPr lang="en-US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 + O</a:t>
            </a:r>
            <a:r>
              <a:rPr lang="en-US" i="1" baseline="-2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r>
              <a:rPr lang="en-US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 = SO</a:t>
            </a:r>
            <a:r>
              <a:rPr lang="en-US" i="1" baseline="-2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2 </a:t>
            </a:r>
            <a:r>
              <a:rPr lang="en-US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+ </a:t>
            </a:r>
            <a:r>
              <a:rPr lang="uk-UA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</a:t>
            </a:r>
            <a:r>
              <a:rPr lang="uk-UA" i="1" baseline="-25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r>
              <a:rPr lang="uk-UA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</a:t>
            </a:r>
          </a:p>
          <a:p>
            <a:r>
              <a:rPr lang="ru-RU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Основними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антропогенними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джерелами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діоксиду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сульфуру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S0</a:t>
            </a:r>
            <a:r>
              <a:rPr lang="ru-RU" i="1" baseline="-2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 є </a:t>
            </a:r>
            <a:r>
              <a:rPr lang="ru-RU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спалювання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палива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виплавляння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металів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(</a:t>
            </a:r>
            <a:r>
              <a:rPr lang="ru-RU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димові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гази), </a:t>
            </a:r>
            <a:r>
              <a:rPr lang="ru-RU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робота </a:t>
            </a:r>
            <a:r>
              <a:rPr lang="ru-RU" i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автомобільного</a:t>
            </a:r>
            <a:r>
              <a:rPr lang="ru-RU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транспорту (</a:t>
            </a:r>
            <a:r>
              <a:rPr lang="ru-RU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вихлопні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гази</a:t>
            </a:r>
            <a:r>
              <a:rPr lang="ru-RU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</a:t>
            </a:r>
          </a:p>
          <a:p>
            <a:r>
              <a:rPr lang="ru-RU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Діоксид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сульфуру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S0</a:t>
            </a:r>
            <a:r>
              <a:rPr lang="ru-RU" i="1" baseline="-2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потрапляючи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у </a:t>
            </a:r>
            <a:r>
              <a:rPr lang="ru-RU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повітря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викликає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утворення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«</a:t>
            </a:r>
            <a:r>
              <a:rPr lang="ru-RU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кислотних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дощів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», </a:t>
            </a:r>
            <a:r>
              <a:rPr lang="ru-RU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шкідливих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для </a:t>
            </a:r>
            <a:r>
              <a:rPr lang="ru-RU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усього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живого</a:t>
            </a:r>
            <a:endParaRPr lang="uk-UA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9192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Monotype Corsiva" panose="03010101010201010101" pitchFamily="66" charset="0"/>
                <a:ea typeface="MS Gothic" panose="020B0609070205080204" pitchFamily="49" charset="-128"/>
              </a:rPr>
              <a:t>Кислотні Дощі</a:t>
            </a:r>
            <a:endParaRPr lang="uk-UA" dirty="0"/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8217" y="1690688"/>
            <a:ext cx="7620560" cy="40858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31419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Monotype Corsiva" panose="03010101010201010101" pitchFamily="66" charset="0"/>
                <a:ea typeface="MS Gothic" panose="020B0609070205080204" pitchFamily="49" charset="-128"/>
              </a:rPr>
              <a:t>Діоксид </a:t>
            </a:r>
            <a:r>
              <a:rPr lang="uk-UA" dirty="0" err="1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Monotype Corsiva" panose="03010101010201010101" pitchFamily="66" charset="0"/>
                <a:ea typeface="MS Gothic" panose="020B0609070205080204" pitchFamily="49" charset="-128"/>
              </a:rPr>
              <a:t>Сульфуру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Найважливіша галузь застосування оксиду </a:t>
            </a:r>
            <a:r>
              <a:rPr lang="uk-UA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сульфуру</a:t>
            </a:r>
            <a:r>
              <a:rPr lang="uk-UA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(</a:t>
            </a:r>
            <a:r>
              <a:rPr lang="en-US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IV) S0</a:t>
            </a:r>
            <a:r>
              <a:rPr lang="en-US" i="1" baseline="-2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r>
              <a:rPr lang="en-US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 — </a:t>
            </a:r>
            <a:r>
              <a:rPr lang="uk-UA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це виробництво сульфатної кислоти </a:t>
            </a:r>
            <a:r>
              <a:rPr lang="en-US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r>
              <a:rPr lang="en-US" i="1" baseline="-2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r>
              <a:rPr lang="en-US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S0</a:t>
            </a:r>
            <a:r>
              <a:rPr lang="en-US" i="1" baseline="-2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  <a:r>
              <a:rPr lang="en-US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r>
              <a:rPr lang="uk-UA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Його використовують також у виробництві сульфітів і гідросульфітів</a:t>
            </a:r>
            <a:endParaRPr lang="uk-UA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778" b="96889" l="9778" r="89778">
                        <a14:foregroundMark x1="64889" y1="10222" x2="64889" y2="10222"/>
                        <a14:foregroundMark x1="60889" y1="10667" x2="60889" y2="10667"/>
                        <a14:foregroundMark x1="61778" y1="10222" x2="61778" y2="10222"/>
                        <a14:foregroundMark x1="72000" y1="10222" x2="72000" y2="10222"/>
                        <a14:foregroundMark x1="17333" y1="64889" x2="17333" y2="64889"/>
                        <a14:foregroundMark x1="15556" y1="34667" x2="15556" y2="34667"/>
                        <a14:foregroundMark x1="28889" y1="31556" x2="28889" y2="31556"/>
                        <a14:foregroundMark x1="59556" y1="10222" x2="59556" y2="102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779" y="2407024"/>
            <a:ext cx="3769939" cy="3769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94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Monotype Corsiva" panose="03010101010201010101" pitchFamily="66" charset="0"/>
                <a:ea typeface="MS Gothic" panose="020B0609070205080204" pitchFamily="49" charset="-128"/>
              </a:rPr>
              <a:t>Діоксид </a:t>
            </a:r>
            <a:r>
              <a:rPr lang="uk-UA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Monotype Corsiva" panose="03010101010201010101" pitchFamily="66" charset="0"/>
                <a:ea typeface="MS Gothic" panose="020B0609070205080204" pitchFamily="49" charset="-128"/>
              </a:rPr>
              <a:t>Азоту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У </a:t>
            </a:r>
            <a:r>
              <a:rPr lang="ru-RU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лабораторії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NO </a:t>
            </a:r>
            <a:r>
              <a:rPr lang="ru-RU" i="1" baseline="-2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 </a:t>
            </a:r>
            <a:r>
              <a:rPr lang="ru-RU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зазвичай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отримують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дією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концентрованої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 азотної кислоти на </a:t>
            </a:r>
            <a:r>
              <a:rPr lang="ru-RU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мідь, </a:t>
            </a:r>
            <a:r>
              <a:rPr lang="ru-RU" i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крім</a:t>
            </a:r>
            <a:r>
              <a:rPr lang="ru-RU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того 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 </a:t>
            </a:r>
            <a:r>
              <a:rPr lang="ru-RU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його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можна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отримати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термічним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розкладанням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 </a:t>
            </a:r>
            <a:r>
              <a:rPr lang="ru-RU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нітрату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свинцю, </a:t>
            </a:r>
            <a:r>
              <a:rPr lang="ru-RU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однак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при </a:t>
            </a:r>
            <a:r>
              <a:rPr lang="ru-RU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проведенні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реакції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слід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дотримуватися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i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обережності</a:t>
            </a:r>
            <a:endParaRPr lang="ru-RU" i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ru-RU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У </a:t>
            </a:r>
            <a:r>
              <a:rPr lang="ru-RU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хімічному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відношенні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діоксид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азоту </a:t>
            </a:r>
            <a:r>
              <a:rPr lang="ru-RU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проявляє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себе як </a:t>
            </a:r>
            <a:r>
              <a:rPr lang="ru-RU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дуже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сильний</a:t>
            </a:r>
            <a:r>
              <a:rPr lang="ru-RU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окисник</a:t>
            </a:r>
            <a:endParaRPr lang="uk-UA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18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Monotype Corsiva" panose="03010101010201010101" pitchFamily="66" charset="0"/>
                <a:ea typeface="MS Gothic" panose="020B0609070205080204" pitchFamily="49" charset="-128"/>
              </a:rPr>
              <a:t>Діоксид </a:t>
            </a:r>
            <a:r>
              <a:rPr lang="uk-UA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Monotype Corsiva" panose="03010101010201010101" pitchFamily="66" charset="0"/>
                <a:ea typeface="MS Gothic" panose="020B0609070205080204" pitchFamily="49" charset="-128"/>
              </a:rPr>
              <a:t>Азоту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Діоксид</a:t>
            </a:r>
            <a:r>
              <a:rPr lang="ru-RU" dirty="0"/>
              <a:t> азоту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отруйний</a:t>
            </a:r>
            <a:r>
              <a:rPr lang="ru-RU" dirty="0"/>
              <a:t> при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вдиханні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Однак</a:t>
            </a:r>
            <a:r>
              <a:rPr lang="ru-RU" dirty="0"/>
              <a:t>, інгаляцій 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/>
              <a:t>уникнути</a:t>
            </a:r>
            <a:r>
              <a:rPr lang="ru-RU" dirty="0"/>
              <a:t>, </a:t>
            </a:r>
            <a:r>
              <a:rPr lang="ru-RU" dirty="0" err="1"/>
              <a:t>адже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легко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виявити</a:t>
            </a:r>
            <a:r>
              <a:rPr lang="ru-RU" dirty="0" smtClean="0"/>
              <a:t> </a:t>
            </a:r>
            <a:r>
              <a:rPr lang="ru-RU" dirty="0"/>
              <a:t>по запаху,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smtClean="0"/>
              <a:t>при</a:t>
            </a:r>
          </a:p>
          <a:p>
            <a:pPr marL="0" indent="0">
              <a:buNone/>
            </a:pPr>
            <a:r>
              <a:rPr lang="ru-RU" dirty="0" err="1" smtClean="0"/>
              <a:t>низьких</a:t>
            </a:r>
            <a:r>
              <a:rPr lang="ru-RU" dirty="0" smtClean="0"/>
              <a:t> </a:t>
            </a:r>
            <a:r>
              <a:rPr lang="ru-RU" dirty="0" err="1"/>
              <a:t>концентраціях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0281" y="1027906"/>
            <a:ext cx="5762958" cy="4826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83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Monotype Corsiva" panose="03010101010201010101" pitchFamily="66" charset="0"/>
                <a:ea typeface="MS Gothic" panose="020B0609070205080204" pitchFamily="49" charset="-128"/>
              </a:rPr>
              <a:t>Діоксид Вуглецю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Вуглекислий газ дуже поширений у природі</a:t>
            </a:r>
          </a:p>
          <a:p>
            <a:r>
              <a:rPr lang="uk-UA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Неотруйний газ, без кольору і запаху, що є природною складовою атмосфери</a:t>
            </a:r>
            <a:r>
              <a:rPr lang="uk-UA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</a:p>
          <a:p>
            <a:r>
              <a:rPr lang="uk-UA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uk-UA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Вуглекислий газ є продуктом спалювання викопного палива. Він має парникові властивості, тобто сприяє утриманню тепла на поверхні Землі і вносить основний вклад у глобальне </a:t>
            </a:r>
            <a:r>
              <a:rPr lang="uk-UA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потепління</a:t>
            </a:r>
          </a:p>
          <a:p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харчовій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промисловості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діоксид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вуглецю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використовується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як консервант</a:t>
            </a:r>
            <a:endParaRPr lang="uk-UA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Балони з рідкою вуглекислотою широко застосовуються як вогнегасників і для виробництва газованої води і лимонаду</a:t>
            </a:r>
          </a:p>
          <a:p>
            <a:endParaRPr lang="uk-UA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1045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</TotalTime>
  <Words>108</Words>
  <Application>Microsoft Office PowerPoint</Application>
  <PresentationFormat>Широкий екран</PresentationFormat>
  <Paragraphs>41</Paragraphs>
  <Slides>10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6" baseType="lpstr">
      <vt:lpstr>MS Gothic</vt:lpstr>
      <vt:lpstr>Arial</vt:lpstr>
      <vt:lpstr>Calibri</vt:lpstr>
      <vt:lpstr>Calibri Light</vt:lpstr>
      <vt:lpstr>Monotype Corsiva</vt:lpstr>
      <vt:lpstr>Тема Office</vt:lpstr>
      <vt:lpstr>Оксиди Неметалічних   Елементів</vt:lpstr>
      <vt:lpstr>Оксиди Неметалічних Елементів</vt:lpstr>
      <vt:lpstr>Розглянемо Вплив і Використання Таких Оксидів</vt:lpstr>
      <vt:lpstr>Діоксид Сульфуру</vt:lpstr>
      <vt:lpstr>Кислотні Дощі</vt:lpstr>
      <vt:lpstr>Діоксид Сульфуру</vt:lpstr>
      <vt:lpstr>Діоксид Азоту</vt:lpstr>
      <vt:lpstr>Діоксид Азоту</vt:lpstr>
      <vt:lpstr>Діоксид Вуглецю</vt:lpstr>
      <vt:lpstr>Діоксид Вуглецю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Оксиди Неметалічних   Елементів</dc:title>
  <dc:creator>Eduard Kiyko</dc:creator>
  <cp:lastModifiedBy>Eduard Kiyko</cp:lastModifiedBy>
  <cp:revision>14</cp:revision>
  <dcterms:created xsi:type="dcterms:W3CDTF">2013-12-16T14:53:38Z</dcterms:created>
  <dcterms:modified xsi:type="dcterms:W3CDTF">2013-12-23T16:03:14Z</dcterms:modified>
</cp:coreProperties>
</file>