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68" r:id="rId10"/>
    <p:sldId id="265" r:id="rId11"/>
    <p:sldId id="264" r:id="rId12"/>
    <p:sldId id="261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980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65" y="3890058"/>
            <a:ext cx="3837806" cy="274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8001209" cy="162018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Презентац</a:t>
            </a:r>
            <a:r>
              <a:rPr lang="uk-UA" dirty="0" err="1" smtClean="0">
                <a:solidFill>
                  <a:srgbClr val="FFFF00"/>
                </a:solidFill>
              </a:rPr>
              <a:t>ія</a:t>
            </a:r>
            <a:r>
              <a:rPr lang="ru-RU" dirty="0" smtClean="0">
                <a:solidFill>
                  <a:srgbClr val="FFFF00"/>
                </a:solidFill>
              </a:rPr>
              <a:t> на тему</a:t>
            </a:r>
            <a:r>
              <a:rPr lang="ru-RU" dirty="0" smtClean="0">
                <a:solidFill>
                  <a:srgbClr val="FFFF00"/>
                </a:solidFill>
              </a:rPr>
              <a:t>: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«</a:t>
            </a:r>
            <a:r>
              <a:rPr lang="ru-RU" dirty="0" err="1" smtClean="0">
                <a:solidFill>
                  <a:srgbClr val="FFFF00"/>
                </a:solidFill>
              </a:rPr>
              <a:t>Еволюція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Всесвіту</a:t>
            </a:r>
            <a:r>
              <a:rPr lang="ru-RU" dirty="0" smtClean="0">
                <a:solidFill>
                  <a:srgbClr val="FFFF00"/>
                </a:solidFill>
              </a:rPr>
              <a:t>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4248472" cy="265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843809" y="2708920"/>
            <a:ext cx="5976664" cy="1044116"/>
          </a:xfrm>
          <a:prstGeom prst="rect">
            <a:avLst/>
          </a:prstGeom>
        </p:spPr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0" algn="r" rtl="0" eaLnBrk="1" latinLnBrk="0" hangingPunct="1">
              <a:spcBef>
                <a:spcPct val="0"/>
              </a:spcBef>
              <a:buNone/>
              <a:defRPr kumimoji="0" sz="48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uk-UA" sz="2800" dirty="0" smtClean="0"/>
              <a:t>Виконала </a:t>
            </a:r>
            <a:br>
              <a:rPr lang="uk-UA" sz="2800" dirty="0" smtClean="0"/>
            </a:br>
            <a:r>
              <a:rPr lang="uk-UA" sz="2800" dirty="0" err="1" smtClean="0"/>
              <a:t>Габрієль</a:t>
            </a:r>
            <a:r>
              <a:rPr lang="uk-UA" sz="2800" dirty="0" smtClean="0"/>
              <a:t> Мирослава, 11Б клас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354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540568" y="159296"/>
            <a:ext cx="4872648" cy="1066800"/>
          </a:xfrm>
        </p:spPr>
        <p:txBody>
          <a:bodyPr>
            <a:normAutofit/>
          </a:bodyPr>
          <a:lstStyle/>
          <a:p>
            <a:r>
              <a:rPr lang="uk-UA" dirty="0" smtClean="0"/>
              <a:t>Цікавий факт: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12776"/>
            <a:ext cx="3715518" cy="4628456"/>
          </a:xfrm>
        </p:spPr>
        <p:txBody>
          <a:bodyPr>
            <a:normAutofit fontScale="55000" lnSpcReduction="20000"/>
          </a:bodyPr>
          <a:lstStyle/>
          <a:p>
            <a:r>
              <a:rPr lang="uk-UA" dirty="0" smtClean="0"/>
              <a:t> «Теорія великого вибуху»</a:t>
            </a:r>
            <a:r>
              <a:rPr lang="en-US" dirty="0" smtClean="0"/>
              <a:t>— </a:t>
            </a:r>
            <a:r>
              <a:rPr lang="ru-RU" dirty="0" err="1"/>
              <a:t>американський</a:t>
            </a:r>
            <a:r>
              <a:rPr lang="ru-RU" dirty="0"/>
              <a:t> </a:t>
            </a:r>
            <a:r>
              <a:rPr lang="ru-RU" dirty="0" err="1"/>
              <a:t>серіал</a:t>
            </a:r>
            <a:r>
              <a:rPr lang="ru-RU" dirty="0"/>
              <a:t>, </a:t>
            </a:r>
            <a:r>
              <a:rPr lang="ru-RU" dirty="0" err="1"/>
              <a:t>створений</a:t>
            </a:r>
            <a:r>
              <a:rPr lang="ru-RU" dirty="0"/>
              <a:t> </a:t>
            </a:r>
            <a:r>
              <a:rPr lang="ru-RU" dirty="0" err="1"/>
              <a:t>Чаком</a:t>
            </a:r>
            <a:r>
              <a:rPr lang="ru-RU" dirty="0"/>
              <a:t> </a:t>
            </a:r>
            <a:r>
              <a:rPr lang="ru-RU" dirty="0" err="1"/>
              <a:t>Лоррі</a:t>
            </a:r>
            <a:r>
              <a:rPr lang="ru-RU" dirty="0"/>
              <a:t> і </a:t>
            </a:r>
            <a:r>
              <a:rPr lang="ru-RU" dirty="0" err="1"/>
              <a:t>Біллом</a:t>
            </a:r>
            <a:r>
              <a:rPr lang="ru-RU" dirty="0"/>
              <a:t> </a:t>
            </a:r>
            <a:r>
              <a:rPr lang="ru-RU" dirty="0" err="1"/>
              <a:t>Предді</a:t>
            </a:r>
            <a:r>
              <a:rPr lang="ru-RU" dirty="0"/>
              <a:t>. </a:t>
            </a:r>
            <a:r>
              <a:rPr lang="ru-RU" dirty="0" err="1"/>
              <a:t>Серіал</a:t>
            </a:r>
            <a:r>
              <a:rPr lang="ru-RU" dirty="0"/>
              <a:t> </a:t>
            </a:r>
            <a:r>
              <a:rPr lang="ru-RU" dirty="0" err="1"/>
              <a:t>розповідає</a:t>
            </a:r>
            <a:r>
              <a:rPr lang="ru-RU" dirty="0"/>
              <a:t> про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молодих</a:t>
            </a:r>
            <a:r>
              <a:rPr lang="ru-RU" dirty="0"/>
              <a:t> </a:t>
            </a:r>
            <a:r>
              <a:rPr lang="ru-RU" dirty="0" err="1"/>
              <a:t>талановитих</a:t>
            </a:r>
            <a:r>
              <a:rPr lang="ru-RU" dirty="0"/>
              <a:t> </a:t>
            </a:r>
            <a:r>
              <a:rPr lang="ru-RU" dirty="0" err="1"/>
              <a:t>фізиків</a:t>
            </a:r>
            <a:r>
              <a:rPr lang="ru-RU" dirty="0"/>
              <a:t>, Леонарда та </a:t>
            </a:r>
            <a:r>
              <a:rPr lang="ru-RU" dirty="0" err="1"/>
              <a:t>Шелдона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Прем'єра</a:t>
            </a:r>
            <a:r>
              <a:rPr lang="ru-RU" dirty="0"/>
              <a:t> </a:t>
            </a:r>
            <a:r>
              <a:rPr lang="ru-RU" dirty="0" err="1"/>
              <a:t>відбулася</a:t>
            </a:r>
            <a:r>
              <a:rPr lang="ru-RU" dirty="0"/>
              <a:t> 24 </a:t>
            </a:r>
            <a:r>
              <a:rPr lang="ru-RU" dirty="0" err="1"/>
              <a:t>вересня</a:t>
            </a:r>
            <a:r>
              <a:rPr lang="ru-RU" dirty="0"/>
              <a:t> 2007 року на </a:t>
            </a:r>
            <a:r>
              <a:rPr lang="ru-RU" dirty="0" err="1"/>
              <a:t>американському</a:t>
            </a:r>
            <a:r>
              <a:rPr lang="ru-RU" dirty="0"/>
              <a:t> </a:t>
            </a:r>
            <a:r>
              <a:rPr lang="ru-RU" dirty="0" err="1"/>
              <a:t>телеканалі</a:t>
            </a:r>
            <a:r>
              <a:rPr lang="ru-RU" dirty="0"/>
              <a:t> </a:t>
            </a:r>
            <a:r>
              <a:rPr lang="en-US" dirty="0"/>
              <a:t>CBS. </a:t>
            </a:r>
            <a:r>
              <a:rPr lang="ru-RU" dirty="0"/>
              <a:t>Шоу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транслюється</a:t>
            </a:r>
            <a:r>
              <a:rPr lang="ru-RU" dirty="0"/>
              <a:t> на </a:t>
            </a:r>
            <a:r>
              <a:rPr lang="ru-RU" dirty="0" err="1"/>
              <a:t>канадському</a:t>
            </a:r>
            <a:r>
              <a:rPr lang="ru-RU" dirty="0"/>
              <a:t> </a:t>
            </a:r>
            <a:r>
              <a:rPr lang="ru-RU" dirty="0" err="1"/>
              <a:t>каналі</a:t>
            </a:r>
            <a:r>
              <a:rPr lang="ru-RU" dirty="0"/>
              <a:t> </a:t>
            </a:r>
            <a:r>
              <a:rPr lang="en-US" dirty="0"/>
              <a:t>A-Channel, </a:t>
            </a:r>
            <a:r>
              <a:rPr lang="ru-RU" dirty="0" err="1"/>
              <a:t>індійському</a:t>
            </a:r>
            <a:r>
              <a:rPr lang="ru-RU" dirty="0"/>
              <a:t> </a:t>
            </a:r>
            <a:r>
              <a:rPr lang="en-US" dirty="0"/>
              <a:t>Zee Cafe </a:t>
            </a:r>
            <a:r>
              <a:rPr lang="ru-RU" dirty="0"/>
              <a:t>і </a:t>
            </a:r>
            <a:r>
              <a:rPr lang="ru-RU" dirty="0" err="1"/>
              <a:t>латиноамериканському</a:t>
            </a:r>
            <a:r>
              <a:rPr lang="ru-RU" dirty="0"/>
              <a:t> </a:t>
            </a:r>
            <a:r>
              <a:rPr lang="en-US" dirty="0"/>
              <a:t>Warner Channel.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86" y="692696"/>
            <a:ext cx="4176464" cy="557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476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7680960" cy="1066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  Кінець ери «Великого вибуху»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84784"/>
            <a:ext cx="8324030" cy="4918288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"Великий </a:t>
            </a:r>
            <a:r>
              <a:rPr lang="ru-RU" dirty="0" err="1"/>
              <a:t>вибух</a:t>
            </a:r>
            <a:r>
              <a:rPr lang="ru-RU" dirty="0"/>
              <a:t>" </a:t>
            </a:r>
            <a:r>
              <a:rPr lang="ru-RU" dirty="0" err="1"/>
              <a:t>тривав</a:t>
            </a:r>
            <a:r>
              <a:rPr lang="ru-RU" dirty="0"/>
              <a:t> </a:t>
            </a:r>
            <a:r>
              <a:rPr lang="ru-RU" dirty="0" err="1"/>
              <a:t>порівняно</a:t>
            </a:r>
            <a:r>
              <a:rPr lang="ru-RU" dirty="0"/>
              <a:t> </a:t>
            </a:r>
            <a:r>
              <a:rPr lang="ru-RU" dirty="0" err="1"/>
              <a:t>недовго</a:t>
            </a:r>
            <a:r>
              <a:rPr lang="ru-RU" dirty="0"/>
              <a:t>,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одну </a:t>
            </a:r>
            <a:r>
              <a:rPr lang="ru-RU" dirty="0" err="1"/>
              <a:t>тридцятитисячний</a:t>
            </a:r>
            <a:r>
              <a:rPr lang="ru-RU" dirty="0"/>
              <a:t> </a:t>
            </a:r>
            <a:r>
              <a:rPr lang="ru-RU" dirty="0" err="1"/>
              <a:t>нинішнього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. </a:t>
            </a:r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стислість</a:t>
            </a:r>
            <a:r>
              <a:rPr lang="ru-RU" dirty="0"/>
              <a:t> </a:t>
            </a:r>
            <a:r>
              <a:rPr lang="ru-RU" dirty="0" err="1"/>
              <a:t>терміну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все ж таки </a:t>
            </a:r>
            <a:r>
              <a:rPr lang="ru-RU" dirty="0" err="1"/>
              <a:t>була</a:t>
            </a:r>
            <a:r>
              <a:rPr lang="ru-RU" dirty="0"/>
              <a:t> сама славна ера </a:t>
            </a:r>
            <a:r>
              <a:rPr lang="ru-RU" dirty="0" err="1"/>
              <a:t>Всесвіту</a:t>
            </a:r>
            <a:r>
              <a:rPr lang="ru-RU" dirty="0"/>
              <a:t>. </a:t>
            </a:r>
            <a:r>
              <a:rPr lang="ru-RU" dirty="0" err="1"/>
              <a:t>Ніколи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еволюція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 не </a:t>
            </a:r>
            <a:r>
              <a:rPr lang="ru-RU" dirty="0" err="1"/>
              <a:t>була</a:t>
            </a:r>
            <a:r>
              <a:rPr lang="ru-RU" dirty="0"/>
              <a:t> такою </a:t>
            </a:r>
            <a:r>
              <a:rPr lang="ru-RU" dirty="0" err="1"/>
              <a:t>стрімка</a:t>
            </a:r>
            <a:r>
              <a:rPr lang="ru-RU" dirty="0"/>
              <a:t>, як в самому </a:t>
            </a:r>
            <a:r>
              <a:rPr lang="ru-RU" dirty="0" err="1"/>
              <a:t>її</a:t>
            </a:r>
            <a:r>
              <a:rPr lang="ru-RU" dirty="0"/>
              <a:t> початку, </a:t>
            </a:r>
            <a:r>
              <a:rPr lang="ru-RU" dirty="0" err="1"/>
              <a:t>під</a:t>
            </a:r>
            <a:r>
              <a:rPr lang="ru-RU" dirty="0"/>
              <a:t> час "великого </a:t>
            </a:r>
            <a:r>
              <a:rPr lang="ru-RU" dirty="0" err="1"/>
              <a:t>вибуху</a:t>
            </a:r>
            <a:r>
              <a:rPr lang="ru-RU" dirty="0"/>
              <a:t>".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 в той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стосувалися</a:t>
            </a:r>
            <a:r>
              <a:rPr lang="ru-RU" dirty="0"/>
              <a:t> </a:t>
            </a:r>
            <a:r>
              <a:rPr lang="ru-RU" dirty="0" err="1"/>
              <a:t>вільних</a:t>
            </a:r>
            <a:r>
              <a:rPr lang="ru-RU" dirty="0"/>
              <a:t> </a:t>
            </a:r>
            <a:r>
              <a:rPr lang="ru-RU" dirty="0" err="1"/>
              <a:t>елементарних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перетворень</a:t>
            </a:r>
            <a:r>
              <a:rPr lang="ru-RU" dirty="0"/>
              <a:t>, </a:t>
            </a:r>
            <a:r>
              <a:rPr lang="ru-RU" dirty="0" err="1"/>
              <a:t>народження</a:t>
            </a:r>
            <a:r>
              <a:rPr lang="ru-RU" dirty="0"/>
              <a:t>, </a:t>
            </a:r>
            <a:r>
              <a:rPr lang="ru-RU" dirty="0" err="1"/>
              <a:t>розпаду</a:t>
            </a:r>
            <a:r>
              <a:rPr lang="ru-RU" dirty="0"/>
              <a:t>, </a:t>
            </a:r>
            <a:r>
              <a:rPr lang="ru-RU" dirty="0" err="1"/>
              <a:t>анігіляції</a:t>
            </a:r>
            <a:r>
              <a:rPr lang="ru-RU" dirty="0"/>
              <a:t>. Не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забувати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такий</a:t>
            </a:r>
            <a:r>
              <a:rPr lang="ru-RU" dirty="0"/>
              <a:t> короткий час (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секунд) з </a:t>
            </a:r>
            <a:r>
              <a:rPr lang="ru-RU" dirty="0" err="1"/>
              <a:t>багатого</a:t>
            </a:r>
            <a:r>
              <a:rPr lang="ru-RU" dirty="0"/>
              <a:t> </a:t>
            </a:r>
            <a:r>
              <a:rPr lang="ru-RU" dirty="0" err="1"/>
              <a:t>розмаїття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елементарних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 </a:t>
            </a:r>
            <a:r>
              <a:rPr lang="ru-RU" dirty="0" err="1"/>
              <a:t>зникли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: </a:t>
            </a:r>
            <a:r>
              <a:rPr lang="ru-RU" dirty="0" err="1"/>
              <a:t>одні</a:t>
            </a:r>
            <a:r>
              <a:rPr lang="ru-RU" dirty="0"/>
              <a:t> шляхом </a:t>
            </a:r>
            <a:r>
              <a:rPr lang="ru-RU" dirty="0" err="1"/>
              <a:t>анігіляції</a:t>
            </a:r>
            <a:r>
              <a:rPr lang="ru-RU" dirty="0"/>
              <a:t> (</a:t>
            </a:r>
            <a:r>
              <a:rPr lang="ru-RU" dirty="0" err="1"/>
              <a:t>перетворення</a:t>
            </a:r>
            <a:r>
              <a:rPr lang="ru-RU" dirty="0"/>
              <a:t> в гамма-</a:t>
            </a:r>
            <a:r>
              <a:rPr lang="ru-RU" dirty="0" err="1"/>
              <a:t>фотони</a:t>
            </a:r>
            <a:r>
              <a:rPr lang="ru-RU" dirty="0"/>
              <a:t>), </a:t>
            </a:r>
            <a:r>
              <a:rPr lang="ru-RU" dirty="0" err="1"/>
              <a:t>інші</a:t>
            </a:r>
            <a:r>
              <a:rPr lang="ru-RU" dirty="0"/>
              <a:t> шляхом </a:t>
            </a:r>
            <a:r>
              <a:rPr lang="ru-RU" dirty="0" err="1"/>
              <a:t>розпаду</a:t>
            </a:r>
            <a:r>
              <a:rPr lang="ru-RU" dirty="0"/>
              <a:t> на </a:t>
            </a:r>
            <a:r>
              <a:rPr lang="ru-RU" dirty="0" err="1"/>
              <a:t>найлегші</a:t>
            </a:r>
            <a:r>
              <a:rPr lang="ru-RU" dirty="0"/>
              <a:t> </a:t>
            </a:r>
            <a:r>
              <a:rPr lang="ru-RU" dirty="0" err="1"/>
              <a:t>баріони</a:t>
            </a:r>
            <a:r>
              <a:rPr lang="ru-RU" dirty="0"/>
              <a:t> (</a:t>
            </a:r>
            <a:r>
              <a:rPr lang="ru-RU" dirty="0" err="1"/>
              <a:t>протони</a:t>
            </a:r>
            <a:r>
              <a:rPr lang="ru-RU" dirty="0"/>
              <a:t>) і на </a:t>
            </a:r>
            <a:r>
              <a:rPr lang="ru-RU" dirty="0" err="1"/>
              <a:t>найлегші</a:t>
            </a:r>
            <a:r>
              <a:rPr lang="ru-RU" dirty="0"/>
              <a:t> </a:t>
            </a:r>
            <a:r>
              <a:rPr lang="ru-RU" dirty="0" err="1"/>
              <a:t>заряджені</a:t>
            </a:r>
            <a:r>
              <a:rPr lang="ru-RU" dirty="0"/>
              <a:t> </a:t>
            </a:r>
            <a:r>
              <a:rPr lang="ru-RU" dirty="0" err="1"/>
              <a:t>лептони</a:t>
            </a:r>
            <a:r>
              <a:rPr lang="ru-RU" dirty="0"/>
              <a:t> (</a:t>
            </a:r>
            <a:r>
              <a:rPr lang="ru-RU" dirty="0" err="1"/>
              <a:t>електрони</a:t>
            </a:r>
            <a:r>
              <a:rPr lang="ru-RU" dirty="0"/>
              <a:t>).</a:t>
            </a:r>
          </a:p>
          <a:p>
            <a:r>
              <a:rPr lang="ru-RU" dirty="0" err="1"/>
              <a:t>Після</a:t>
            </a:r>
            <a:r>
              <a:rPr lang="ru-RU" dirty="0"/>
              <a:t> "великого </a:t>
            </a:r>
            <a:r>
              <a:rPr lang="ru-RU" dirty="0" err="1"/>
              <a:t>вибуху</a:t>
            </a:r>
            <a:r>
              <a:rPr lang="ru-RU" dirty="0"/>
              <a:t> "настала </a:t>
            </a:r>
            <a:r>
              <a:rPr lang="ru-RU" dirty="0" err="1"/>
              <a:t>тривала</a:t>
            </a:r>
            <a:r>
              <a:rPr lang="ru-RU" dirty="0"/>
              <a:t> ера </a:t>
            </a:r>
            <a:r>
              <a:rPr lang="ru-RU" dirty="0" err="1"/>
              <a:t>речовини</a:t>
            </a:r>
            <a:r>
              <a:rPr lang="ru-RU" dirty="0"/>
              <a:t>, </a:t>
            </a:r>
            <a:r>
              <a:rPr lang="ru-RU" dirty="0" err="1"/>
              <a:t>епоха</a:t>
            </a:r>
            <a:r>
              <a:rPr lang="ru-RU" dirty="0"/>
              <a:t> </a:t>
            </a:r>
            <a:r>
              <a:rPr lang="ru-RU" dirty="0" err="1"/>
              <a:t>переважання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. Ми </a:t>
            </a:r>
            <a:r>
              <a:rPr lang="ru-RU" dirty="0" err="1"/>
              <a:t>називаємо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зіркової</a:t>
            </a:r>
            <a:r>
              <a:rPr lang="ru-RU" dirty="0"/>
              <a:t> ерою. Вона </a:t>
            </a:r>
            <a:r>
              <a:rPr lang="ru-RU" dirty="0" err="1"/>
              <a:t>триває</a:t>
            </a:r>
            <a:r>
              <a:rPr lang="ru-RU" dirty="0"/>
              <a:t> з часу </a:t>
            </a:r>
            <a:r>
              <a:rPr lang="ru-RU" dirty="0" err="1"/>
              <a:t>завершення</a:t>
            </a:r>
            <a:r>
              <a:rPr lang="ru-RU" dirty="0"/>
              <a:t> "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вибуху</a:t>
            </a:r>
            <a:r>
              <a:rPr lang="ru-RU" dirty="0"/>
              <a:t> "(</a:t>
            </a:r>
            <a:r>
              <a:rPr lang="ru-RU" dirty="0" err="1"/>
              <a:t>приблизно</a:t>
            </a:r>
            <a:r>
              <a:rPr lang="ru-RU" dirty="0"/>
              <a:t> 300 000 </a:t>
            </a:r>
            <a:r>
              <a:rPr lang="ru-RU" dirty="0" err="1"/>
              <a:t>років</a:t>
            </a:r>
            <a:r>
              <a:rPr lang="ru-RU" dirty="0"/>
              <a:t>) до наших </a:t>
            </a:r>
            <a:r>
              <a:rPr lang="ru-RU" dirty="0" err="1"/>
              <a:t>днів</a:t>
            </a:r>
            <a:r>
              <a:rPr lang="ru-RU" dirty="0"/>
              <a:t>. У </a:t>
            </a:r>
            <a:r>
              <a:rPr lang="ru-RU" dirty="0" err="1"/>
              <a:t>порівнянні</a:t>
            </a:r>
            <a:r>
              <a:rPr lang="ru-RU" dirty="0"/>
              <a:t> з </a:t>
            </a:r>
            <a:r>
              <a:rPr lang="ru-RU" dirty="0" err="1"/>
              <a:t>періодом</a:t>
            </a:r>
            <a:r>
              <a:rPr lang="ru-RU" dirty="0"/>
              <a:t> "Великим </a:t>
            </a:r>
            <a:r>
              <a:rPr lang="ru-RU" dirty="0" err="1"/>
              <a:t>вибуху</a:t>
            </a:r>
            <a:r>
              <a:rPr lang="ru-RU" dirty="0"/>
              <a:t>"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представляється</a:t>
            </a:r>
            <a:r>
              <a:rPr lang="ru-RU" dirty="0"/>
              <a:t> як </a:t>
            </a:r>
            <a:r>
              <a:rPr lang="ru-RU" dirty="0" err="1"/>
              <a:t>ніби</a:t>
            </a:r>
            <a:r>
              <a:rPr lang="ru-RU" dirty="0"/>
              <a:t> </a:t>
            </a:r>
            <a:r>
              <a:rPr lang="ru-RU" dirty="0" err="1"/>
              <a:t>надто</a:t>
            </a:r>
            <a:r>
              <a:rPr lang="ru-RU" dirty="0"/>
              <a:t> </a:t>
            </a:r>
            <a:r>
              <a:rPr lang="ru-RU" dirty="0" err="1"/>
              <a:t>уповільненим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низької</a:t>
            </a:r>
            <a:r>
              <a:rPr lang="ru-RU" dirty="0"/>
              <a:t> </a:t>
            </a:r>
            <a:r>
              <a:rPr lang="ru-RU" dirty="0" err="1"/>
              <a:t>щільності</a:t>
            </a:r>
            <a:r>
              <a:rPr lang="ru-RU" dirty="0"/>
              <a:t> і </a:t>
            </a:r>
            <a:r>
              <a:rPr lang="ru-RU" dirty="0" err="1"/>
              <a:t>температури</a:t>
            </a:r>
            <a:r>
              <a:rPr lang="ru-RU" dirty="0"/>
              <a:t>. Таким чином, </a:t>
            </a:r>
            <a:r>
              <a:rPr lang="ru-RU" dirty="0" err="1"/>
              <a:t>еволюцію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порівняти</a:t>
            </a:r>
            <a:r>
              <a:rPr lang="ru-RU" dirty="0"/>
              <a:t> з </a:t>
            </a:r>
            <a:r>
              <a:rPr lang="ru-RU" dirty="0" err="1"/>
              <a:t>феєрверком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закінчився</a:t>
            </a:r>
            <a:r>
              <a:rPr lang="ru-RU" dirty="0"/>
              <a:t>. </a:t>
            </a:r>
            <a:r>
              <a:rPr lang="ru-RU" dirty="0" err="1"/>
              <a:t>Залишилися</a:t>
            </a:r>
            <a:r>
              <a:rPr lang="ru-RU" dirty="0"/>
              <a:t> </a:t>
            </a:r>
            <a:r>
              <a:rPr lang="ru-RU" dirty="0" err="1"/>
              <a:t>негайні</a:t>
            </a:r>
            <a:r>
              <a:rPr lang="ru-RU" dirty="0"/>
              <a:t> </a:t>
            </a:r>
            <a:r>
              <a:rPr lang="ru-RU" dirty="0" err="1"/>
              <a:t>іскри</a:t>
            </a:r>
            <a:r>
              <a:rPr lang="ru-RU" dirty="0"/>
              <a:t>, </a:t>
            </a:r>
            <a:r>
              <a:rPr lang="ru-RU" dirty="0" err="1"/>
              <a:t>попіл</a:t>
            </a:r>
            <a:r>
              <a:rPr lang="ru-RU" dirty="0"/>
              <a:t> і </a:t>
            </a:r>
            <a:r>
              <a:rPr lang="ru-RU" dirty="0" err="1"/>
              <a:t>дим</a:t>
            </a:r>
            <a:r>
              <a:rPr lang="ru-RU" dirty="0"/>
              <a:t>. Ми </a:t>
            </a:r>
            <a:r>
              <a:rPr lang="ru-RU" dirty="0" err="1"/>
              <a:t>стоїмо</a:t>
            </a:r>
            <a:r>
              <a:rPr lang="ru-RU" dirty="0"/>
              <a:t> на </a:t>
            </a:r>
            <a:r>
              <a:rPr lang="ru-RU" dirty="0" err="1"/>
              <a:t>остившем</a:t>
            </a:r>
            <a:r>
              <a:rPr lang="ru-RU" dirty="0"/>
              <a:t> </a:t>
            </a:r>
            <a:r>
              <a:rPr lang="ru-RU" dirty="0" err="1"/>
              <a:t>попелі</a:t>
            </a:r>
            <a:r>
              <a:rPr lang="ru-RU" dirty="0"/>
              <a:t>, </a:t>
            </a:r>
            <a:r>
              <a:rPr lang="ru-RU" dirty="0" err="1"/>
              <a:t>вдивляємося</a:t>
            </a:r>
            <a:r>
              <a:rPr lang="ru-RU" dirty="0"/>
              <a:t> в </a:t>
            </a:r>
            <a:r>
              <a:rPr lang="ru-RU" dirty="0" err="1"/>
              <a:t>старіючі</a:t>
            </a:r>
            <a:r>
              <a:rPr lang="ru-RU" dirty="0"/>
              <a:t> </a:t>
            </a:r>
            <a:r>
              <a:rPr lang="ru-RU" dirty="0" err="1"/>
              <a:t>зірки</a:t>
            </a:r>
            <a:r>
              <a:rPr lang="ru-RU" dirty="0"/>
              <a:t> і </a:t>
            </a:r>
            <a:r>
              <a:rPr lang="ru-RU" dirty="0" err="1"/>
              <a:t>згадуємо</a:t>
            </a:r>
            <a:r>
              <a:rPr lang="ru-RU" dirty="0"/>
              <a:t> красу і </a:t>
            </a:r>
            <a:r>
              <a:rPr lang="ru-RU" dirty="0" err="1"/>
              <a:t>блиск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. </a:t>
            </a:r>
            <a:r>
              <a:rPr lang="ru-RU" dirty="0" err="1"/>
              <a:t>Вибух</a:t>
            </a:r>
            <a:r>
              <a:rPr lang="ru-RU" dirty="0"/>
              <a:t> </a:t>
            </a:r>
            <a:r>
              <a:rPr lang="ru-RU" dirty="0" err="1"/>
              <a:t>супернових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великий </a:t>
            </a:r>
            <a:r>
              <a:rPr lang="ru-RU" dirty="0" err="1"/>
              <a:t>вибух</a:t>
            </a:r>
            <a:r>
              <a:rPr lang="ru-RU" dirty="0"/>
              <a:t> галактики - </a:t>
            </a:r>
            <a:r>
              <a:rPr lang="ru-RU" dirty="0" err="1"/>
              <a:t>нікчемні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 у </a:t>
            </a:r>
            <a:r>
              <a:rPr lang="ru-RU" dirty="0" err="1"/>
              <a:t>порівнянні</a:t>
            </a:r>
            <a:r>
              <a:rPr lang="ru-RU" dirty="0"/>
              <a:t> з великим </a:t>
            </a:r>
            <a:r>
              <a:rPr lang="ru-RU" dirty="0" err="1"/>
              <a:t>вибухом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3523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2389">
            <a:off x="5153378" y="3644045"/>
            <a:ext cx="3515229" cy="258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4130">
            <a:off x="4682889" y="652338"/>
            <a:ext cx="4091618" cy="289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1184176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Народження</a:t>
            </a:r>
            <a:r>
              <a:rPr lang="ru-RU" dirty="0"/>
              <a:t> </a:t>
            </a:r>
            <a:r>
              <a:rPr lang="ru-RU" dirty="0" smtClean="0"/>
              <a:t>сверхгалактик </a:t>
            </a:r>
            <a:r>
              <a:rPr lang="ru-RU" dirty="0"/>
              <a:t>і </a:t>
            </a:r>
            <a:r>
              <a:rPr lang="ru-RU" dirty="0" err="1"/>
              <a:t>скупчень</a:t>
            </a:r>
            <a:r>
              <a:rPr lang="ru-RU" dirty="0"/>
              <a:t> галактик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84784"/>
            <a:ext cx="5544616" cy="4896544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sz="2000" b="1" i="1" dirty="0" err="1"/>
              <a:t>ери</a:t>
            </a:r>
            <a:r>
              <a:rPr lang="ru-RU" sz="2000" b="1" i="1" dirty="0"/>
              <a:t> </a:t>
            </a:r>
            <a:r>
              <a:rPr lang="ru-RU" sz="2000" b="1" i="1" dirty="0" err="1"/>
              <a:t>випромінювання</a:t>
            </a:r>
            <a:r>
              <a:rPr lang="ru-RU" sz="2000" b="1" i="1" dirty="0"/>
              <a:t> </a:t>
            </a:r>
            <a:r>
              <a:rPr lang="ru-RU" dirty="0" err="1"/>
              <a:t>тривало</a:t>
            </a:r>
            <a:r>
              <a:rPr lang="ru-RU" dirty="0"/>
              <a:t> </a:t>
            </a:r>
            <a:r>
              <a:rPr lang="ru-RU" dirty="0" err="1"/>
              <a:t>стрімке</a:t>
            </a:r>
            <a:r>
              <a:rPr lang="ru-RU" dirty="0"/>
              <a:t>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космічної</a:t>
            </a:r>
            <a:r>
              <a:rPr lang="ru-RU" dirty="0"/>
              <a:t> </a:t>
            </a:r>
            <a:r>
              <a:rPr lang="ru-RU" dirty="0" err="1"/>
              <a:t>матерії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фотонів</a:t>
            </a:r>
            <a:r>
              <a:rPr lang="ru-RU" dirty="0"/>
              <a:t>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зустрічалися</a:t>
            </a:r>
            <a:r>
              <a:rPr lang="ru-RU" dirty="0"/>
              <a:t> </a:t>
            </a:r>
            <a:r>
              <a:rPr lang="ru-RU" dirty="0" err="1"/>
              <a:t>вільні</a:t>
            </a:r>
            <a:r>
              <a:rPr lang="ru-RU" dirty="0"/>
              <a:t> </a:t>
            </a:r>
            <a:r>
              <a:rPr lang="ru-RU" dirty="0" err="1"/>
              <a:t>протони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електрони</a:t>
            </a:r>
            <a:r>
              <a:rPr lang="ru-RU" dirty="0"/>
              <a:t> і </a:t>
            </a:r>
            <a:r>
              <a:rPr lang="ru-RU" dirty="0" err="1"/>
              <a:t>вкрай</a:t>
            </a:r>
            <a:r>
              <a:rPr lang="ru-RU" dirty="0"/>
              <a:t> </a:t>
            </a:r>
            <a:r>
              <a:rPr lang="ru-RU" dirty="0" err="1"/>
              <a:t>рідко</a:t>
            </a:r>
            <a:r>
              <a:rPr lang="ru-RU" dirty="0"/>
              <a:t> - </a:t>
            </a:r>
            <a:r>
              <a:rPr lang="ru-RU" dirty="0" smtClean="0"/>
              <a:t>альфа-</a:t>
            </a:r>
            <a:r>
              <a:rPr lang="ru-RU" dirty="0" err="1" smtClean="0"/>
              <a:t>частинки</a:t>
            </a:r>
            <a:r>
              <a:rPr lang="ru-RU" dirty="0" smtClean="0"/>
              <a:t>. </a:t>
            </a:r>
            <a:r>
              <a:rPr lang="ru-RU" dirty="0"/>
              <a:t>У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ери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протони</a:t>
            </a:r>
            <a:r>
              <a:rPr lang="ru-RU" dirty="0"/>
              <a:t> і </a:t>
            </a:r>
            <a:r>
              <a:rPr lang="ru-RU" dirty="0" err="1"/>
              <a:t>електрони</a:t>
            </a:r>
            <a:r>
              <a:rPr lang="ru-RU" dirty="0"/>
              <a:t> в основному </a:t>
            </a:r>
            <a:r>
              <a:rPr lang="ru-RU" dirty="0" err="1"/>
              <a:t>залишалися</a:t>
            </a:r>
            <a:r>
              <a:rPr lang="ru-RU" dirty="0"/>
              <a:t> без </a:t>
            </a:r>
            <a:r>
              <a:rPr lang="ru-RU" dirty="0" err="1"/>
              <a:t>змін</a:t>
            </a:r>
            <a:r>
              <a:rPr lang="ru-RU" dirty="0"/>
              <a:t>, </a:t>
            </a:r>
            <a:r>
              <a:rPr lang="ru-RU" dirty="0" err="1"/>
              <a:t>зменшувалася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. З фотонами справа </a:t>
            </a:r>
            <a:r>
              <a:rPr lang="ru-RU" dirty="0" err="1"/>
              <a:t>йшла</a:t>
            </a:r>
            <a:r>
              <a:rPr lang="ru-RU" dirty="0"/>
              <a:t>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складніше</a:t>
            </a:r>
            <a:r>
              <a:rPr lang="ru-RU" dirty="0"/>
              <a:t>.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залишилася</a:t>
            </a:r>
            <a:r>
              <a:rPr lang="ru-RU" dirty="0"/>
              <a:t> </a:t>
            </a:r>
            <a:r>
              <a:rPr lang="ru-RU" dirty="0" err="1"/>
              <a:t>колишньою</a:t>
            </a:r>
            <a:r>
              <a:rPr lang="ru-RU" dirty="0"/>
              <a:t>,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ери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гамма-</a:t>
            </a:r>
            <a:r>
              <a:rPr lang="ru-RU" dirty="0" err="1"/>
              <a:t>фотони</a:t>
            </a:r>
            <a:r>
              <a:rPr lang="ru-RU" dirty="0"/>
              <a:t>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перетворювалися</a:t>
            </a:r>
            <a:r>
              <a:rPr lang="ru-RU" dirty="0"/>
              <a:t> на </a:t>
            </a:r>
            <a:r>
              <a:rPr lang="ru-RU" dirty="0" err="1"/>
              <a:t>фотони</a:t>
            </a:r>
            <a:r>
              <a:rPr lang="ru-RU" dirty="0"/>
              <a:t> </a:t>
            </a:r>
            <a:r>
              <a:rPr lang="ru-RU" dirty="0" err="1"/>
              <a:t>рентгенівські</a:t>
            </a:r>
            <a:r>
              <a:rPr lang="ru-RU" dirty="0"/>
              <a:t>, </a:t>
            </a:r>
            <a:r>
              <a:rPr lang="ru-RU" dirty="0" err="1"/>
              <a:t>ультрафіолетові</a:t>
            </a:r>
            <a:r>
              <a:rPr lang="ru-RU" dirty="0"/>
              <a:t> і </a:t>
            </a:r>
            <a:r>
              <a:rPr lang="ru-RU" dirty="0" err="1"/>
              <a:t>фотони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. </a:t>
            </a:r>
            <a:r>
              <a:rPr lang="ru-RU" dirty="0" err="1"/>
              <a:t>Речовина</a:t>
            </a:r>
            <a:r>
              <a:rPr lang="ru-RU" dirty="0"/>
              <a:t> і </a:t>
            </a:r>
            <a:r>
              <a:rPr lang="ru-RU" dirty="0" err="1"/>
              <a:t>фотони</a:t>
            </a:r>
            <a:r>
              <a:rPr lang="ru-RU" dirty="0"/>
              <a:t> до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ru-RU" dirty="0" err="1"/>
              <a:t>ери</a:t>
            </a:r>
            <a:r>
              <a:rPr lang="ru-RU" dirty="0"/>
              <a:t> </a:t>
            </a:r>
            <a:r>
              <a:rPr lang="ru-RU" dirty="0" err="1"/>
              <a:t>охололи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настільки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до кожного з </a:t>
            </a:r>
            <a:r>
              <a:rPr lang="ru-RU" dirty="0" err="1"/>
              <a:t>протонів</a:t>
            </a:r>
            <a:r>
              <a:rPr lang="ru-RU" dirty="0"/>
              <a:t> </a:t>
            </a:r>
            <a:r>
              <a:rPr lang="ru-RU" dirty="0" err="1"/>
              <a:t>міг</a:t>
            </a:r>
            <a:r>
              <a:rPr lang="ru-RU" dirty="0"/>
              <a:t>, </a:t>
            </a:r>
            <a:r>
              <a:rPr lang="ru-RU" dirty="0" err="1"/>
              <a:t>приєднається</a:t>
            </a:r>
            <a:r>
              <a:rPr lang="ru-RU" dirty="0"/>
              <a:t> один </a:t>
            </a:r>
            <a:r>
              <a:rPr lang="ru-RU" dirty="0" err="1"/>
              <a:t>електрон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відбувалося</a:t>
            </a:r>
            <a:r>
              <a:rPr lang="ru-RU" dirty="0"/>
              <a:t> </a:t>
            </a:r>
            <a:r>
              <a:rPr lang="ru-RU" dirty="0" err="1"/>
              <a:t>ультрафіолетового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одного фотона (</a:t>
            </a:r>
            <a:r>
              <a:rPr lang="ru-RU" dirty="0" err="1"/>
              <a:t>або</a:t>
            </a:r>
            <a:r>
              <a:rPr lang="ru-RU" dirty="0"/>
              <a:t> ж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фотонів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) і, таким чином, </a:t>
            </a:r>
            <a:r>
              <a:rPr lang="ru-RU" dirty="0" err="1"/>
              <a:t>виник</a:t>
            </a:r>
            <a:r>
              <a:rPr lang="ru-RU" dirty="0"/>
              <a:t> атом </a:t>
            </a:r>
            <a:r>
              <a:rPr lang="ru-RU" dirty="0" err="1"/>
              <a:t>водню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перша система </a:t>
            </a:r>
            <a:r>
              <a:rPr lang="ru-RU" dirty="0" err="1"/>
              <a:t>частинок</a:t>
            </a:r>
            <a:r>
              <a:rPr lang="ru-RU" dirty="0"/>
              <a:t> у </a:t>
            </a:r>
            <a:r>
              <a:rPr lang="ru-RU" dirty="0" err="1"/>
              <a:t>Всесвіті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6837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Зоряна ера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виникненням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атомів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водню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починається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зоряна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ера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ера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часток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точніше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кажучи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ера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протонів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електронів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Всесвіт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вступає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зоряну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еру 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водневого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газу з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величезною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кількістю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світлових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ультрафіолетових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фотонів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Водневий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газ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розширювався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частинах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Всесвіту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різною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швидкістю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Неоднаковою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щільність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утворював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величезні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згустки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мільйонів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світлових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таких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космічних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водневих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згустків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тисяч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то і в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мільйони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ніж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теперішньої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Галактики.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Розширення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газу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всередині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згустків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йшло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повільніше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ніж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розширення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розрідженого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водню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самими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згущені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Пізніше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окремих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ділянок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допомогою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власного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тяжіння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утворилися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сверхгалактікі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скупчення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галактик.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Отже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одиниці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Всесвіту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сверхгалактікі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є результатом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нерівномірного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розподілу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водню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яке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відбувалося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ранніх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етапах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Всесвіту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903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3894743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5073" y="0"/>
            <a:ext cx="8157592" cy="7555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/>
              <a:t>галактик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548680"/>
            <a:ext cx="5004048" cy="6120680"/>
          </a:xfrm>
        </p:spPr>
        <p:txBody>
          <a:bodyPr>
            <a:noAutofit/>
          </a:bodyPr>
          <a:lstStyle/>
          <a:p>
            <a:r>
              <a:rPr lang="ru-RU" sz="2100" dirty="0" err="1"/>
              <a:t>Колосальні</a:t>
            </a:r>
            <a:r>
              <a:rPr lang="ru-RU" sz="2100" dirty="0"/>
              <a:t> </a:t>
            </a:r>
            <a:r>
              <a:rPr lang="ru-RU" sz="2100" dirty="0" err="1"/>
              <a:t>водневі</a:t>
            </a:r>
            <a:r>
              <a:rPr lang="ru-RU" sz="2100" dirty="0"/>
              <a:t> </a:t>
            </a:r>
            <a:r>
              <a:rPr lang="ru-RU" sz="2100" dirty="0" err="1"/>
              <a:t>згущення</a:t>
            </a:r>
            <a:r>
              <a:rPr lang="ru-RU" sz="2100" dirty="0"/>
              <a:t> - </a:t>
            </a:r>
            <a:r>
              <a:rPr lang="ru-RU" sz="2100" dirty="0" err="1"/>
              <a:t>зародки</a:t>
            </a:r>
            <a:r>
              <a:rPr lang="ru-RU" sz="2100" dirty="0"/>
              <a:t> </a:t>
            </a:r>
            <a:r>
              <a:rPr lang="ru-RU" sz="2100" dirty="0" err="1"/>
              <a:t>понад</a:t>
            </a:r>
            <a:r>
              <a:rPr lang="ru-RU" sz="2100" dirty="0"/>
              <a:t> галактик і </a:t>
            </a:r>
            <a:r>
              <a:rPr lang="ru-RU" sz="2100" dirty="0" err="1"/>
              <a:t>скупчень</a:t>
            </a:r>
            <a:r>
              <a:rPr lang="ru-RU" sz="2100" dirty="0"/>
              <a:t> галактик - </a:t>
            </a:r>
            <a:r>
              <a:rPr lang="ru-RU" sz="2100" dirty="0" err="1"/>
              <a:t>повільно</a:t>
            </a:r>
            <a:r>
              <a:rPr lang="ru-RU" sz="2100" dirty="0"/>
              <a:t> </a:t>
            </a:r>
            <a:r>
              <a:rPr lang="ru-RU" sz="2100" dirty="0" err="1"/>
              <a:t>оберталися</a:t>
            </a:r>
            <a:r>
              <a:rPr lang="ru-RU" sz="2100" dirty="0"/>
              <a:t>. </a:t>
            </a:r>
            <a:r>
              <a:rPr lang="ru-RU" sz="2100" dirty="0" err="1"/>
              <a:t>Всередині</a:t>
            </a:r>
            <a:r>
              <a:rPr lang="ru-RU" sz="2100" dirty="0"/>
              <a:t> </a:t>
            </a:r>
            <a:r>
              <a:rPr lang="ru-RU" sz="2100" dirty="0" err="1"/>
              <a:t>їх</a:t>
            </a:r>
            <a:r>
              <a:rPr lang="ru-RU" sz="2100" dirty="0"/>
              <a:t> </a:t>
            </a:r>
            <a:r>
              <a:rPr lang="ru-RU" sz="2100" dirty="0" err="1"/>
              <a:t>утворювалися</a:t>
            </a:r>
            <a:r>
              <a:rPr lang="ru-RU" sz="2100" dirty="0"/>
              <a:t> </a:t>
            </a:r>
            <a:r>
              <a:rPr lang="ru-RU" sz="2100" dirty="0" err="1"/>
              <a:t>вихори</a:t>
            </a:r>
            <a:r>
              <a:rPr lang="ru-RU" sz="2100" dirty="0"/>
              <a:t>, </a:t>
            </a:r>
            <a:r>
              <a:rPr lang="ru-RU" sz="2100" dirty="0" err="1"/>
              <a:t>схожі</a:t>
            </a:r>
            <a:r>
              <a:rPr lang="ru-RU" sz="2100" dirty="0"/>
              <a:t> на вир. </a:t>
            </a:r>
            <a:r>
              <a:rPr lang="ru-RU" sz="2100" dirty="0" err="1"/>
              <a:t>Їх</a:t>
            </a:r>
            <a:r>
              <a:rPr lang="ru-RU" sz="2100" dirty="0"/>
              <a:t> </a:t>
            </a:r>
            <a:r>
              <a:rPr lang="ru-RU" sz="2100" dirty="0" err="1"/>
              <a:t>діаметр</a:t>
            </a:r>
            <a:r>
              <a:rPr lang="ru-RU" sz="2100" dirty="0"/>
              <a:t> </a:t>
            </a:r>
            <a:r>
              <a:rPr lang="ru-RU" sz="2100" dirty="0" err="1"/>
              <a:t>сягав</a:t>
            </a:r>
            <a:r>
              <a:rPr lang="ru-RU" sz="2100" dirty="0"/>
              <a:t> </a:t>
            </a:r>
            <a:r>
              <a:rPr lang="ru-RU" sz="2100" dirty="0" err="1"/>
              <a:t>приблизно</a:t>
            </a:r>
            <a:r>
              <a:rPr lang="ru-RU" sz="2100" dirty="0"/>
              <a:t> ста </a:t>
            </a:r>
            <a:r>
              <a:rPr lang="ru-RU" sz="2100" dirty="0" err="1"/>
              <a:t>тисяч</a:t>
            </a:r>
            <a:r>
              <a:rPr lang="ru-RU" sz="2100" dirty="0"/>
              <a:t> </a:t>
            </a:r>
            <a:r>
              <a:rPr lang="ru-RU" sz="2100" dirty="0" err="1"/>
              <a:t>світлових</a:t>
            </a:r>
            <a:r>
              <a:rPr lang="ru-RU" sz="2100" dirty="0"/>
              <a:t> </a:t>
            </a:r>
            <a:r>
              <a:rPr lang="ru-RU" sz="2100" dirty="0" err="1"/>
              <a:t>років</a:t>
            </a:r>
            <a:r>
              <a:rPr lang="ru-RU" sz="2100" dirty="0"/>
              <a:t>. Ми </a:t>
            </a:r>
            <a:r>
              <a:rPr lang="ru-RU" sz="2100" dirty="0" err="1"/>
              <a:t>називаємо</a:t>
            </a:r>
            <a:r>
              <a:rPr lang="ru-RU" sz="2100" dirty="0"/>
              <a:t> </a:t>
            </a:r>
            <a:r>
              <a:rPr lang="ru-RU" sz="2100" dirty="0" err="1"/>
              <a:t>ці</a:t>
            </a:r>
            <a:r>
              <a:rPr lang="ru-RU" sz="2100" dirty="0"/>
              <a:t> </a:t>
            </a:r>
            <a:r>
              <a:rPr lang="ru-RU" sz="2100" dirty="0" err="1"/>
              <a:t>системи</a:t>
            </a:r>
            <a:r>
              <a:rPr lang="ru-RU" sz="2100" dirty="0"/>
              <a:t> </a:t>
            </a:r>
            <a:r>
              <a:rPr lang="ru-RU" sz="2100" dirty="0" err="1"/>
              <a:t>протогалактікамі</a:t>
            </a:r>
            <a:r>
              <a:rPr lang="ru-RU" sz="2100" dirty="0"/>
              <a:t>, </a:t>
            </a:r>
            <a:r>
              <a:rPr lang="ru-RU" sz="2100" dirty="0" err="1"/>
              <a:t>тобто</a:t>
            </a:r>
            <a:r>
              <a:rPr lang="ru-RU" sz="2100" dirty="0"/>
              <a:t> </a:t>
            </a:r>
            <a:r>
              <a:rPr lang="ru-RU" sz="2100" dirty="0" err="1"/>
              <a:t>зародками</a:t>
            </a:r>
            <a:r>
              <a:rPr lang="ru-RU" sz="2100" dirty="0"/>
              <a:t> галактик. Не </a:t>
            </a:r>
            <a:r>
              <a:rPr lang="ru-RU" sz="2100" dirty="0" err="1"/>
              <a:t>дивлячись</a:t>
            </a:r>
            <a:r>
              <a:rPr lang="ru-RU" sz="2100" dirty="0"/>
              <a:t> на </a:t>
            </a:r>
            <a:r>
              <a:rPr lang="ru-RU" sz="2100" dirty="0" err="1"/>
              <a:t>свої</a:t>
            </a:r>
            <a:r>
              <a:rPr lang="ru-RU" sz="2100" dirty="0"/>
              <a:t> </a:t>
            </a:r>
            <a:r>
              <a:rPr lang="ru-RU" sz="2100" dirty="0" err="1"/>
              <a:t>неймовірні</a:t>
            </a:r>
            <a:r>
              <a:rPr lang="ru-RU" sz="2100" dirty="0"/>
              <a:t> </a:t>
            </a:r>
            <a:r>
              <a:rPr lang="ru-RU" sz="2100" dirty="0" err="1"/>
              <a:t>розміри</a:t>
            </a:r>
            <a:r>
              <a:rPr lang="ru-RU" sz="2100" dirty="0"/>
              <a:t>, </a:t>
            </a:r>
            <a:r>
              <a:rPr lang="ru-RU" sz="2100" dirty="0" err="1"/>
              <a:t>вихори</a:t>
            </a:r>
            <a:r>
              <a:rPr lang="ru-RU" sz="2100" dirty="0"/>
              <a:t> </a:t>
            </a:r>
            <a:r>
              <a:rPr lang="ru-RU" sz="2100" dirty="0" err="1"/>
              <a:t>протогалактік</a:t>
            </a:r>
            <a:r>
              <a:rPr lang="ru-RU" sz="2100" dirty="0"/>
              <a:t> </a:t>
            </a:r>
            <a:r>
              <a:rPr lang="ru-RU" sz="2100" dirty="0" err="1"/>
              <a:t>були</a:t>
            </a:r>
            <a:r>
              <a:rPr lang="ru-RU" sz="2100" dirty="0"/>
              <a:t> </a:t>
            </a:r>
            <a:r>
              <a:rPr lang="ru-RU" sz="2100" dirty="0" err="1"/>
              <a:t>всього</a:t>
            </a:r>
            <a:r>
              <a:rPr lang="ru-RU" sz="2100" dirty="0"/>
              <a:t> </a:t>
            </a:r>
            <a:r>
              <a:rPr lang="ru-RU" sz="2100" dirty="0" err="1"/>
              <a:t>лише</a:t>
            </a:r>
            <a:r>
              <a:rPr lang="ru-RU" sz="2100" dirty="0"/>
              <a:t> </a:t>
            </a:r>
            <a:r>
              <a:rPr lang="ru-RU" sz="2100" dirty="0" err="1"/>
              <a:t>незначною</a:t>
            </a:r>
            <a:r>
              <a:rPr lang="ru-RU" sz="2100" dirty="0"/>
              <a:t> </a:t>
            </a:r>
            <a:r>
              <a:rPr lang="ru-RU" sz="2100" dirty="0" err="1"/>
              <a:t>частиною</a:t>
            </a:r>
            <a:r>
              <a:rPr lang="ru-RU" sz="2100" dirty="0"/>
              <a:t> </a:t>
            </a:r>
            <a:r>
              <a:rPr lang="ru-RU" sz="2100" dirty="0" err="1"/>
              <a:t>сверхгалактік</a:t>
            </a:r>
            <a:r>
              <a:rPr lang="ru-RU" sz="2100" dirty="0"/>
              <a:t> і за </a:t>
            </a:r>
            <a:r>
              <a:rPr lang="ru-RU" sz="2100" dirty="0" err="1"/>
              <a:t>розміром</a:t>
            </a:r>
            <a:r>
              <a:rPr lang="ru-RU" sz="2100" dirty="0"/>
              <a:t> не </a:t>
            </a:r>
            <a:r>
              <a:rPr lang="ru-RU" sz="2100" dirty="0" err="1"/>
              <a:t>перевищували</a:t>
            </a:r>
            <a:r>
              <a:rPr lang="ru-RU" sz="2100" dirty="0"/>
              <a:t> одну </a:t>
            </a:r>
            <a:r>
              <a:rPr lang="ru-RU" sz="2100" dirty="0" err="1"/>
              <a:t>тисячну</a:t>
            </a:r>
            <a:r>
              <a:rPr lang="ru-RU" sz="2100" dirty="0"/>
              <a:t> </a:t>
            </a:r>
            <a:r>
              <a:rPr lang="ru-RU" sz="2100" dirty="0" err="1"/>
              <a:t>сверхгалактікі</a:t>
            </a:r>
            <a:r>
              <a:rPr lang="ru-RU" sz="2100" dirty="0"/>
              <a:t>. Сила </a:t>
            </a:r>
            <a:r>
              <a:rPr lang="ru-RU" sz="2100" dirty="0" err="1"/>
              <a:t>гравітації</a:t>
            </a:r>
            <a:r>
              <a:rPr lang="ru-RU" sz="2100" dirty="0"/>
              <a:t> </a:t>
            </a:r>
            <a:r>
              <a:rPr lang="ru-RU" sz="2100" dirty="0" err="1"/>
              <a:t>утворювала</a:t>
            </a:r>
            <a:r>
              <a:rPr lang="ru-RU" sz="2100" dirty="0"/>
              <a:t> з </a:t>
            </a:r>
            <a:r>
              <a:rPr lang="ru-RU" sz="2100" dirty="0" err="1"/>
              <a:t>цих</a:t>
            </a:r>
            <a:r>
              <a:rPr lang="ru-RU" sz="2100" dirty="0"/>
              <a:t> </a:t>
            </a:r>
            <a:r>
              <a:rPr lang="ru-RU" sz="2100" dirty="0" err="1"/>
              <a:t>вихорів</a:t>
            </a:r>
            <a:r>
              <a:rPr lang="ru-RU" sz="2100" dirty="0"/>
              <a:t> </a:t>
            </a:r>
            <a:r>
              <a:rPr lang="ru-RU" sz="2100" dirty="0" err="1"/>
              <a:t>системи</a:t>
            </a:r>
            <a:r>
              <a:rPr lang="ru-RU" sz="2100" dirty="0"/>
              <a:t> </a:t>
            </a:r>
            <a:r>
              <a:rPr lang="ru-RU" sz="2100" dirty="0" err="1"/>
              <a:t>зірок</a:t>
            </a:r>
            <a:r>
              <a:rPr lang="ru-RU" sz="2100" dirty="0"/>
              <a:t>, </a:t>
            </a:r>
            <a:r>
              <a:rPr lang="ru-RU" sz="2100" dirty="0" err="1"/>
              <a:t>які</a:t>
            </a:r>
            <a:r>
              <a:rPr lang="ru-RU" sz="2100" dirty="0"/>
              <a:t> ми </a:t>
            </a:r>
            <a:r>
              <a:rPr lang="ru-RU" sz="2100" dirty="0" err="1"/>
              <a:t>називаємо</a:t>
            </a:r>
            <a:r>
              <a:rPr lang="ru-RU" sz="2100" dirty="0"/>
              <a:t> галактиками. </a:t>
            </a:r>
            <a:r>
              <a:rPr lang="ru-RU" sz="2100" dirty="0" err="1"/>
              <a:t>Деякі</a:t>
            </a:r>
            <a:r>
              <a:rPr lang="ru-RU" sz="2100" dirty="0"/>
              <a:t> з галактик </a:t>
            </a:r>
            <a:r>
              <a:rPr lang="ru-RU" sz="2100" dirty="0" err="1"/>
              <a:t>досі</a:t>
            </a:r>
            <a:r>
              <a:rPr lang="ru-RU" sz="2100" dirty="0"/>
              <a:t> </a:t>
            </a:r>
            <a:r>
              <a:rPr lang="ru-RU" sz="2100" dirty="0" err="1"/>
              <a:t>нагадують</a:t>
            </a:r>
            <a:r>
              <a:rPr lang="ru-RU" sz="2100" dirty="0"/>
              <a:t> нам </a:t>
            </a:r>
            <a:r>
              <a:rPr lang="ru-RU" sz="2100" dirty="0" err="1"/>
              <a:t>гігантське</a:t>
            </a:r>
            <a:r>
              <a:rPr lang="ru-RU" sz="2100" dirty="0"/>
              <a:t> </a:t>
            </a:r>
            <a:r>
              <a:rPr lang="ru-RU" sz="2100" dirty="0" err="1"/>
              <a:t>завихрення</a:t>
            </a:r>
            <a:r>
              <a:rPr lang="ru-RU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8337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677">
            <a:off x="5249171" y="2431590"/>
            <a:ext cx="3567772" cy="267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dirty="0" err="1" smtClean="0"/>
              <a:t>Обертання</a:t>
            </a:r>
            <a:r>
              <a:rPr lang="ru-RU" dirty="0" smtClean="0"/>
              <a:t> Галактики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612511"/>
            <a:ext cx="5011662" cy="5112568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/>
              <a:t>зорі</a:t>
            </a:r>
            <a:r>
              <a:rPr lang="ru-RU" dirty="0"/>
              <a:t> Галактики </a:t>
            </a:r>
            <a:r>
              <a:rPr lang="ru-RU" dirty="0" err="1"/>
              <a:t>обертаються</a:t>
            </a:r>
            <a:r>
              <a:rPr lang="ru-RU" dirty="0"/>
              <a:t> </a:t>
            </a:r>
            <a:r>
              <a:rPr lang="ru-RU" dirty="0" err="1"/>
              <a:t>нав­коло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центра. </a:t>
            </a:r>
            <a:r>
              <a:rPr lang="ru-RU" dirty="0" err="1"/>
              <a:t>Кутова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</a:t>
            </a:r>
            <a:r>
              <a:rPr lang="ru-RU" dirty="0" err="1"/>
              <a:t>зір</a:t>
            </a:r>
            <a:r>
              <a:rPr lang="ru-RU" dirty="0"/>
              <a:t> у </a:t>
            </a:r>
            <a:r>
              <a:rPr lang="ru-RU" dirty="0" err="1"/>
              <a:t>внутрішній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Галактики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dirty="0" err="1"/>
              <a:t>однакова</a:t>
            </a:r>
            <a:r>
              <a:rPr lang="ru-RU" dirty="0"/>
              <a:t>, а </a:t>
            </a:r>
            <a:r>
              <a:rPr lang="ru-RU" dirty="0" err="1"/>
              <a:t>зовнішні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обертаються</a:t>
            </a:r>
            <a:r>
              <a:rPr lang="ru-RU" dirty="0"/>
              <a:t> </a:t>
            </a:r>
            <a:r>
              <a:rPr lang="ru-RU" dirty="0" err="1"/>
              <a:t>повільніше</a:t>
            </a:r>
            <a:r>
              <a:rPr lang="ru-RU" dirty="0"/>
              <a:t>.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</a:t>
            </a:r>
            <a:r>
              <a:rPr lang="ru-RU" dirty="0" err="1"/>
              <a:t>зір</a:t>
            </a:r>
            <a:r>
              <a:rPr lang="ru-RU" dirty="0"/>
              <a:t> у </a:t>
            </a:r>
            <a:r>
              <a:rPr lang="ru-RU" dirty="0" err="1"/>
              <a:t>Галактиці</a:t>
            </a:r>
            <a:r>
              <a:rPr lang="ru-RU" dirty="0"/>
              <a:t> </a:t>
            </a:r>
            <a:r>
              <a:rPr lang="ru-RU" dirty="0" err="1"/>
              <a:t>відріз­няється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планет у </a:t>
            </a:r>
            <a:r>
              <a:rPr lang="ru-RU" dirty="0" err="1"/>
              <a:t>Сонячній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, де й </a:t>
            </a:r>
            <a:r>
              <a:rPr lang="ru-RU" dirty="0" err="1"/>
              <a:t>кутова</a:t>
            </a:r>
            <a:r>
              <a:rPr lang="ru-RU" dirty="0"/>
              <a:t>, і </a:t>
            </a:r>
            <a:r>
              <a:rPr lang="ru-RU" dirty="0" err="1"/>
              <a:t>лінійна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збільшенням</a:t>
            </a:r>
            <a:r>
              <a:rPr lang="ru-RU" dirty="0"/>
              <a:t> </a:t>
            </a:r>
            <a:r>
              <a:rPr lang="ru-RU" dirty="0" err="1"/>
              <a:t>радіуса</a:t>
            </a:r>
            <a:r>
              <a:rPr lang="ru-RU" dirty="0"/>
              <a:t> </a:t>
            </a:r>
            <a:r>
              <a:rPr lang="ru-RU" dirty="0" err="1"/>
              <a:t>орбіти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змен­шуються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відмінність</a:t>
            </a:r>
            <a:r>
              <a:rPr lang="ru-RU" dirty="0"/>
              <a:t> </a:t>
            </a:r>
            <a:r>
              <a:rPr lang="ru-RU" dirty="0" err="1"/>
              <a:t>пов'язана</a:t>
            </a:r>
            <a:r>
              <a:rPr lang="ru-RU" dirty="0"/>
              <a:t> з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ядро Галактики не </a:t>
            </a:r>
            <a:r>
              <a:rPr lang="ru-RU" dirty="0" err="1"/>
              <a:t>перевищує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так, як </a:t>
            </a:r>
            <a:r>
              <a:rPr lang="ru-RU" dirty="0" err="1"/>
              <a:t>Сонце</a:t>
            </a:r>
            <a:r>
              <a:rPr lang="ru-RU" dirty="0"/>
              <a:t> в </a:t>
            </a:r>
            <a:r>
              <a:rPr lang="ru-RU" dirty="0" err="1"/>
              <a:t>Сонячній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Сонячна</a:t>
            </a:r>
            <a:r>
              <a:rPr lang="ru-RU" dirty="0"/>
              <a:t> система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повний</a:t>
            </a:r>
            <a:r>
              <a:rPr lang="ru-RU" dirty="0"/>
              <a:t> </a:t>
            </a:r>
            <a:r>
              <a:rPr lang="ru-RU" dirty="0" err="1"/>
              <a:t>оберт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цент­ра Галактики </a:t>
            </a:r>
            <a:r>
              <a:rPr lang="ru-RU" dirty="0" err="1"/>
              <a:t>приблизно</a:t>
            </a:r>
            <a:r>
              <a:rPr lang="ru-RU" dirty="0"/>
              <a:t> за 200 млн.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швидкістю</a:t>
            </a:r>
            <a:r>
              <a:rPr lang="ru-RU" dirty="0"/>
              <a:t> 250 км/с.</a:t>
            </a:r>
          </a:p>
        </p:txBody>
      </p:sp>
    </p:spTree>
    <p:extLst>
      <p:ext uri="{BB962C8B-B14F-4D97-AF65-F5344CB8AC3E}">
        <p14:creationId xmlns:p14="http://schemas.microsoft.com/office/powerpoint/2010/main" val="2736501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7819974" cy="3403848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         Дякую за увагу!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1440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207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13" y="3780625"/>
            <a:ext cx="3039114" cy="225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7608952" cy="734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</a:t>
            </a:r>
            <a:r>
              <a:rPr lang="ru-RU" b="1" dirty="0" err="1" smtClean="0"/>
              <a:t>Всесвіт</a:t>
            </a: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850776"/>
            <a:ext cx="8640960" cy="3370312"/>
          </a:xfrm>
        </p:spPr>
        <p:txBody>
          <a:bodyPr>
            <a:normAutofit/>
          </a:bodyPr>
          <a:lstStyle/>
          <a:p>
            <a:r>
              <a:rPr lang="ru-RU" sz="2000" b="1" i="1" dirty="0" err="1"/>
              <a:t>Всесвіт</a:t>
            </a:r>
            <a:r>
              <a:rPr lang="ru-RU" sz="2000" dirty="0"/>
              <a:t> - </a:t>
            </a:r>
            <a:r>
              <a:rPr lang="ru-RU" sz="2000" dirty="0" err="1"/>
              <a:t>це</a:t>
            </a:r>
            <a:r>
              <a:rPr lang="ru-RU" sz="2000" dirty="0"/>
              <a:t> все,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існує</a:t>
            </a:r>
            <a:r>
              <a:rPr lang="ru-RU" sz="2000" dirty="0"/>
              <a:t>.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нескінченний</a:t>
            </a:r>
            <a:r>
              <a:rPr lang="ru-RU" sz="2000" dirty="0"/>
              <a:t> у </a:t>
            </a:r>
            <a:r>
              <a:rPr lang="ru-RU" sz="2000" dirty="0" err="1"/>
              <a:t>часі</a:t>
            </a:r>
            <a:r>
              <a:rPr lang="ru-RU" sz="2000" dirty="0"/>
              <a:t> й </a:t>
            </a:r>
            <a:r>
              <a:rPr lang="ru-RU" sz="2000" dirty="0" err="1"/>
              <a:t>просторі</a:t>
            </a:r>
            <a:r>
              <a:rPr lang="ru-RU" sz="2000" dirty="0"/>
              <a:t>, </a:t>
            </a:r>
            <a:r>
              <a:rPr lang="ru-RU" sz="2000" dirty="0" err="1"/>
              <a:t>хоча</a:t>
            </a:r>
            <a:r>
              <a:rPr lang="ru-RU" sz="2000" dirty="0"/>
              <a:t> </a:t>
            </a:r>
            <a:r>
              <a:rPr lang="ru-RU" sz="2000" dirty="0" err="1"/>
              <a:t>кожна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часточка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свій</a:t>
            </a:r>
            <a:r>
              <a:rPr lang="ru-RU" sz="2000" dirty="0"/>
              <a:t> початок і </a:t>
            </a:r>
            <a:r>
              <a:rPr lang="ru-RU" sz="2000" dirty="0" err="1"/>
              <a:t>кінець</a:t>
            </a:r>
            <a:r>
              <a:rPr lang="ru-RU" sz="2000" dirty="0"/>
              <a:t>, як у </a:t>
            </a:r>
            <a:r>
              <a:rPr lang="ru-RU" sz="2000" dirty="0" err="1"/>
              <a:t>часі</a:t>
            </a:r>
            <a:r>
              <a:rPr lang="ru-RU" sz="2000" dirty="0"/>
              <a:t>, так і в </a:t>
            </a:r>
            <a:r>
              <a:rPr lang="ru-RU" sz="2000" dirty="0" err="1"/>
              <a:t>просторі</a:t>
            </a:r>
            <a:r>
              <a:rPr lang="ru-RU" sz="2000" dirty="0"/>
              <a:t>. </a:t>
            </a:r>
            <a:r>
              <a:rPr lang="ru-RU" sz="2000" dirty="0" err="1"/>
              <a:t>Всесвіт</a:t>
            </a:r>
            <a:r>
              <a:rPr lang="ru-RU" sz="2000" dirty="0"/>
              <a:t> </a:t>
            </a:r>
            <a:r>
              <a:rPr lang="ru-RU" sz="2000" dirty="0" err="1"/>
              <a:t>складається</a:t>
            </a:r>
            <a:r>
              <a:rPr lang="ru-RU" sz="2000" dirty="0"/>
              <a:t> з </a:t>
            </a:r>
            <a:r>
              <a:rPr lang="ru-RU" sz="2000" dirty="0" err="1"/>
              <a:t>дрібних</a:t>
            </a:r>
            <a:r>
              <a:rPr lang="ru-RU" sz="2000" dirty="0"/>
              <a:t> </a:t>
            </a:r>
            <a:r>
              <a:rPr lang="ru-RU" sz="2000" dirty="0" err="1"/>
              <a:t>порошин</a:t>
            </a:r>
            <a:r>
              <a:rPr lang="ru-RU" sz="2000" dirty="0"/>
              <a:t> і </a:t>
            </a:r>
            <a:r>
              <a:rPr lang="ru-RU" sz="2000" dirty="0" err="1"/>
              <a:t>атомів</a:t>
            </a:r>
            <a:r>
              <a:rPr lang="ru-RU" sz="2000" dirty="0"/>
              <a:t>, </a:t>
            </a:r>
            <a:r>
              <a:rPr lang="ru-RU" sz="2000" dirty="0" err="1"/>
              <a:t>величезних</a:t>
            </a:r>
            <a:r>
              <a:rPr lang="ru-RU" sz="2000" dirty="0"/>
              <a:t> </a:t>
            </a:r>
            <a:r>
              <a:rPr lang="ru-RU" sz="2000" dirty="0" err="1"/>
              <a:t>скупчень</a:t>
            </a:r>
            <a:r>
              <a:rPr lang="ru-RU" sz="2000" dirty="0"/>
              <a:t> </a:t>
            </a:r>
            <a:r>
              <a:rPr lang="ru-RU" sz="2000" dirty="0" err="1"/>
              <a:t>речовини</a:t>
            </a:r>
            <a:r>
              <a:rPr lang="ru-RU" sz="2000" dirty="0"/>
              <a:t> і </a:t>
            </a:r>
            <a:r>
              <a:rPr lang="ru-RU" sz="2000" dirty="0" err="1"/>
              <a:t>зоряних</a:t>
            </a:r>
            <a:r>
              <a:rPr lang="ru-RU" sz="2000" dirty="0"/>
              <a:t> </a:t>
            </a:r>
            <a:r>
              <a:rPr lang="ru-RU" sz="2000" dirty="0" err="1"/>
              <a:t>світів</a:t>
            </a:r>
            <a:r>
              <a:rPr lang="ru-RU" sz="2000" dirty="0"/>
              <a:t> і систем</a:t>
            </a:r>
            <a:r>
              <a:rPr lang="ru-RU" sz="2000" dirty="0" smtClean="0"/>
              <a:t>.</a:t>
            </a:r>
          </a:p>
          <a:p>
            <a:r>
              <a:rPr lang="ru-RU" sz="2000" dirty="0" err="1"/>
              <a:t>Всесвіт</a:t>
            </a:r>
            <a:r>
              <a:rPr lang="ru-RU" sz="2000" dirty="0"/>
              <a:t> </a:t>
            </a:r>
            <a:r>
              <a:rPr lang="ru-RU" sz="2000" dirty="0" err="1"/>
              <a:t>складається</a:t>
            </a:r>
            <a:r>
              <a:rPr lang="ru-RU" sz="2000" dirty="0"/>
              <a:t> з </a:t>
            </a:r>
            <a:r>
              <a:rPr lang="ru-RU" sz="2000" dirty="0" err="1"/>
              <a:t>численних</a:t>
            </a:r>
            <a:r>
              <a:rPr lang="ru-RU" sz="2000" dirty="0"/>
              <a:t> </a:t>
            </a:r>
            <a:r>
              <a:rPr lang="ru-RU" sz="2000" dirty="0" err="1"/>
              <a:t>зір</a:t>
            </a:r>
            <a:r>
              <a:rPr lang="ru-RU" sz="2000" dirty="0"/>
              <a:t>, </a:t>
            </a:r>
            <a:r>
              <a:rPr lang="ru-RU" sz="2000" dirty="0" err="1"/>
              <a:t>об'єднаних</a:t>
            </a:r>
            <a:r>
              <a:rPr lang="ru-RU" sz="2000" dirty="0"/>
              <a:t> у </a:t>
            </a:r>
            <a:r>
              <a:rPr lang="ru-RU" sz="2000" dirty="0" err="1"/>
              <a:t>гігантські</a:t>
            </a:r>
            <a:r>
              <a:rPr lang="ru-RU" sz="2000" dirty="0"/>
              <a:t> </a:t>
            </a:r>
            <a:r>
              <a:rPr lang="ru-RU" sz="2000" dirty="0" err="1"/>
              <a:t>зоряні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називаються</a:t>
            </a:r>
            <a:r>
              <a:rPr lang="ru-RU" sz="2000" dirty="0"/>
              <a:t> галактиками. Наше </a:t>
            </a:r>
            <a:r>
              <a:rPr lang="ru-RU" sz="2000" dirty="0" err="1"/>
              <a:t>Сонце</a:t>
            </a:r>
            <a:r>
              <a:rPr lang="ru-RU" sz="2000" dirty="0"/>
              <a:t> </a:t>
            </a:r>
            <a:r>
              <a:rPr lang="ru-RU" sz="2000" dirty="0" err="1"/>
              <a:t>також</a:t>
            </a:r>
            <a:r>
              <a:rPr lang="ru-RU" sz="2000" dirty="0"/>
              <a:t> є рядовою зорею, входить до складу </a:t>
            </a:r>
            <a:r>
              <a:rPr lang="ru-RU" sz="2000" dirty="0" err="1"/>
              <a:t>нашої</a:t>
            </a:r>
            <a:r>
              <a:rPr lang="ru-RU" sz="2000" dirty="0"/>
              <a:t> Галактики, яка, у свою </a:t>
            </a:r>
            <a:r>
              <a:rPr lang="ru-RU" sz="2000" dirty="0" err="1"/>
              <a:t>чергу</a:t>
            </a:r>
            <a:r>
              <a:rPr lang="ru-RU" sz="2000" dirty="0"/>
              <a:t>, включена в </a:t>
            </a:r>
            <a:r>
              <a:rPr lang="ru-RU" sz="2000" dirty="0" err="1"/>
              <a:t>Місцеве</a:t>
            </a:r>
            <a:r>
              <a:rPr lang="ru-RU" sz="2000" dirty="0"/>
              <a:t> </a:t>
            </a:r>
            <a:r>
              <a:rPr lang="ru-RU" sz="2000" dirty="0" err="1"/>
              <a:t>скупчення</a:t>
            </a:r>
            <a:r>
              <a:rPr lang="ru-RU" sz="2000" dirty="0"/>
              <a:t> галактик.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007" y="3780625"/>
            <a:ext cx="4297444" cy="231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132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408712" cy="198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8520" y="260648"/>
            <a:ext cx="7680960" cy="1066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Початок еволюції Всесвіту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299901"/>
            <a:ext cx="9036496" cy="4558099"/>
          </a:xfrm>
        </p:spPr>
        <p:txBody>
          <a:bodyPr>
            <a:normAutofit/>
          </a:bodyPr>
          <a:lstStyle/>
          <a:p>
            <a:r>
              <a:rPr lang="ru-RU" sz="2000" dirty="0" err="1"/>
              <a:t>Процес</a:t>
            </a:r>
            <a:r>
              <a:rPr lang="ru-RU" sz="2000" dirty="0"/>
              <a:t> </a:t>
            </a:r>
            <a:r>
              <a:rPr lang="ru-RU" sz="2000" dirty="0" err="1"/>
              <a:t>еволюції</a:t>
            </a:r>
            <a:r>
              <a:rPr lang="ru-RU" sz="2000" dirty="0"/>
              <a:t> </a:t>
            </a:r>
            <a:r>
              <a:rPr lang="ru-RU" sz="2000" dirty="0" err="1"/>
              <a:t>Всесвіту</a:t>
            </a:r>
            <a:r>
              <a:rPr lang="ru-RU" sz="2000" dirty="0"/>
              <a:t> </a:t>
            </a:r>
            <a:r>
              <a:rPr lang="ru-RU" sz="2000" dirty="0" err="1"/>
              <a:t>відбувається</a:t>
            </a:r>
            <a:r>
              <a:rPr lang="ru-RU" sz="2000" dirty="0"/>
              <a:t>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повільно</a:t>
            </a:r>
            <a:r>
              <a:rPr lang="ru-RU" sz="2000" dirty="0"/>
              <a:t>. </a:t>
            </a:r>
            <a:r>
              <a:rPr lang="ru-RU" sz="2000" dirty="0" err="1"/>
              <a:t>Адже</a:t>
            </a:r>
            <a:r>
              <a:rPr lang="ru-RU" sz="2000" dirty="0"/>
              <a:t> </a:t>
            </a:r>
            <a:r>
              <a:rPr lang="ru-RU" sz="2000" dirty="0" err="1"/>
              <a:t>Всесвіт</a:t>
            </a:r>
            <a:r>
              <a:rPr lang="ru-RU" sz="2000" dirty="0"/>
              <a:t> у </a:t>
            </a:r>
            <a:r>
              <a:rPr lang="ru-RU" sz="2000" dirty="0" err="1"/>
              <a:t>багато</a:t>
            </a:r>
            <a:r>
              <a:rPr lang="ru-RU" sz="2000" dirty="0"/>
              <a:t> </a:t>
            </a:r>
            <a:r>
              <a:rPr lang="ru-RU" sz="2000" dirty="0" err="1"/>
              <a:t>разів</a:t>
            </a:r>
            <a:r>
              <a:rPr lang="ru-RU" sz="2000" dirty="0"/>
              <a:t> старше </a:t>
            </a:r>
            <a:r>
              <a:rPr lang="ru-RU" sz="2000" dirty="0" err="1"/>
              <a:t>астрономії</a:t>
            </a:r>
            <a:r>
              <a:rPr lang="ru-RU" sz="2000" dirty="0"/>
              <a:t> і </a:t>
            </a:r>
            <a:r>
              <a:rPr lang="ru-RU" sz="2000" dirty="0" err="1"/>
              <a:t>взагалі</a:t>
            </a:r>
            <a:r>
              <a:rPr lang="ru-RU" sz="2000" dirty="0"/>
              <a:t> </a:t>
            </a:r>
            <a:r>
              <a:rPr lang="ru-RU" sz="2000" dirty="0" err="1"/>
              <a:t>людської</a:t>
            </a:r>
            <a:r>
              <a:rPr lang="ru-RU" sz="2000" dirty="0"/>
              <a:t> </a:t>
            </a:r>
            <a:r>
              <a:rPr lang="ru-RU" sz="2000" dirty="0" err="1"/>
              <a:t>культури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err="1"/>
              <a:t>Сучасні</a:t>
            </a:r>
            <a:r>
              <a:rPr lang="ru-RU" sz="2000" dirty="0"/>
              <a:t> </a:t>
            </a:r>
            <a:r>
              <a:rPr lang="ru-RU" sz="2000" dirty="0" err="1"/>
              <a:t>астрономічні</a:t>
            </a:r>
            <a:r>
              <a:rPr lang="ru-RU" sz="2000" dirty="0"/>
              <a:t> </a:t>
            </a:r>
            <a:r>
              <a:rPr lang="ru-RU" sz="2000" dirty="0" err="1"/>
              <a:t>спостереження</a:t>
            </a:r>
            <a:r>
              <a:rPr lang="ru-RU" sz="2000" dirty="0"/>
              <a:t> </a:t>
            </a:r>
            <a:r>
              <a:rPr lang="ru-RU" sz="2000" dirty="0" err="1"/>
              <a:t>свідчать</a:t>
            </a:r>
            <a:r>
              <a:rPr lang="ru-RU" sz="2000" dirty="0"/>
              <a:t> про те, </a:t>
            </a:r>
            <a:r>
              <a:rPr lang="ru-RU" sz="2000" dirty="0" err="1"/>
              <a:t>що</a:t>
            </a:r>
            <a:r>
              <a:rPr lang="ru-RU" sz="2000" dirty="0"/>
              <a:t> початком </a:t>
            </a:r>
            <a:r>
              <a:rPr lang="ru-RU" sz="2000" dirty="0" err="1"/>
              <a:t>Всесвіту</a:t>
            </a:r>
            <a:r>
              <a:rPr lang="ru-RU" sz="2000" dirty="0"/>
              <a:t>, </a:t>
            </a:r>
            <a:r>
              <a:rPr lang="ru-RU" sz="2000" dirty="0" err="1"/>
              <a:t>приблизно</a:t>
            </a:r>
            <a:r>
              <a:rPr lang="ru-RU" sz="2000" dirty="0"/>
              <a:t> десять </a:t>
            </a:r>
            <a:r>
              <a:rPr lang="ru-RU" sz="2000" dirty="0" err="1"/>
              <a:t>мільярдів</a:t>
            </a:r>
            <a:r>
              <a:rPr lang="ru-RU" sz="2000" dirty="0"/>
              <a:t> </a:t>
            </a:r>
            <a:r>
              <a:rPr lang="ru-RU" sz="2000" dirty="0" err="1"/>
              <a:t>років</a:t>
            </a:r>
            <a:r>
              <a:rPr lang="ru-RU" sz="2000" dirty="0"/>
              <a:t> тому,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/>
              <a:t>гігантська</a:t>
            </a:r>
            <a:r>
              <a:rPr lang="ru-RU" sz="2000" dirty="0"/>
              <a:t> </a:t>
            </a:r>
            <a:r>
              <a:rPr lang="ru-RU" sz="2000" dirty="0" err="1"/>
              <a:t>вогненна</a:t>
            </a:r>
            <a:r>
              <a:rPr lang="ru-RU" sz="2000" dirty="0"/>
              <a:t> куля, </a:t>
            </a:r>
            <a:r>
              <a:rPr lang="ru-RU" sz="2000" dirty="0" err="1" smtClean="0"/>
              <a:t>розпечена</a:t>
            </a:r>
            <a:r>
              <a:rPr lang="ru-RU" sz="2000" dirty="0" smtClean="0"/>
              <a:t> </a:t>
            </a:r>
            <a:r>
              <a:rPr lang="ru-RU" sz="2000" dirty="0"/>
              <a:t>і </a:t>
            </a:r>
            <a:r>
              <a:rPr lang="ru-RU" sz="2000" dirty="0" err="1" smtClean="0"/>
              <a:t>щільна</a:t>
            </a:r>
            <a:r>
              <a:rPr lang="ru-RU" sz="2000" dirty="0" smtClean="0"/>
              <a:t>.  </a:t>
            </a:r>
            <a:r>
              <a:rPr lang="ru-RU" sz="2000" dirty="0" err="1" smtClean="0"/>
              <a:t>Її</a:t>
            </a:r>
            <a:r>
              <a:rPr lang="ru-RU" sz="2000" dirty="0" smtClean="0"/>
              <a:t> склад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простий</a:t>
            </a:r>
            <a:r>
              <a:rPr lang="ru-RU" sz="2000" dirty="0"/>
              <a:t>. </a:t>
            </a:r>
            <a:r>
              <a:rPr lang="ru-RU" sz="2000" dirty="0" err="1" smtClean="0"/>
              <a:t>Ця</a:t>
            </a:r>
            <a:r>
              <a:rPr lang="ru-RU" sz="2000" dirty="0" smtClean="0"/>
              <a:t> </a:t>
            </a:r>
            <a:r>
              <a:rPr lang="ru-RU" sz="2000" dirty="0" err="1"/>
              <a:t>вогненна</a:t>
            </a:r>
            <a:r>
              <a:rPr lang="ru-RU" sz="2000" dirty="0"/>
              <a:t> куля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настільки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розжарена</a:t>
            </a:r>
            <a:r>
              <a:rPr lang="ru-RU" sz="2000" dirty="0" smtClean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 smtClean="0"/>
              <a:t>складалася</a:t>
            </a:r>
            <a:r>
              <a:rPr lang="ru-RU" sz="2000" dirty="0" smtClean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з </a:t>
            </a:r>
            <a:r>
              <a:rPr lang="ru-RU" sz="2000" dirty="0" err="1"/>
              <a:t>вільних</a:t>
            </a:r>
            <a:r>
              <a:rPr lang="ru-RU" sz="2000" dirty="0"/>
              <a:t> </a:t>
            </a:r>
            <a:r>
              <a:rPr lang="ru-RU" sz="2000" dirty="0" err="1"/>
              <a:t>елементарних</a:t>
            </a:r>
            <a:r>
              <a:rPr lang="ru-RU" sz="2000" dirty="0"/>
              <a:t> </a:t>
            </a:r>
            <a:r>
              <a:rPr lang="ru-RU" sz="2000" dirty="0" err="1"/>
              <a:t>частинок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стрімко</a:t>
            </a:r>
            <a:r>
              <a:rPr lang="ru-RU" sz="2000" dirty="0"/>
              <a:t> </a:t>
            </a:r>
            <a:r>
              <a:rPr lang="ru-RU" sz="2000" dirty="0" err="1"/>
              <a:t>рухалися</a:t>
            </a:r>
            <a:r>
              <a:rPr lang="ru-RU" sz="2000" dirty="0"/>
              <a:t>, </a:t>
            </a:r>
            <a:r>
              <a:rPr lang="ru-RU" sz="2000" dirty="0" err="1"/>
              <a:t>стикаючись</a:t>
            </a:r>
            <a:r>
              <a:rPr lang="ru-RU" sz="2000" dirty="0"/>
              <a:t> один з одним.</a:t>
            </a:r>
          </a:p>
          <a:p>
            <a:r>
              <a:rPr lang="ru-RU" sz="2000" dirty="0" err="1"/>
              <a:t>Протягом</a:t>
            </a:r>
            <a:r>
              <a:rPr lang="ru-RU" sz="2000" dirty="0"/>
              <a:t> десяти </a:t>
            </a:r>
            <a:r>
              <a:rPr lang="ru-RU" sz="2000" dirty="0" err="1"/>
              <a:t>мільярдів</a:t>
            </a:r>
            <a:r>
              <a:rPr lang="ru-RU" sz="2000" dirty="0"/>
              <a:t> </a:t>
            </a:r>
            <a:r>
              <a:rPr lang="ru-RU" sz="2000" dirty="0" err="1"/>
              <a:t>років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"великого </a:t>
            </a:r>
            <a:r>
              <a:rPr lang="ru-RU" sz="2000" dirty="0" err="1"/>
              <a:t>вибуху</a:t>
            </a:r>
            <a:r>
              <a:rPr lang="ru-RU" sz="2000" dirty="0"/>
              <a:t>" </a:t>
            </a:r>
            <a:r>
              <a:rPr lang="ru-RU" sz="2000" dirty="0" err="1"/>
              <a:t>найпростіше</a:t>
            </a:r>
            <a:r>
              <a:rPr lang="ru-RU" sz="2000" dirty="0"/>
              <a:t> </a:t>
            </a:r>
            <a:r>
              <a:rPr lang="ru-RU" sz="2000" dirty="0" err="1"/>
              <a:t>безформне</a:t>
            </a:r>
            <a:r>
              <a:rPr lang="ru-RU" sz="2000" dirty="0"/>
              <a:t> </a:t>
            </a:r>
            <a:r>
              <a:rPr lang="ru-RU" sz="2000" dirty="0" err="1"/>
              <a:t>речовина</a:t>
            </a:r>
            <a:r>
              <a:rPr lang="ru-RU" sz="2000" dirty="0"/>
              <a:t> </a:t>
            </a:r>
            <a:r>
              <a:rPr lang="ru-RU" sz="2000" dirty="0" err="1"/>
              <a:t>поступово</a:t>
            </a:r>
            <a:r>
              <a:rPr lang="ru-RU" sz="2000" dirty="0"/>
              <a:t> </a:t>
            </a:r>
            <a:r>
              <a:rPr lang="ru-RU" sz="2000" dirty="0" err="1"/>
              <a:t>перетворювалося</a:t>
            </a:r>
            <a:r>
              <a:rPr lang="ru-RU" sz="2000" dirty="0"/>
              <a:t> на </a:t>
            </a:r>
            <a:r>
              <a:rPr lang="ru-RU" sz="2000" dirty="0" err="1"/>
              <a:t>атоми</a:t>
            </a:r>
            <a:r>
              <a:rPr lang="ru-RU" sz="2000" dirty="0"/>
              <a:t>, </a:t>
            </a:r>
            <a:r>
              <a:rPr lang="ru-RU" sz="2000" dirty="0" err="1"/>
              <a:t>молекули</a:t>
            </a:r>
            <a:r>
              <a:rPr lang="ru-RU" sz="2000" dirty="0"/>
              <a:t>, </a:t>
            </a:r>
            <a:r>
              <a:rPr lang="ru-RU" sz="2000" dirty="0" err="1"/>
              <a:t>кристали</a:t>
            </a:r>
            <a:r>
              <a:rPr lang="ru-RU" sz="2000" dirty="0"/>
              <a:t>, породи, </a:t>
            </a:r>
            <a:r>
              <a:rPr lang="ru-RU" sz="2000" dirty="0" err="1"/>
              <a:t>планети</a:t>
            </a:r>
            <a:r>
              <a:rPr lang="ru-RU" sz="2000" dirty="0"/>
              <a:t>. </a:t>
            </a:r>
            <a:r>
              <a:rPr lang="ru-RU" sz="2000" dirty="0" err="1"/>
              <a:t>Народжувалися</a:t>
            </a:r>
            <a:r>
              <a:rPr lang="ru-RU" sz="2000" dirty="0"/>
              <a:t> </a:t>
            </a:r>
            <a:r>
              <a:rPr lang="ru-RU" sz="2000" dirty="0" err="1"/>
              <a:t>зірки</a:t>
            </a:r>
            <a:r>
              <a:rPr lang="ru-RU" sz="2000" dirty="0"/>
              <a:t>, </a:t>
            </a:r>
            <a:r>
              <a:rPr lang="ru-RU" sz="2000" dirty="0" err="1"/>
              <a:t>системи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складаються</a:t>
            </a:r>
            <a:r>
              <a:rPr lang="ru-RU" sz="2000" dirty="0"/>
              <a:t> з </a:t>
            </a:r>
            <a:r>
              <a:rPr lang="ru-RU" sz="2000" dirty="0" err="1"/>
              <a:t>величезної</a:t>
            </a:r>
            <a:r>
              <a:rPr lang="ru-RU" sz="2000" dirty="0"/>
              <a:t> </a:t>
            </a:r>
            <a:r>
              <a:rPr lang="ru-RU" sz="2000" dirty="0" err="1"/>
              <a:t>кількості</a:t>
            </a:r>
            <a:r>
              <a:rPr lang="ru-RU" sz="2000" dirty="0"/>
              <a:t> </a:t>
            </a:r>
            <a:r>
              <a:rPr lang="ru-RU" sz="2000" dirty="0" err="1"/>
              <a:t>елементарних</a:t>
            </a:r>
            <a:r>
              <a:rPr lang="ru-RU" sz="2000" dirty="0"/>
              <a:t> </a:t>
            </a:r>
            <a:r>
              <a:rPr lang="ru-RU" sz="2000" dirty="0" err="1"/>
              <a:t>часток</a:t>
            </a:r>
            <a:r>
              <a:rPr lang="ru-RU" sz="2000" dirty="0"/>
              <a:t> з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простої</a:t>
            </a:r>
            <a:r>
              <a:rPr lang="ru-RU" sz="2000" dirty="0"/>
              <a:t> </a:t>
            </a:r>
            <a:r>
              <a:rPr lang="ru-RU" sz="2000" dirty="0" err="1"/>
              <a:t>організацією</a:t>
            </a:r>
            <a:r>
              <a:rPr lang="ru-RU" sz="2000" dirty="0"/>
              <a:t>. На </a:t>
            </a:r>
            <a:r>
              <a:rPr lang="ru-RU" sz="2000" dirty="0" err="1"/>
              <a:t>деяких</a:t>
            </a:r>
            <a:r>
              <a:rPr lang="ru-RU" sz="2000" dirty="0"/>
              <a:t> планетах могли </a:t>
            </a:r>
            <a:r>
              <a:rPr lang="ru-RU" sz="2000" dirty="0" err="1"/>
              <a:t>виникнути</a:t>
            </a:r>
            <a:r>
              <a:rPr lang="ru-RU" sz="2000" dirty="0"/>
              <a:t> </a:t>
            </a:r>
            <a:r>
              <a:rPr lang="ru-RU" sz="2000" dirty="0" err="1"/>
              <a:t>форми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1670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75958" cy="1112168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>       Початок </a:t>
            </a:r>
            <a:r>
              <a:rPr lang="ru-RU" dirty="0" err="1"/>
              <a:t>еволюції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628800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Всесвіт постійно </a:t>
            </a:r>
            <a:r>
              <a:rPr lang="uk-UA" dirty="0"/>
              <a:t>розширюється. Той момент з якого Всесвіт початку розширяться, прийнято вважати її початком. Тоді почалася перша і повна драматизму ера в історії всесвіту, її називають "великим вибухом" або англійським терміном </a:t>
            </a:r>
            <a:r>
              <a:rPr lang="en-US" dirty="0"/>
              <a:t>Big Bang.</a:t>
            </a:r>
          </a:p>
          <a:p>
            <a:endParaRPr lang="uk-UA" dirty="0"/>
          </a:p>
          <a:p>
            <a:endParaRPr lang="uk-UA" dirty="0" smtClean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3816424" cy="303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38411"/>
            <a:ext cx="3672408" cy="305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757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                «Великий вибух»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1844824"/>
            <a:ext cx="349864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36094" y="5517087"/>
            <a:ext cx="3554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Великий </a:t>
            </a:r>
            <a:r>
              <a:rPr lang="ru-RU" b="1" i="1" dirty="0" err="1"/>
              <a:t>Вибух</a:t>
            </a:r>
            <a:r>
              <a:rPr lang="ru-RU" b="1" i="1" dirty="0"/>
              <a:t> та </a:t>
            </a:r>
            <a:r>
              <a:rPr lang="ru-RU" b="1" i="1" dirty="0" err="1"/>
              <a:t>поступове</a:t>
            </a:r>
            <a:r>
              <a:rPr lang="ru-RU" b="1" i="1" dirty="0"/>
              <a:t> </a:t>
            </a:r>
            <a:r>
              <a:rPr lang="ru-RU" b="1" i="1" dirty="0" err="1"/>
              <a:t>розширення</a:t>
            </a:r>
            <a:r>
              <a:rPr lang="ru-RU" b="1" i="1" dirty="0"/>
              <a:t> простору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340768"/>
            <a:ext cx="504055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Вели́кий ви́бух (англ. </a:t>
            </a:r>
            <a:r>
              <a:rPr lang="en-US" dirty="0"/>
              <a:t>Big Bang Theory) — </a:t>
            </a:r>
            <a:r>
              <a:rPr lang="vi-VN" dirty="0"/>
              <a:t>фізико-космологічна теорія, згідно з якою Всесвіт виник із надзвичайно щільного та гарячого стану приблизно 13,7 мільярдів років тому. Вона ґрунтується на екстраполяції в минуле факту розбігання небесних тіл за законом Габбла та на моделі Всесвіту, запропонованій Олексанром Фрідманом.</a:t>
            </a:r>
          </a:p>
          <a:p>
            <a:endParaRPr lang="vi-VN" dirty="0"/>
          </a:p>
          <a:p>
            <a:r>
              <a:rPr lang="vi-VN" dirty="0"/>
              <a:t>Зазвичай зараз автоматично поєднують теорію Великого вибуху і модель гарячого Всесвіту, але ці концепції незалежні і історично існувало також уявлення про холодний початок Всесвіту поблизу Великого вибуху. Саме поєднання теорії Великого вибуху з теорією гарячого Всесвіту, що підкріплюється існуванням реліктового випромінювання, і розглядається далі.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319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7680960" cy="1066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Майбутнє </a:t>
            </a:r>
            <a:r>
              <a:rPr lang="uk-UA" dirty="0"/>
              <a:t>з</a:t>
            </a:r>
            <a:r>
              <a:rPr lang="uk-UA" dirty="0" smtClean="0"/>
              <a:t>а «Великим вибухом»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84784"/>
            <a:ext cx="8208911" cy="4927525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сценаріїв</a:t>
            </a:r>
            <a:r>
              <a:rPr lang="ru-RU" dirty="0"/>
              <a:t> </a:t>
            </a:r>
            <a:r>
              <a:rPr lang="ru-RU" dirty="0" err="1"/>
              <a:t>еволюції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 в </a:t>
            </a:r>
            <a:r>
              <a:rPr lang="ru-RU" dirty="0" err="1"/>
              <a:t>майбутньому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густини</a:t>
            </a:r>
            <a:r>
              <a:rPr lang="ru-RU" dirty="0"/>
              <a:t>. Проблема </a:t>
            </a:r>
            <a:r>
              <a:rPr lang="ru-RU" dirty="0" err="1"/>
              <a:t>передбачення</a:t>
            </a:r>
            <a:r>
              <a:rPr lang="ru-RU" dirty="0"/>
              <a:t> </a:t>
            </a:r>
            <a:r>
              <a:rPr lang="ru-RU" dirty="0" err="1"/>
              <a:t>майбутнього</a:t>
            </a:r>
            <a:r>
              <a:rPr lang="ru-RU" dirty="0"/>
              <a:t> </a:t>
            </a:r>
            <a:r>
              <a:rPr lang="ru-RU" dirty="0" err="1"/>
              <a:t>ускладнюється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спостережень</a:t>
            </a:r>
            <a:r>
              <a:rPr lang="ru-RU" dirty="0"/>
              <a:t> </a:t>
            </a:r>
            <a:r>
              <a:rPr lang="ru-RU" dirty="0" err="1"/>
              <a:t>останніх</a:t>
            </a:r>
            <a:r>
              <a:rPr lang="ru-RU" dirty="0"/>
              <a:t> </a:t>
            </a:r>
            <a:r>
              <a:rPr lang="ru-RU" dirty="0" err="1"/>
              <a:t>десятиліть</a:t>
            </a:r>
            <a:r>
              <a:rPr lang="ru-RU" dirty="0"/>
              <a:t> не </a:t>
            </a:r>
            <a:r>
              <a:rPr lang="ru-RU" dirty="0" err="1"/>
              <a:t>зовсім</a:t>
            </a:r>
            <a:r>
              <a:rPr lang="ru-RU" dirty="0"/>
              <a:t> </a:t>
            </a:r>
            <a:r>
              <a:rPr lang="ru-RU" dirty="0" err="1"/>
              <a:t>вкладаються</a:t>
            </a:r>
            <a:r>
              <a:rPr lang="ru-RU" dirty="0"/>
              <a:t> в </a:t>
            </a:r>
            <a:r>
              <a:rPr lang="ru-RU" dirty="0" err="1"/>
              <a:t>стандартну</a:t>
            </a:r>
            <a:r>
              <a:rPr lang="ru-RU" dirty="0"/>
              <a:t> модель Великого </a:t>
            </a:r>
            <a:r>
              <a:rPr lang="ru-RU" dirty="0" err="1"/>
              <a:t>вибуху</a:t>
            </a:r>
            <a:r>
              <a:rPr lang="ru-RU" dirty="0"/>
              <a:t>. </a:t>
            </a:r>
            <a:r>
              <a:rPr lang="ru-RU" dirty="0" err="1"/>
              <a:t>Пояснення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плоскої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, </a:t>
            </a:r>
            <a:r>
              <a:rPr lang="ru-RU" dirty="0" err="1"/>
              <a:t>прискорення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/>
              <a:t>, </a:t>
            </a:r>
            <a:r>
              <a:rPr lang="ru-RU" dirty="0" err="1"/>
              <a:t>ввівши</a:t>
            </a:r>
            <a:r>
              <a:rPr lang="ru-RU" dirty="0"/>
              <a:t> </a:t>
            </a:r>
            <a:r>
              <a:rPr lang="ru-RU" dirty="0" err="1"/>
              <a:t>додаткові</a:t>
            </a:r>
            <a:r>
              <a:rPr lang="ru-RU" dirty="0"/>
              <a:t> </a:t>
            </a:r>
            <a:r>
              <a:rPr lang="ru-RU" dirty="0" err="1"/>
              <a:t>параметри</a:t>
            </a:r>
            <a:r>
              <a:rPr lang="ru-RU" dirty="0"/>
              <a:t> в </a:t>
            </a:r>
            <a:r>
              <a:rPr lang="ru-RU" dirty="0" err="1"/>
              <a:t>теорію</a:t>
            </a:r>
            <a:r>
              <a:rPr lang="ru-RU" dirty="0"/>
              <a:t>, припустивши, </a:t>
            </a:r>
            <a:r>
              <a:rPr lang="ru-RU" dirty="0" err="1"/>
              <a:t>що</a:t>
            </a:r>
            <a:r>
              <a:rPr lang="ru-RU" dirty="0"/>
              <a:t> у </a:t>
            </a:r>
            <a:r>
              <a:rPr lang="ru-RU" dirty="0" err="1"/>
              <a:t>Всесвіті</a:t>
            </a:r>
            <a:r>
              <a:rPr lang="ru-RU" dirty="0"/>
              <a:t>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звичайної</a:t>
            </a:r>
            <a:r>
              <a:rPr lang="ru-RU" dirty="0"/>
              <a:t> </a:t>
            </a:r>
            <a:r>
              <a:rPr lang="ru-RU" dirty="0" err="1"/>
              <a:t>матерії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 та </a:t>
            </a:r>
            <a:r>
              <a:rPr lang="ru-RU" dirty="0" err="1"/>
              <a:t>античастинок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так звана темна </a:t>
            </a:r>
            <a:r>
              <a:rPr lang="ru-RU" dirty="0" err="1"/>
              <a:t>матерія</a:t>
            </a:r>
            <a:r>
              <a:rPr lang="ru-RU" dirty="0"/>
              <a:t>, до того ж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звичайної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так звана темна </a:t>
            </a:r>
            <a:r>
              <a:rPr lang="ru-RU" dirty="0" err="1"/>
              <a:t>енергія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До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модифікацій</a:t>
            </a:r>
            <a:r>
              <a:rPr lang="ru-RU" dirty="0"/>
              <a:t> </a:t>
            </a:r>
            <a:r>
              <a:rPr lang="ru-RU" dirty="0" err="1"/>
              <a:t>вважалося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за </a:t>
            </a:r>
            <a:r>
              <a:rPr lang="ru-RU" dirty="0" err="1"/>
              <a:t>достатньої</a:t>
            </a:r>
            <a:r>
              <a:rPr lang="ru-RU" dirty="0"/>
              <a:t> </a:t>
            </a:r>
            <a:r>
              <a:rPr lang="ru-RU" dirty="0" err="1"/>
              <a:t>густині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у </a:t>
            </a:r>
            <a:r>
              <a:rPr lang="ru-RU" dirty="0" err="1"/>
              <a:t>Всесвіті</a:t>
            </a:r>
            <a:r>
              <a:rPr lang="ru-RU" dirty="0"/>
              <a:t>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припиниться</a:t>
            </a:r>
            <a:r>
              <a:rPr lang="ru-RU" dirty="0"/>
              <a:t>, і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почне</a:t>
            </a:r>
            <a:r>
              <a:rPr lang="ru-RU" dirty="0"/>
              <a:t> </a:t>
            </a:r>
            <a:r>
              <a:rPr lang="ru-RU" dirty="0" err="1"/>
              <a:t>стискатися</a:t>
            </a:r>
            <a:r>
              <a:rPr lang="ru-RU" dirty="0"/>
              <a:t> й </a:t>
            </a:r>
            <a:r>
              <a:rPr lang="ru-RU" dirty="0" err="1"/>
              <a:t>розігріватися</a:t>
            </a:r>
            <a:r>
              <a:rPr lang="ru-RU" dirty="0"/>
              <a:t> — </a:t>
            </a:r>
            <a:r>
              <a:rPr lang="ru-RU" dirty="0" err="1"/>
              <a:t>процес</a:t>
            </a:r>
            <a:r>
              <a:rPr lang="ru-RU" dirty="0"/>
              <a:t> рушить у </a:t>
            </a:r>
            <a:r>
              <a:rPr lang="ru-RU" dirty="0" err="1"/>
              <a:t>зворотному</a:t>
            </a:r>
            <a:r>
              <a:rPr lang="ru-RU" dirty="0"/>
              <a:t> </a:t>
            </a:r>
            <a:r>
              <a:rPr lang="ru-RU" dirty="0" err="1"/>
              <a:t>напрямку</a:t>
            </a:r>
            <a:r>
              <a:rPr lang="ru-RU" dirty="0"/>
              <a:t>. При </a:t>
            </a:r>
            <a:r>
              <a:rPr lang="ru-RU" dirty="0" err="1"/>
              <a:t>недостатній</a:t>
            </a:r>
            <a:r>
              <a:rPr lang="ru-RU" dirty="0"/>
              <a:t> </a:t>
            </a:r>
            <a:r>
              <a:rPr lang="ru-RU" dirty="0" err="1"/>
              <a:t>густині</a:t>
            </a:r>
            <a:r>
              <a:rPr lang="ru-RU" dirty="0"/>
              <a:t> </a:t>
            </a:r>
            <a:r>
              <a:rPr lang="ru-RU" dirty="0" err="1"/>
              <a:t>Всесвіт</a:t>
            </a:r>
            <a:r>
              <a:rPr lang="ru-RU" dirty="0"/>
              <a:t> </a:t>
            </a:r>
            <a:r>
              <a:rPr lang="ru-RU" dirty="0" err="1"/>
              <a:t>продовжуватиме</a:t>
            </a:r>
            <a:r>
              <a:rPr lang="ru-RU" dirty="0"/>
              <a:t> </a:t>
            </a:r>
            <a:r>
              <a:rPr lang="ru-RU" dirty="0" err="1"/>
              <a:t>розширюватися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дедалі</a:t>
            </a:r>
            <a:r>
              <a:rPr lang="ru-RU" dirty="0"/>
              <a:t> </a:t>
            </a:r>
            <a:r>
              <a:rPr lang="ru-RU" dirty="0" err="1"/>
              <a:t>меншою</a:t>
            </a:r>
            <a:r>
              <a:rPr lang="ru-RU" dirty="0"/>
              <a:t> </a:t>
            </a:r>
            <a:r>
              <a:rPr lang="ru-RU" dirty="0" err="1"/>
              <a:t>швидкістю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575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216">
            <a:off x="60046" y="2886734"/>
            <a:ext cx="5203700" cy="403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7517">
            <a:off x="5212399" y="396649"/>
            <a:ext cx="3430034" cy="343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Свідчення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користь</a:t>
            </a:r>
            <a:r>
              <a:rPr lang="ru-RU" dirty="0"/>
              <a:t> </a:t>
            </a:r>
            <a:r>
              <a:rPr lang="ru-RU" dirty="0" err="1" smtClean="0"/>
              <a:t>теорії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2426" y="1463040"/>
            <a:ext cx="8180014" cy="47244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«</a:t>
            </a:r>
            <a:r>
              <a:rPr lang="ru-RU" sz="2000" b="1" i="1" dirty="0" err="1"/>
              <a:t>Ч</a:t>
            </a:r>
            <a:r>
              <a:rPr lang="ru-RU" sz="2000" b="1" i="1" dirty="0" err="1" smtClean="0"/>
              <a:t>отири</a:t>
            </a:r>
            <a:r>
              <a:rPr lang="ru-RU" sz="2000" b="1" i="1" dirty="0" smtClean="0"/>
              <a:t> </a:t>
            </a:r>
            <a:r>
              <a:rPr lang="ru-RU" sz="2000" b="1" i="1" dirty="0" err="1"/>
              <a:t>експериментальні</a:t>
            </a:r>
            <a:r>
              <a:rPr lang="ru-RU" sz="2000" b="1" i="1" dirty="0"/>
              <a:t> </a:t>
            </a:r>
            <a:r>
              <a:rPr lang="ru-RU" sz="2000" b="1" i="1" dirty="0" err="1"/>
              <a:t>стовпи</a:t>
            </a:r>
            <a:r>
              <a:rPr lang="ru-RU" dirty="0"/>
              <a:t>»: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Розбігання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галактик за законом Хаббла, яке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вимірюється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на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основі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червоного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зсуву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спектральних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ліній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внаслідок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ефекту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Доплера.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Наявність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реліктового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випромінювання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Поширеність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хімічних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елементів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у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Всесвіті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із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перевагою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легких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елементів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гідрогену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гелію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Великомасштабний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розподіл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еволюція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галактик, про яку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свідчать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астрономічні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спостереження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6523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Критика </a:t>
            </a:r>
            <a:r>
              <a:rPr lang="ru-RU" dirty="0" err="1" smtClean="0"/>
              <a:t>теорії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84784"/>
            <a:ext cx="7891982" cy="4918288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теорія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Всесвіт</a:t>
            </a:r>
            <a:r>
              <a:rPr lang="ru-RU" dirty="0"/>
              <a:t> є </a:t>
            </a:r>
            <a:r>
              <a:rPr lang="ru-RU" dirty="0" err="1"/>
              <a:t>стаціонарним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не </a:t>
            </a:r>
            <a:r>
              <a:rPr lang="ru-RU" dirty="0" err="1"/>
              <a:t>еволюціонує</a:t>
            </a:r>
            <a:r>
              <a:rPr lang="ru-RU" dirty="0"/>
              <a:t> і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 початку,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кінця</a:t>
            </a:r>
            <a:r>
              <a:rPr lang="ru-RU" dirty="0"/>
              <a:t> в </a:t>
            </a:r>
            <a:r>
              <a:rPr lang="ru-RU" dirty="0" err="1"/>
              <a:t>часі</a:t>
            </a:r>
            <a:r>
              <a:rPr lang="ru-RU" dirty="0"/>
              <a:t>.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прихильників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відкидають</a:t>
            </a:r>
            <a:r>
              <a:rPr lang="ru-RU" dirty="0"/>
              <a:t>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, а </a:t>
            </a:r>
            <a:r>
              <a:rPr lang="ru-RU" dirty="0" err="1"/>
              <a:t>червоне</a:t>
            </a:r>
            <a:r>
              <a:rPr lang="ru-RU" dirty="0"/>
              <a:t> </a:t>
            </a:r>
            <a:r>
              <a:rPr lang="ru-RU" dirty="0" err="1"/>
              <a:t>зміщення</a:t>
            </a:r>
            <a:r>
              <a:rPr lang="ru-RU" dirty="0"/>
              <a:t> </a:t>
            </a:r>
            <a:r>
              <a:rPr lang="ru-RU" dirty="0" err="1"/>
              <a:t>пояснюють</a:t>
            </a:r>
            <a:r>
              <a:rPr lang="ru-RU" dirty="0"/>
              <a:t> </a:t>
            </a:r>
            <a:r>
              <a:rPr lang="ru-RU" dirty="0" err="1"/>
              <a:t>гіпотезою</a:t>
            </a:r>
            <a:r>
              <a:rPr lang="ru-RU" dirty="0"/>
              <a:t> про «</a:t>
            </a:r>
            <a:r>
              <a:rPr lang="ru-RU" dirty="0" err="1"/>
              <a:t>старіння</a:t>
            </a:r>
            <a:r>
              <a:rPr lang="ru-RU" dirty="0"/>
              <a:t>» </a:t>
            </a:r>
            <a:r>
              <a:rPr lang="ru-RU" dirty="0" err="1"/>
              <a:t>світла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, як </a:t>
            </a:r>
            <a:r>
              <a:rPr lang="ru-RU" dirty="0" err="1"/>
              <a:t>з'ясувалося</a:t>
            </a:r>
            <a:r>
              <a:rPr lang="ru-RU" dirty="0"/>
              <a:t>,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гіпотеза</a:t>
            </a:r>
            <a:r>
              <a:rPr lang="ru-RU" dirty="0"/>
              <a:t> </a:t>
            </a:r>
            <a:r>
              <a:rPr lang="ru-RU" dirty="0" err="1"/>
              <a:t>суперечить</a:t>
            </a:r>
            <a:r>
              <a:rPr lang="ru-RU" dirty="0"/>
              <a:t> </a:t>
            </a:r>
            <a:r>
              <a:rPr lang="ru-RU" dirty="0" err="1"/>
              <a:t>спостереженнями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/>
              <a:t>залежність</a:t>
            </a:r>
            <a:r>
              <a:rPr lang="ru-RU" dirty="0"/>
              <a:t> </a:t>
            </a:r>
            <a:r>
              <a:rPr lang="ru-RU" dirty="0" err="1"/>
              <a:t>тривалості</a:t>
            </a:r>
            <a:r>
              <a:rPr lang="ru-RU" dirty="0"/>
              <a:t> </a:t>
            </a:r>
            <a:r>
              <a:rPr lang="ru-RU" dirty="0" err="1"/>
              <a:t>спалахів</a:t>
            </a:r>
            <a:r>
              <a:rPr lang="ru-RU" dirty="0"/>
              <a:t> </a:t>
            </a:r>
            <a:r>
              <a:rPr lang="ru-RU" dirty="0" err="1"/>
              <a:t>наднових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відстані</a:t>
            </a:r>
            <a:r>
              <a:rPr lang="ru-RU" dirty="0"/>
              <a:t> до </a:t>
            </a:r>
            <a:r>
              <a:rPr lang="ru-RU" dirty="0" smtClean="0"/>
              <a:t>них.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варіант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заперечує</a:t>
            </a:r>
            <a:r>
              <a:rPr lang="ru-RU" dirty="0"/>
              <a:t>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, представлений </a:t>
            </a:r>
            <a:r>
              <a:rPr lang="ru-RU" dirty="0" err="1"/>
              <a:t>теорією</a:t>
            </a:r>
            <a:r>
              <a:rPr lang="ru-RU" dirty="0"/>
              <a:t> </a:t>
            </a:r>
            <a:r>
              <a:rPr lang="ru-RU" dirty="0" err="1"/>
              <a:t>стаціонарного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 Ф. </a:t>
            </a:r>
            <a:r>
              <a:rPr lang="ru-RU" dirty="0" err="1"/>
              <a:t>Хойла</a:t>
            </a:r>
            <a:r>
              <a:rPr lang="ru-RU" dirty="0"/>
              <a:t>. Вона </a:t>
            </a:r>
            <a:r>
              <a:rPr lang="ru-RU" dirty="0" err="1"/>
              <a:t>також</a:t>
            </a:r>
            <a:r>
              <a:rPr lang="ru-RU" dirty="0"/>
              <a:t> погано </a:t>
            </a:r>
            <a:r>
              <a:rPr lang="ru-RU" dirty="0" err="1"/>
              <a:t>узгоджується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 smtClean="0"/>
              <a:t>спостереженнями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У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теоріях</a:t>
            </a:r>
            <a:r>
              <a:rPr lang="ru-RU" dirty="0"/>
              <a:t> </a:t>
            </a:r>
            <a:r>
              <a:rPr lang="ru-RU" dirty="0" err="1"/>
              <a:t>інфляції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наша картина Великого </a:t>
            </a:r>
            <a:r>
              <a:rPr lang="ru-RU" dirty="0" err="1"/>
              <a:t>вибуху</a:t>
            </a:r>
            <a:r>
              <a:rPr lang="ru-RU" dirty="0"/>
              <a:t>, яку ми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спостерігати</a:t>
            </a:r>
            <a:r>
              <a:rPr lang="ru-RU" dirty="0"/>
              <a:t>,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в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, яку ми </a:t>
            </a:r>
            <a:r>
              <a:rPr lang="ru-RU" dirty="0" err="1"/>
              <a:t>можемо</a:t>
            </a:r>
            <a:r>
              <a:rPr lang="ru-RU" dirty="0"/>
              <a:t> </a:t>
            </a:r>
            <a:r>
              <a:rPr lang="ru-RU" dirty="0" err="1"/>
              <a:t>спостерігати</a:t>
            </a:r>
            <a:r>
              <a:rPr lang="ru-RU" dirty="0"/>
              <a:t> (</a:t>
            </a:r>
            <a:r>
              <a:rPr lang="ru-RU" dirty="0" err="1"/>
              <a:t>Метагалактиці</a:t>
            </a:r>
            <a:r>
              <a:rPr lang="ru-RU" dirty="0"/>
              <a:t>), але не </a:t>
            </a:r>
            <a:r>
              <a:rPr lang="ru-RU" dirty="0" err="1"/>
              <a:t>однакова</a:t>
            </a:r>
            <a:r>
              <a:rPr lang="ru-RU" dirty="0"/>
              <a:t> для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.</a:t>
            </a:r>
          </a:p>
          <a:p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/>
              <a:t>того, у </a:t>
            </a:r>
            <a:r>
              <a:rPr lang="ru-RU" dirty="0" err="1"/>
              <a:t>теорії</a:t>
            </a:r>
            <a:r>
              <a:rPr lang="ru-RU" dirty="0"/>
              <a:t> Великого </a:t>
            </a:r>
            <a:r>
              <a:rPr lang="ru-RU" dirty="0" err="1"/>
              <a:t>вибуху</a:t>
            </a:r>
            <a:r>
              <a:rPr lang="ru-RU" dirty="0"/>
              <a:t> не </a:t>
            </a:r>
            <a:r>
              <a:rPr lang="ru-RU" dirty="0" err="1"/>
              <a:t>розглядається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про причини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сингулярності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матерії</a:t>
            </a:r>
            <a:r>
              <a:rPr lang="ru-RU" dirty="0"/>
              <a:t> та </a:t>
            </a:r>
            <a:r>
              <a:rPr lang="ru-RU" dirty="0" err="1"/>
              <a:t>енергії</a:t>
            </a:r>
            <a:r>
              <a:rPr lang="ru-RU" dirty="0"/>
              <a:t> для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, </a:t>
            </a:r>
            <a:r>
              <a:rPr lang="ru-RU" dirty="0" err="1"/>
              <a:t>зазвичай</a:t>
            </a:r>
            <a:r>
              <a:rPr lang="ru-RU" dirty="0"/>
              <a:t> просто </a:t>
            </a:r>
            <a:r>
              <a:rPr lang="ru-RU" dirty="0" err="1"/>
              <a:t>постулюється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безначальність</a:t>
            </a:r>
            <a:r>
              <a:rPr lang="ru-RU" dirty="0"/>
              <a:t>. </a:t>
            </a:r>
            <a:r>
              <a:rPr lang="ru-RU" dirty="0" err="1"/>
              <a:t>Вважається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відповідь</a:t>
            </a:r>
            <a:r>
              <a:rPr lang="ru-RU" dirty="0"/>
              <a:t> на </a:t>
            </a:r>
            <a:r>
              <a:rPr lang="ru-RU" dirty="0" err="1"/>
              <a:t>питання</a:t>
            </a:r>
            <a:r>
              <a:rPr lang="ru-RU" dirty="0"/>
              <a:t> про </a:t>
            </a:r>
            <a:r>
              <a:rPr lang="ru-RU" dirty="0" err="1"/>
              <a:t>існування</a:t>
            </a:r>
            <a:r>
              <a:rPr lang="ru-RU" dirty="0"/>
              <a:t> і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початкової</a:t>
            </a:r>
            <a:r>
              <a:rPr lang="ru-RU" dirty="0"/>
              <a:t> </a:t>
            </a:r>
            <a:r>
              <a:rPr lang="ru-RU" dirty="0" err="1"/>
              <a:t>сингулярності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квантової</a:t>
            </a:r>
            <a:r>
              <a:rPr lang="ru-RU" dirty="0"/>
              <a:t> </a:t>
            </a:r>
            <a:r>
              <a:rPr lang="ru-RU" dirty="0" err="1"/>
              <a:t>гравітації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8221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Еволюція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268760"/>
            <a:ext cx="4176464" cy="5184576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На початковому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 з </a:t>
            </a:r>
            <a:r>
              <a:rPr lang="ru-RU" dirty="0" err="1"/>
              <a:t>фотонів</a:t>
            </a:r>
            <a:r>
              <a:rPr lang="ru-RU" dirty="0"/>
              <a:t> </a:t>
            </a:r>
            <a:r>
              <a:rPr lang="ru-RU" dirty="0" err="1"/>
              <a:t>народжувалися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 і </a:t>
            </a:r>
            <a:r>
              <a:rPr lang="ru-RU" dirty="0" err="1"/>
              <a:t>античастинки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слабшав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призвело</a:t>
            </a:r>
            <a:r>
              <a:rPr lang="ru-RU" dirty="0"/>
              <a:t> до </a:t>
            </a:r>
            <a:r>
              <a:rPr lang="ru-RU" dirty="0" err="1"/>
              <a:t>вимирання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 і </a:t>
            </a:r>
            <a:r>
              <a:rPr lang="ru-RU" dirty="0" err="1"/>
              <a:t>античастинок</a:t>
            </a:r>
            <a:r>
              <a:rPr lang="ru-RU" dirty="0"/>
              <a:t>.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анігіляція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відбуватися</a:t>
            </a:r>
            <a:r>
              <a:rPr lang="ru-RU" dirty="0"/>
              <a:t> при будь-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температурі</a:t>
            </a:r>
            <a:r>
              <a:rPr lang="ru-RU" dirty="0"/>
              <a:t>,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+ </a:t>
            </a:r>
            <a:r>
              <a:rPr lang="ru-RU" dirty="0" err="1"/>
              <a:t>античастинка</a:t>
            </a:r>
            <a:r>
              <a:rPr lang="ru-RU" dirty="0"/>
              <a:t> Ю 2 гамма-фотона за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дотику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з </a:t>
            </a:r>
            <a:r>
              <a:rPr lang="ru-RU" dirty="0" err="1"/>
              <a:t>антиречовиною</a:t>
            </a:r>
            <a:r>
              <a:rPr lang="ru-RU" dirty="0"/>
              <a:t>.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матеріалізації</a:t>
            </a:r>
            <a:r>
              <a:rPr lang="ru-RU" dirty="0"/>
              <a:t> гамма-фотон Ю </a:t>
            </a:r>
            <a:r>
              <a:rPr lang="ru-RU" dirty="0" err="1"/>
              <a:t>частинка</a:t>
            </a:r>
            <a:r>
              <a:rPr lang="ru-RU" dirty="0"/>
              <a:t> + </a:t>
            </a:r>
            <a:r>
              <a:rPr lang="ru-RU" dirty="0" err="1"/>
              <a:t>Античастинка</a:t>
            </a:r>
            <a:r>
              <a:rPr lang="ru-RU" dirty="0"/>
              <a:t> </a:t>
            </a:r>
            <a:r>
              <a:rPr lang="ru-RU" dirty="0" err="1"/>
              <a:t>міг</a:t>
            </a:r>
            <a:r>
              <a:rPr lang="ru-RU" dirty="0"/>
              <a:t> </a:t>
            </a:r>
            <a:r>
              <a:rPr lang="ru-RU" dirty="0" err="1"/>
              <a:t>протікати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при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високій</a:t>
            </a:r>
            <a:r>
              <a:rPr lang="ru-RU" dirty="0"/>
              <a:t> </a:t>
            </a:r>
            <a:r>
              <a:rPr lang="ru-RU" dirty="0" err="1"/>
              <a:t>температурі</a:t>
            </a:r>
            <a:r>
              <a:rPr lang="ru-RU" dirty="0"/>
              <a:t>. </a:t>
            </a:r>
            <a:r>
              <a:rPr lang="ru-RU" dirty="0" err="1"/>
              <a:t>Згідно</a:t>
            </a:r>
            <a:r>
              <a:rPr lang="ru-RU" dirty="0"/>
              <a:t> тому, як </a:t>
            </a:r>
            <a:r>
              <a:rPr lang="ru-RU" dirty="0" err="1"/>
              <a:t>матеріалізація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знижується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розжареного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припинилася</a:t>
            </a:r>
            <a:r>
              <a:rPr lang="ru-RU" dirty="0"/>
              <a:t>. </a:t>
            </a:r>
            <a:r>
              <a:rPr lang="ru-RU" sz="2000" i="1" dirty="0" err="1"/>
              <a:t>Еволюцію</a:t>
            </a:r>
            <a:r>
              <a:rPr lang="ru-RU" sz="2000" i="1" dirty="0"/>
              <a:t> </a:t>
            </a:r>
            <a:r>
              <a:rPr lang="ru-RU" sz="2000" i="1" dirty="0" err="1"/>
              <a:t>Всесвіту</a:t>
            </a:r>
            <a:r>
              <a:rPr lang="ru-RU" sz="2000" i="1" dirty="0"/>
              <a:t> </a:t>
            </a:r>
            <a:r>
              <a:rPr lang="ru-RU" sz="2000" i="1" dirty="0" err="1"/>
              <a:t>прийнято</a:t>
            </a:r>
            <a:r>
              <a:rPr lang="ru-RU" sz="2000" i="1" dirty="0"/>
              <a:t> </a:t>
            </a:r>
            <a:r>
              <a:rPr lang="ru-RU" sz="2000" i="1" dirty="0" err="1"/>
              <a:t>поділяти</a:t>
            </a:r>
            <a:r>
              <a:rPr lang="ru-RU" sz="2000" i="1" dirty="0"/>
              <a:t> на </a:t>
            </a:r>
            <a:r>
              <a:rPr lang="ru-RU" sz="2000" i="1" dirty="0" err="1"/>
              <a:t>чотири</a:t>
            </a:r>
            <a:r>
              <a:rPr lang="ru-RU" sz="2000" i="1" dirty="0"/>
              <a:t> </a:t>
            </a:r>
            <a:r>
              <a:rPr lang="ru-RU" sz="2000" i="1" dirty="0" err="1"/>
              <a:t>ери</a:t>
            </a:r>
            <a:r>
              <a:rPr lang="ru-RU" sz="2000" i="1" dirty="0"/>
              <a:t>: </a:t>
            </a:r>
            <a:r>
              <a:rPr lang="ru-RU" sz="2000" b="1" i="1" dirty="0" err="1"/>
              <a:t>адронів</a:t>
            </a:r>
            <a:r>
              <a:rPr lang="ru-RU" sz="2000" b="1" i="1" dirty="0"/>
              <a:t>, </a:t>
            </a:r>
            <a:r>
              <a:rPr lang="ru-RU" sz="2000" b="1" i="1" dirty="0" err="1"/>
              <a:t>лептонів</a:t>
            </a:r>
            <a:r>
              <a:rPr lang="ru-RU" sz="2000" b="1" i="1" dirty="0"/>
              <a:t>, </a:t>
            </a:r>
            <a:r>
              <a:rPr lang="ru-RU" sz="2000" b="1" i="1" dirty="0" err="1"/>
              <a:t>фотонів</a:t>
            </a:r>
            <a:r>
              <a:rPr lang="ru-RU" sz="2000" b="1" i="1" dirty="0"/>
              <a:t> і </a:t>
            </a:r>
            <a:r>
              <a:rPr lang="ru-RU" sz="2000" b="1" i="1" dirty="0" err="1"/>
              <a:t>зоряну</a:t>
            </a:r>
            <a:r>
              <a:rPr lang="ru-RU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417" y="1340768"/>
            <a:ext cx="3168352" cy="492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964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94</TotalTime>
  <Words>1631</Words>
  <Application>Microsoft Office PowerPoint</Application>
  <PresentationFormat>Экран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Литейная</vt:lpstr>
      <vt:lpstr>   Презентація на тему: «Еволюція Всесвіту»</vt:lpstr>
      <vt:lpstr>                          Всесвіт</vt:lpstr>
      <vt:lpstr>        Початок еволюції Всесвіту</vt:lpstr>
      <vt:lpstr>        Початок еволюції Всесвіту</vt:lpstr>
      <vt:lpstr>                 «Великий вибух»</vt:lpstr>
      <vt:lpstr>Майбутнє за «Великим вибухом»</vt:lpstr>
      <vt:lpstr> Свідчення на користь теорії</vt:lpstr>
      <vt:lpstr>                   Критика теорії </vt:lpstr>
      <vt:lpstr>                        Еволюція</vt:lpstr>
      <vt:lpstr>Цікавий факт:</vt:lpstr>
      <vt:lpstr>             Кінець ери «Великого вибуху»</vt:lpstr>
      <vt:lpstr>Народження сверхгалактик і скупчень галактик</vt:lpstr>
      <vt:lpstr>                        Зоряна ера</vt:lpstr>
      <vt:lpstr>          Народження галактик</vt:lpstr>
      <vt:lpstr>           Обертання Галактики </vt:lpstr>
      <vt:lpstr>         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                  «Еволюція Всесвіту»</dc:title>
  <dc:creator>Марина</dc:creator>
  <cp:lastModifiedBy>Мирослава</cp:lastModifiedBy>
  <cp:revision>14</cp:revision>
  <dcterms:created xsi:type="dcterms:W3CDTF">2014-05-11T19:33:03Z</dcterms:created>
  <dcterms:modified xsi:type="dcterms:W3CDTF">2015-03-19T10:04:05Z</dcterms:modified>
</cp:coreProperties>
</file>