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7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4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25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3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3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8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4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0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3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0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4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3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1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4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5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54F42A-664B-48D2-8648-2FEA8A56F6A0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9D20-2013-44AD-86DE-F2008B8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62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Пульсари та нейтронні зорі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56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</a:t>
            </a:r>
            <a:r>
              <a:rPr lang="uk-UA" dirty="0" smtClean="0"/>
              <a:t>іпотези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гіпотези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таких великих </a:t>
            </a:r>
            <a:r>
              <a:rPr lang="ru-RU" dirty="0" err="1"/>
              <a:t>швидкостей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однією</a:t>
            </a:r>
            <a:r>
              <a:rPr lang="ru-RU" dirty="0"/>
              <a:t> з них вони </a:t>
            </a:r>
            <a:r>
              <a:rPr lang="ru-RU" dirty="0" err="1"/>
              <a:t>з'являються</a:t>
            </a:r>
            <a:r>
              <a:rPr lang="ru-RU" dirty="0"/>
              <a:t> при </a:t>
            </a:r>
            <a:r>
              <a:rPr lang="ru-RU" dirty="0" err="1"/>
              <a:t>розпаді</a:t>
            </a:r>
            <a:r>
              <a:rPr lang="ru-RU" dirty="0"/>
              <a:t> </a:t>
            </a:r>
            <a:r>
              <a:rPr lang="ru-RU" dirty="0" err="1"/>
              <a:t>подвійних</a:t>
            </a:r>
            <a:r>
              <a:rPr lang="ru-RU" dirty="0"/>
              <a:t> систем (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Блаау</a:t>
            </a:r>
            <a:r>
              <a:rPr lang="ru-RU" dirty="0"/>
              <a:t>).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вибух</a:t>
            </a:r>
            <a:r>
              <a:rPr lang="ru-RU" dirty="0"/>
              <a:t> у </a:t>
            </a:r>
            <a:r>
              <a:rPr lang="ru-RU" dirty="0" err="1"/>
              <a:t>подвійній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миттєво</a:t>
            </a:r>
            <a:r>
              <a:rPr lang="ru-RU" dirty="0"/>
              <a:t>, </a:t>
            </a:r>
            <a:r>
              <a:rPr lang="ru-RU" dirty="0" err="1"/>
              <a:t>швидкість</a:t>
            </a:r>
            <a:r>
              <a:rPr lang="ru-RU" dirty="0"/>
              <a:t>, яку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розлітаються</a:t>
            </a:r>
            <a:r>
              <a:rPr lang="ru-RU" dirty="0"/>
              <a:t>,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початковими</a:t>
            </a:r>
            <a:r>
              <a:rPr lang="ru-RU" dirty="0"/>
              <a:t> та </a:t>
            </a:r>
            <a:r>
              <a:rPr lang="ru-RU" dirty="0" err="1"/>
              <a:t>кінцевими</a:t>
            </a:r>
            <a:r>
              <a:rPr lang="ru-RU" dirty="0"/>
              <a:t> </a:t>
            </a:r>
            <a:r>
              <a:rPr lang="ru-RU" dirty="0" err="1"/>
              <a:t>масами</a:t>
            </a:r>
            <a:r>
              <a:rPr lang="ru-RU" dirty="0"/>
              <a:t>, </a:t>
            </a:r>
            <a:r>
              <a:rPr lang="ru-RU" dirty="0" err="1"/>
              <a:t>періодами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та </a:t>
            </a:r>
            <a:r>
              <a:rPr lang="ru-RU" dirty="0" err="1"/>
              <a:t>ексцентриситетом</a:t>
            </a:r>
            <a:r>
              <a:rPr lang="ru-RU" dirty="0"/>
              <a:t>. </a:t>
            </a:r>
            <a:r>
              <a:rPr lang="ru-RU" dirty="0" err="1"/>
              <a:t>Припустимо</a:t>
            </a:r>
            <a:r>
              <a:rPr lang="ru-RU" dirty="0"/>
              <a:t>, </a:t>
            </a:r>
            <a:r>
              <a:rPr lang="ru-RU" dirty="0" err="1"/>
              <a:t>маємо</a:t>
            </a:r>
            <a:r>
              <a:rPr lang="ru-RU" dirty="0"/>
              <a:t> систему,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гелієвої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масою</a:t>
            </a:r>
            <a:r>
              <a:rPr lang="ru-RU" dirty="0"/>
              <a:t> 10 </a:t>
            </a:r>
            <a:r>
              <a:rPr lang="en-US" dirty="0" err="1"/>
              <a:t>Mʘ</a:t>
            </a:r>
            <a:r>
              <a:rPr lang="en-US" dirty="0"/>
              <a:t> </a:t>
            </a:r>
            <a:r>
              <a:rPr lang="ru-RU" dirty="0"/>
              <a:t>та </a:t>
            </a:r>
            <a:r>
              <a:rPr lang="ru-RU" dirty="0" err="1"/>
              <a:t>нейтронної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масою</a:t>
            </a:r>
            <a:r>
              <a:rPr lang="ru-RU" dirty="0"/>
              <a:t> 1 </a:t>
            </a:r>
            <a:r>
              <a:rPr lang="en-US" dirty="0" err="1"/>
              <a:t>Mʘ</a:t>
            </a:r>
            <a:r>
              <a:rPr lang="en-US" dirty="0"/>
              <a:t>. </a:t>
            </a:r>
            <a:r>
              <a:rPr lang="ru-RU" dirty="0"/>
              <a:t>При </a:t>
            </a:r>
            <a:r>
              <a:rPr lang="ru-RU" dirty="0" err="1"/>
              <a:t>колапсі</a:t>
            </a:r>
            <a:r>
              <a:rPr lang="ru-RU" dirty="0"/>
              <a:t> </a:t>
            </a:r>
            <a:r>
              <a:rPr lang="ru-RU" dirty="0" err="1"/>
              <a:t>гелієва</a:t>
            </a:r>
            <a:r>
              <a:rPr lang="ru-RU" dirty="0"/>
              <a:t> зоря </a:t>
            </a:r>
            <a:r>
              <a:rPr lang="ru-RU" dirty="0" err="1"/>
              <a:t>скине</a:t>
            </a:r>
            <a:r>
              <a:rPr lang="ru-RU" dirty="0"/>
              <a:t> 90%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і система </a:t>
            </a:r>
            <a:r>
              <a:rPr lang="ru-RU" dirty="0" err="1"/>
              <a:t>розлетиться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близькими</a:t>
            </a:r>
            <a:r>
              <a:rPr lang="ru-RU" dirty="0"/>
              <a:t> до </a:t>
            </a:r>
            <a:r>
              <a:rPr lang="ru-RU" dirty="0" err="1"/>
              <a:t>початкових</a:t>
            </a:r>
            <a:r>
              <a:rPr lang="ru-RU" dirty="0"/>
              <a:t> (але не </a:t>
            </a:r>
            <a:r>
              <a:rPr lang="ru-RU" dirty="0" err="1"/>
              <a:t>перевищуватимуть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). Максимальна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нейтронної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в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500 км/с,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гелієвої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буде </a:t>
            </a:r>
            <a:r>
              <a:rPr lang="ru-RU" dirty="0" err="1"/>
              <a:t>близько</a:t>
            </a:r>
            <a:r>
              <a:rPr lang="ru-RU" dirty="0"/>
              <a:t> 50 км/с.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Блаау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сценарієм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подвійних</a:t>
            </a:r>
            <a:r>
              <a:rPr lang="ru-RU" dirty="0"/>
              <a:t> систем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до 700 км/с. Один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— </a:t>
            </a:r>
            <a:r>
              <a:rPr lang="ru-RU" dirty="0" err="1"/>
              <a:t>нейтронна</a:t>
            </a:r>
            <a:r>
              <a:rPr lang="ru-RU" dirty="0"/>
              <a:t> зоря,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бути старою.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досліджуваний</a:t>
            </a:r>
            <a:r>
              <a:rPr lang="ru-RU" dirty="0"/>
              <a:t> </a:t>
            </a:r>
            <a:r>
              <a:rPr lang="ru-RU" dirty="0" err="1"/>
              <a:t>радіопульсар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теплове</a:t>
            </a:r>
            <a:r>
              <a:rPr lang="ru-RU" dirty="0"/>
              <a:t> </a:t>
            </a:r>
            <a:r>
              <a:rPr lang="ru-RU" dirty="0" err="1"/>
              <a:t>рентгенівське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охолодженням</a:t>
            </a:r>
            <a:r>
              <a:rPr lang="ru-RU" dirty="0"/>
              <a:t> пульсара і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молодість</a:t>
            </a:r>
            <a:r>
              <a:rPr lang="ru-RU" dirty="0"/>
              <a:t>,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Блаау</a:t>
            </a:r>
            <a:r>
              <a:rPr lang="ru-RU" dirty="0"/>
              <a:t> для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відкинути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63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Гіпотеза </a:t>
            </a:r>
            <a:r>
              <a:rPr lang="uk-UA" dirty="0" err="1" smtClean="0"/>
              <a:t>Шкловського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За </a:t>
            </a:r>
            <a:r>
              <a:rPr lang="ru-RU" dirty="0" err="1"/>
              <a:t>гіпотезою</a:t>
            </a:r>
            <a:r>
              <a:rPr lang="ru-RU" dirty="0"/>
              <a:t> </a:t>
            </a:r>
            <a:r>
              <a:rPr lang="ru-RU" dirty="0" err="1"/>
              <a:t>Шкловського</a:t>
            </a:r>
            <a:r>
              <a:rPr lang="ru-RU" dirty="0"/>
              <a:t> </a:t>
            </a:r>
            <a:r>
              <a:rPr lang="ru-RU" dirty="0" err="1"/>
              <a:t>пульсарні</a:t>
            </a:r>
            <a:r>
              <a:rPr lang="ru-RU" dirty="0"/>
              <a:t> </a:t>
            </a:r>
            <a:r>
              <a:rPr lang="ru-RU" dirty="0" err="1"/>
              <a:t>відскакування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асиметрії</a:t>
            </a:r>
            <a:r>
              <a:rPr lang="ru-RU" dirty="0"/>
              <a:t> у </a:t>
            </a:r>
            <a:r>
              <a:rPr lang="ru-RU" dirty="0" err="1"/>
              <a:t>вибуху</a:t>
            </a:r>
            <a:r>
              <a:rPr lang="ru-RU" dirty="0"/>
              <a:t> </a:t>
            </a:r>
            <a:r>
              <a:rPr lang="ru-RU" dirty="0" err="1"/>
              <a:t>наднової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припустити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колапсу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анізотропно</a:t>
            </a:r>
            <a:r>
              <a:rPr lang="ru-RU" dirty="0"/>
              <a:t>, то </a:t>
            </a:r>
            <a:r>
              <a:rPr lang="ru-RU" dirty="0" err="1"/>
              <a:t>із</a:t>
            </a:r>
            <a:r>
              <a:rPr lang="ru-RU" dirty="0"/>
              <a:t> закону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імпульсу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вирахувати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сягати</a:t>
            </a:r>
            <a:r>
              <a:rPr lang="ru-RU" dirty="0"/>
              <a:t> 3000 км/с.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гіпотези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причин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асиметрії</a:t>
            </a:r>
            <a:r>
              <a:rPr lang="ru-RU" dirty="0"/>
              <a:t>. </a:t>
            </a:r>
            <a:r>
              <a:rPr lang="ru-RU" dirty="0" err="1"/>
              <a:t>Чугай</a:t>
            </a:r>
            <a:r>
              <a:rPr lang="ru-RU" dirty="0"/>
              <a:t> (1984) </a:t>
            </a:r>
            <a:r>
              <a:rPr lang="ru-RU" dirty="0" err="1"/>
              <a:t>помітив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сильному </a:t>
            </a:r>
            <a:r>
              <a:rPr lang="ru-RU" dirty="0" err="1"/>
              <a:t>магнітному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нейтронної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проявлятися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несиметричного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нейтрино. </a:t>
            </a:r>
            <a:r>
              <a:rPr lang="ru-RU" dirty="0" err="1"/>
              <a:t>Детальні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надсильних</a:t>
            </a:r>
            <a:r>
              <a:rPr lang="ru-RU" dirty="0"/>
              <a:t> </a:t>
            </a:r>
            <a:r>
              <a:rPr lang="ru-RU" dirty="0" err="1"/>
              <a:t>магнітних</a:t>
            </a:r>
            <a:r>
              <a:rPr lang="ru-RU" dirty="0"/>
              <a:t> полях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досягнути</a:t>
            </a:r>
            <a:r>
              <a:rPr lang="ru-RU" dirty="0"/>
              <a:t> </a:t>
            </a:r>
            <a:r>
              <a:rPr lang="ru-RU" dirty="0" err="1"/>
              <a:t>швидкостей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100 км/с. Тим не </a:t>
            </a:r>
            <a:r>
              <a:rPr lang="ru-RU" dirty="0" err="1"/>
              <a:t>мешне</a:t>
            </a:r>
            <a:r>
              <a:rPr lang="ru-RU" dirty="0"/>
              <a:t> в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несиметричного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нейтрино. В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Кусенко</a:t>
            </a:r>
            <a:r>
              <a:rPr lang="ru-RU" dirty="0"/>
              <a:t> </a:t>
            </a:r>
            <a:r>
              <a:rPr lang="ru-RU" dirty="0" err="1"/>
              <a:t>пульсарне</a:t>
            </a:r>
            <a:r>
              <a:rPr lang="ru-RU" dirty="0"/>
              <a:t> </a:t>
            </a:r>
            <a:r>
              <a:rPr lang="ru-RU" dirty="0" err="1"/>
              <a:t>відскакування</a:t>
            </a:r>
            <a:r>
              <a:rPr lang="ru-RU" dirty="0"/>
              <a:t> </a:t>
            </a:r>
            <a:r>
              <a:rPr lang="ru-RU" dirty="0" err="1"/>
              <a:t>обумовлене</a:t>
            </a:r>
            <a:r>
              <a:rPr lang="ru-RU" dirty="0"/>
              <a:t> </a:t>
            </a:r>
            <a:r>
              <a:rPr lang="ru-RU" dirty="0" err="1"/>
              <a:t>випромінюванням</a:t>
            </a:r>
            <a:r>
              <a:rPr lang="ru-RU" dirty="0"/>
              <a:t> стерильного нейтрино, </a:t>
            </a:r>
            <a:r>
              <a:rPr lang="ru-RU" dirty="0" err="1"/>
              <a:t>що</a:t>
            </a:r>
            <a:r>
              <a:rPr lang="ru-RU" dirty="0"/>
              <a:t>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кандидатів</a:t>
            </a:r>
            <a:r>
              <a:rPr lang="ru-RU" dirty="0"/>
              <a:t> у темну </a:t>
            </a:r>
            <a:r>
              <a:rPr lang="ru-RU" dirty="0" err="1"/>
              <a:t>матерію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42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Механізм </a:t>
            </a:r>
            <a:r>
              <a:rPr lang="uk-UA" dirty="0" err="1" smtClean="0"/>
              <a:t>Липунова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, </a:t>
            </a:r>
            <a:r>
              <a:rPr lang="ru-RU" dirty="0" err="1"/>
              <a:t>запропонований</a:t>
            </a:r>
            <a:r>
              <a:rPr lang="ru-RU" dirty="0"/>
              <a:t> </a:t>
            </a:r>
            <a:r>
              <a:rPr lang="ru-RU" dirty="0" err="1"/>
              <a:t>Липуновим</a:t>
            </a:r>
            <a:r>
              <a:rPr lang="ru-RU" dirty="0"/>
              <a:t> (1983) — </a:t>
            </a:r>
            <a:r>
              <a:rPr lang="ru-RU" dirty="0" err="1"/>
              <a:t>припливне</a:t>
            </a:r>
            <a:r>
              <a:rPr lang="ru-RU" dirty="0"/>
              <a:t> </a:t>
            </a:r>
            <a:r>
              <a:rPr lang="ru-RU" dirty="0" err="1"/>
              <a:t>спотворення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колапсує</a:t>
            </a:r>
            <a:r>
              <a:rPr lang="ru-RU" dirty="0"/>
              <a:t>. Але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суттєвим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маломасивних</a:t>
            </a:r>
            <a:r>
              <a:rPr lang="ru-RU" dirty="0"/>
              <a:t> </a:t>
            </a:r>
            <a:r>
              <a:rPr lang="ru-RU" dirty="0" err="1"/>
              <a:t>подвійних</a:t>
            </a:r>
            <a:r>
              <a:rPr lang="ru-RU" dirty="0"/>
              <a:t> системах з </a:t>
            </a:r>
            <a:r>
              <a:rPr lang="ru-RU" dirty="0" err="1"/>
              <a:t>білими</a:t>
            </a:r>
            <a:r>
              <a:rPr lang="ru-RU" dirty="0"/>
              <a:t> карликами. За </a:t>
            </a:r>
            <a:r>
              <a:rPr lang="ru-RU" dirty="0" err="1"/>
              <a:t>оцінками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до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кілометрів</a:t>
            </a:r>
            <a:r>
              <a:rPr lang="ru-RU" dirty="0"/>
              <a:t> за секунду. </a:t>
            </a:r>
            <a:r>
              <a:rPr lang="ru-RU" dirty="0" err="1"/>
              <a:t>Також</a:t>
            </a:r>
            <a:r>
              <a:rPr lang="ru-RU" dirty="0"/>
              <a:t> як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</a:t>
            </a:r>
            <a:r>
              <a:rPr lang="ru-RU" dirty="0" err="1"/>
              <a:t>несиметричній</a:t>
            </a:r>
            <a:r>
              <a:rPr lang="ru-RU" dirty="0"/>
              <a:t> </a:t>
            </a:r>
            <a:r>
              <a:rPr lang="ru-RU" dirty="0" err="1"/>
              <a:t>підпал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карлика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спотворення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58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Кінцева стадія еволюції нейтронних зір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Зоря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газ, </a:t>
            </a:r>
            <a:r>
              <a:rPr lang="ru-RU" dirty="0" err="1"/>
              <a:t>розігрітий</a:t>
            </a:r>
            <a:r>
              <a:rPr lang="ru-RU" dirty="0"/>
              <a:t> до </a:t>
            </a:r>
            <a:r>
              <a:rPr lang="ru-RU" dirty="0" err="1"/>
              <a:t>високих</a:t>
            </a:r>
            <a:r>
              <a:rPr lang="ru-RU" dirty="0"/>
              <a:t> температур </a:t>
            </a:r>
            <a:r>
              <a:rPr lang="ru-RU" dirty="0" err="1"/>
              <a:t>внаслідок</a:t>
            </a:r>
            <a:r>
              <a:rPr lang="ru-RU" dirty="0"/>
              <a:t> ядерного синтезу. </a:t>
            </a:r>
            <a:r>
              <a:rPr lang="ru-RU" dirty="0" err="1"/>
              <a:t>Газовий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урівноважує</a:t>
            </a:r>
            <a:r>
              <a:rPr lang="ru-RU" dirty="0"/>
              <a:t> </a:t>
            </a:r>
            <a:r>
              <a:rPr lang="ru-RU" dirty="0" err="1"/>
              <a:t>гравітаційні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й </a:t>
            </a:r>
            <a:r>
              <a:rPr lang="ru-RU" dirty="0" err="1"/>
              <a:t>протидіє</a:t>
            </a:r>
            <a:r>
              <a:rPr lang="ru-RU" dirty="0"/>
              <a:t> </a:t>
            </a:r>
            <a:r>
              <a:rPr lang="ru-RU" dirty="0" err="1"/>
              <a:t>гравітаційному</a:t>
            </a:r>
            <a:r>
              <a:rPr lang="ru-RU" dirty="0"/>
              <a:t> </a:t>
            </a:r>
            <a:r>
              <a:rPr lang="ru-RU" dirty="0" err="1"/>
              <a:t>стисканню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. </a:t>
            </a:r>
            <a:r>
              <a:rPr lang="ru-RU" dirty="0" err="1"/>
              <a:t>Водень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є основною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термоядерних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dirty="0" err="1"/>
              <a:t>гелій</a:t>
            </a:r>
            <a:r>
              <a:rPr lang="ru-RU" dirty="0"/>
              <a:t>.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накопичується</a:t>
            </a:r>
            <a:r>
              <a:rPr lang="ru-RU" dirty="0"/>
              <a:t> </a:t>
            </a:r>
            <a:r>
              <a:rPr lang="ru-RU" dirty="0" err="1"/>
              <a:t>гелієве</a:t>
            </a:r>
            <a:r>
              <a:rPr lang="ru-RU" dirty="0"/>
              <a:t> ядро,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.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,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термоядерних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і, </a:t>
            </a:r>
            <a:r>
              <a:rPr lang="ru-RU" dirty="0" err="1"/>
              <a:t>відповідно</a:t>
            </a:r>
            <a:r>
              <a:rPr lang="ru-RU" dirty="0"/>
              <a:t>, температура в </a:t>
            </a:r>
            <a:r>
              <a:rPr lang="ru-RU" dirty="0" err="1"/>
              <a:t>надрах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. </a:t>
            </a:r>
            <a:r>
              <a:rPr lang="ru-RU" dirty="0" err="1"/>
              <a:t>Газовий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стане </a:t>
            </a:r>
            <a:r>
              <a:rPr lang="ru-RU" dirty="0" err="1"/>
              <a:t>меншим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гравітаційних</a:t>
            </a:r>
            <a:r>
              <a:rPr lang="ru-RU" dirty="0"/>
              <a:t> сил і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стиснення</a:t>
            </a:r>
            <a:r>
              <a:rPr lang="ru-RU" dirty="0"/>
              <a:t> ядра.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,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сценарії</a:t>
            </a:r>
            <a:r>
              <a:rPr lang="ru-RU" dirty="0"/>
              <a:t>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менша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ядерні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не </a:t>
            </a:r>
            <a:r>
              <a:rPr lang="ru-RU" dirty="0" err="1"/>
              <a:t>відбуваються</a:t>
            </a:r>
            <a:r>
              <a:rPr lang="ru-RU" dirty="0"/>
              <a:t>, і вона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згасає</a:t>
            </a:r>
            <a:r>
              <a:rPr lang="ru-RU" dirty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на </a:t>
            </a:r>
            <a:r>
              <a:rPr lang="ru-RU" dirty="0" err="1"/>
              <a:t>головній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, але </a:t>
            </a:r>
            <a:r>
              <a:rPr lang="ru-RU" dirty="0" err="1"/>
              <a:t>менша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то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залишення</a:t>
            </a:r>
            <a:r>
              <a:rPr lang="ru-RU" dirty="0"/>
              <a:t> </a:t>
            </a:r>
            <a:r>
              <a:rPr lang="ru-RU" dirty="0" err="1"/>
              <a:t>головної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розпочинається</a:t>
            </a:r>
            <a:r>
              <a:rPr lang="ru-RU" dirty="0"/>
              <a:t> </a:t>
            </a:r>
            <a:r>
              <a:rPr lang="ru-RU" dirty="0" err="1"/>
              <a:t>потрійна</a:t>
            </a:r>
            <a:r>
              <a:rPr lang="ru-RU" dirty="0"/>
              <a:t> </a:t>
            </a:r>
            <a:r>
              <a:rPr lang="ru-RU" dirty="0" err="1"/>
              <a:t>гелієва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гелій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на карбон.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 зоря 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dirty="0" err="1"/>
              <a:t>білий</a:t>
            </a:r>
            <a:r>
              <a:rPr lang="ru-RU" dirty="0"/>
              <a:t> карлик.</a:t>
            </a:r>
          </a:p>
          <a:p>
            <a:r>
              <a:rPr lang="ru-RU" dirty="0"/>
              <a:t>У зорях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масою</a:t>
            </a:r>
            <a:r>
              <a:rPr lang="ru-RU" dirty="0"/>
              <a:t> 3-8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у </a:t>
            </a:r>
            <a:r>
              <a:rPr lang="ru-RU" dirty="0" err="1"/>
              <a:t>ядрі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ядерні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важчих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(аж до </a:t>
            </a:r>
            <a:r>
              <a:rPr lang="ru-RU" dirty="0" err="1"/>
              <a:t>феруму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1550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668740"/>
            <a:ext cx="8946541" cy="5579659"/>
          </a:xfrm>
        </p:spPr>
        <p:txBody>
          <a:bodyPr>
            <a:norm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в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залізного</a:t>
            </a:r>
            <a:r>
              <a:rPr lang="ru-RU" dirty="0"/>
              <a:t> ядра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ядерні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не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Таким чином,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надрах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вичерпано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ядра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перевищує</a:t>
            </a:r>
            <a:r>
              <a:rPr lang="ru-RU" dirty="0"/>
              <a:t> межу </a:t>
            </a:r>
            <a:r>
              <a:rPr lang="ru-RU" dirty="0" err="1"/>
              <a:t>Чандрасекара</a:t>
            </a:r>
            <a:r>
              <a:rPr lang="ru-RU" dirty="0"/>
              <a:t>, подальше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нейтрони</a:t>
            </a:r>
            <a:r>
              <a:rPr lang="ru-RU" dirty="0"/>
              <a:t> в таких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стабільними</a:t>
            </a:r>
            <a:r>
              <a:rPr lang="ru-RU" dirty="0"/>
              <a:t> </a:t>
            </a:r>
            <a:r>
              <a:rPr lang="ru-RU" dirty="0" err="1"/>
              <a:t>частинками</a:t>
            </a:r>
            <a:r>
              <a:rPr lang="ru-RU" dirty="0"/>
              <a:t>. </a:t>
            </a:r>
            <a:r>
              <a:rPr lang="ru-RU" dirty="0" err="1"/>
              <a:t>Електрони</a:t>
            </a:r>
            <a:r>
              <a:rPr lang="ru-RU" dirty="0"/>
              <a:t> </a:t>
            </a:r>
            <a:r>
              <a:rPr lang="ru-RU" dirty="0" err="1"/>
              <a:t>поєднуються</a:t>
            </a:r>
            <a:r>
              <a:rPr lang="ru-RU" dirty="0"/>
              <a:t> з протонами, і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. Центральна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стискається</a:t>
            </a:r>
            <a:r>
              <a:rPr lang="ru-RU" dirty="0"/>
              <a:t> </a:t>
            </a:r>
            <a:r>
              <a:rPr lang="ru-RU" dirty="0" err="1"/>
              <a:t>доти</a:t>
            </a:r>
            <a:r>
              <a:rPr lang="ru-RU" dirty="0"/>
              <a:t>, доки </a:t>
            </a:r>
            <a:r>
              <a:rPr lang="ru-RU" dirty="0" err="1"/>
              <a:t>стиснення</a:t>
            </a:r>
            <a:r>
              <a:rPr lang="ru-RU" dirty="0"/>
              <a:t> не буде </a:t>
            </a:r>
            <a:r>
              <a:rPr lang="ru-RU" dirty="0" err="1"/>
              <a:t>зупинено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</a:t>
            </a:r>
            <a:r>
              <a:rPr lang="ru-RU" dirty="0" err="1"/>
              <a:t>виродженої</a:t>
            </a:r>
            <a:r>
              <a:rPr lang="ru-RU" dirty="0"/>
              <a:t> </a:t>
            </a:r>
            <a:r>
              <a:rPr lang="ru-RU" dirty="0" err="1"/>
              <a:t>нейтронної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Густина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в </a:t>
            </a:r>
            <a:r>
              <a:rPr lang="ru-RU" dirty="0" err="1"/>
              <a:t>ядрі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рівною</a:t>
            </a:r>
            <a:r>
              <a:rPr lang="ru-RU" dirty="0"/>
              <a:t> </a:t>
            </a:r>
            <a:r>
              <a:rPr lang="ru-RU" dirty="0" err="1"/>
              <a:t>густині</a:t>
            </a:r>
            <a:r>
              <a:rPr lang="ru-RU" dirty="0"/>
              <a:t> атомного ядра.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різкого</a:t>
            </a:r>
            <a:r>
              <a:rPr lang="ru-RU" dirty="0"/>
              <a:t> </a:t>
            </a:r>
            <a:r>
              <a:rPr lang="ru-RU" dirty="0" err="1"/>
              <a:t>стиснення</a:t>
            </a:r>
            <a:r>
              <a:rPr lang="ru-RU" dirty="0"/>
              <a:t> ядра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падають</a:t>
            </a:r>
            <a:r>
              <a:rPr lang="ru-RU" dirty="0"/>
              <a:t> на ядро —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гравітаційний</a:t>
            </a:r>
            <a:r>
              <a:rPr lang="ru-RU" dirty="0"/>
              <a:t> </a:t>
            </a:r>
            <a:r>
              <a:rPr lang="ru-RU" dirty="0" err="1"/>
              <a:t>колапс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спалахом</a:t>
            </a:r>
            <a:r>
              <a:rPr lang="ru-RU" dirty="0"/>
              <a:t> </a:t>
            </a:r>
            <a:r>
              <a:rPr lang="ru-RU" dirty="0" err="1"/>
              <a:t>наднової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спалаху</a:t>
            </a:r>
            <a:r>
              <a:rPr lang="ru-RU" dirty="0"/>
              <a:t>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з великою </a:t>
            </a:r>
            <a:r>
              <a:rPr lang="ru-RU" dirty="0" err="1"/>
              <a:t>швидкістю</a:t>
            </a:r>
            <a:r>
              <a:rPr lang="ru-RU" dirty="0"/>
              <a:t> </a:t>
            </a:r>
            <a:r>
              <a:rPr lang="ru-RU" dirty="0" err="1"/>
              <a:t>викидаються</a:t>
            </a:r>
            <a:r>
              <a:rPr lang="ru-RU" dirty="0"/>
              <a:t> у </a:t>
            </a:r>
            <a:r>
              <a:rPr lang="ru-RU" dirty="0" err="1"/>
              <a:t>навколишній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, а </a:t>
            </a:r>
            <a:r>
              <a:rPr lang="ru-RU" dirty="0" err="1"/>
              <a:t>компактне</a:t>
            </a:r>
            <a:r>
              <a:rPr lang="ru-RU" dirty="0"/>
              <a:t> ядро 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dirty="0" err="1"/>
              <a:t>нейтронну</a:t>
            </a:r>
            <a:r>
              <a:rPr lang="ru-RU" dirty="0"/>
              <a:t> зорю.</a:t>
            </a:r>
          </a:p>
        </p:txBody>
      </p:sp>
    </p:spTree>
    <p:extLst>
      <p:ext uri="{BB962C8B-B14F-4D97-AF65-F5344CB8AC3E}">
        <p14:creationId xmlns:p14="http://schemas.microsoft.com/office/powerpoint/2010/main" val="76912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нейтронної зорі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9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Різниця між нейтронною та нормальною зорею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166781"/>
            <a:ext cx="8197638" cy="43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2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пульсар?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Пульсар — </a:t>
            </a:r>
            <a:r>
              <a:rPr lang="ru-RU" dirty="0" err="1"/>
              <a:t>космічне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електромагнітного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реєструється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 — </a:t>
            </a:r>
            <a:r>
              <a:rPr lang="ru-RU" dirty="0" err="1"/>
              <a:t>сплесків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повторюються</a:t>
            </a:r>
            <a:r>
              <a:rPr lang="ru-RU" dirty="0" smtClean="0"/>
              <a:t>.</a:t>
            </a:r>
          </a:p>
          <a:p>
            <a:r>
              <a:rPr lang="ru-RU" dirty="0"/>
              <a:t>Перший пульсар </a:t>
            </a:r>
            <a:r>
              <a:rPr lang="ru-RU" dirty="0" err="1"/>
              <a:t>відкрили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Джоселін</a:t>
            </a:r>
            <a:r>
              <a:rPr lang="ru-RU" dirty="0" smtClean="0"/>
              <a:t> </a:t>
            </a:r>
            <a:r>
              <a:rPr lang="ru-RU" dirty="0"/>
              <a:t>Белл і </a:t>
            </a:r>
            <a:r>
              <a:rPr lang="ru-RU" dirty="0" err="1"/>
              <a:t>Ентоні</a:t>
            </a:r>
            <a:r>
              <a:rPr lang="ru-RU" dirty="0"/>
              <a:t> </a:t>
            </a:r>
            <a:r>
              <a:rPr lang="ru-RU" dirty="0" err="1"/>
              <a:t>Х'юїш</a:t>
            </a:r>
            <a:r>
              <a:rPr lang="ru-RU" dirty="0"/>
              <a:t> у 1967.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/>
              <a:t>імпульсів</a:t>
            </a:r>
            <a:r>
              <a:rPr lang="ru-RU" dirty="0"/>
              <a:t> </a:t>
            </a:r>
            <a:r>
              <a:rPr lang="ru-RU" dirty="0" err="1" smtClean="0"/>
              <a:t>вважається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нейтронна</a:t>
            </a:r>
            <a:r>
              <a:rPr lang="ru-RU" dirty="0" smtClean="0"/>
              <a:t> </a:t>
            </a:r>
            <a:r>
              <a:rPr lang="ru-RU" dirty="0"/>
              <a:t>зоря з </a:t>
            </a:r>
            <a:r>
              <a:rPr lang="ru-RU" dirty="0" err="1"/>
              <a:t>сильним</a:t>
            </a:r>
            <a:r>
              <a:rPr lang="ru-RU" dirty="0"/>
              <a:t> </a:t>
            </a:r>
            <a:r>
              <a:rPr lang="ru-RU" dirty="0" err="1"/>
              <a:t>магнітним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полем</a:t>
            </a:r>
            <a:r>
              <a:rPr lang="ru-RU" dirty="0"/>
              <a:t>, яка </a:t>
            </a:r>
            <a:r>
              <a:rPr lang="ru-RU" dirty="0" err="1"/>
              <a:t>обертається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вузькоспрямоване</a:t>
            </a:r>
            <a:r>
              <a:rPr lang="ru-RU" dirty="0" smtClean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03" y="3012245"/>
            <a:ext cx="4581099" cy="3435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82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нейтронна зоря?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Нейтронна</a:t>
            </a:r>
            <a:r>
              <a:rPr lang="ru-RU" dirty="0"/>
              <a:t> зоря — зоря на </a:t>
            </a:r>
            <a:r>
              <a:rPr lang="ru-RU" dirty="0" err="1"/>
              <a:t>завершальному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з </a:t>
            </a:r>
            <a:r>
              <a:rPr lang="ru-RU" dirty="0" err="1"/>
              <a:t>нейтронів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виродженого</a:t>
            </a:r>
            <a:r>
              <a:rPr lang="ru-RU" dirty="0"/>
              <a:t> </a:t>
            </a:r>
            <a:r>
              <a:rPr lang="ru-RU" dirty="0" err="1"/>
              <a:t>фермі</a:t>
            </a:r>
            <a:r>
              <a:rPr lang="ru-RU" dirty="0"/>
              <a:t>-газу, </a:t>
            </a:r>
            <a:r>
              <a:rPr lang="ru-RU" dirty="0" err="1"/>
              <a:t>із</a:t>
            </a:r>
            <a:r>
              <a:rPr lang="ru-RU" dirty="0"/>
              <a:t> невеликою </a:t>
            </a:r>
            <a:r>
              <a:rPr lang="ru-RU" dirty="0" err="1"/>
              <a:t>домішкою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. </a:t>
            </a:r>
            <a:r>
              <a:rPr lang="ru-RU" dirty="0" err="1"/>
              <a:t>Густина</a:t>
            </a:r>
            <a:r>
              <a:rPr lang="ru-RU" dirty="0"/>
              <a:t> такого </a:t>
            </a:r>
            <a:r>
              <a:rPr lang="ru-RU" dirty="0" err="1"/>
              <a:t>об'єкта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астрофізичними</a:t>
            </a:r>
            <a:r>
              <a:rPr lang="ru-RU" dirty="0"/>
              <a:t> </a:t>
            </a:r>
            <a:r>
              <a:rPr lang="ru-RU" dirty="0" err="1"/>
              <a:t>теоріями</a:t>
            </a:r>
            <a:r>
              <a:rPr lang="ru-RU" dirty="0"/>
              <a:t>, </a:t>
            </a:r>
            <a:r>
              <a:rPr lang="ru-RU" dirty="0" err="1"/>
              <a:t>сумірна</a:t>
            </a:r>
            <a:r>
              <a:rPr lang="ru-RU" dirty="0"/>
              <a:t> з </a:t>
            </a:r>
            <a:r>
              <a:rPr lang="ru-RU" dirty="0" err="1"/>
              <a:t>густиною</a:t>
            </a:r>
            <a:r>
              <a:rPr lang="ru-RU" dirty="0"/>
              <a:t> атомного </a:t>
            </a:r>
            <a:r>
              <a:rPr lang="ru-RU" dirty="0" smtClean="0"/>
              <a:t>ядра.</a:t>
            </a:r>
          </a:p>
          <a:p>
            <a:r>
              <a:rPr lang="ru-RU" dirty="0" err="1"/>
              <a:t>Нейтронні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— </a:t>
            </a:r>
            <a:r>
              <a:rPr lang="ru-RU" dirty="0" err="1"/>
              <a:t>одні</a:t>
            </a:r>
            <a:r>
              <a:rPr lang="ru-RU" dirty="0"/>
              <a:t> з </a:t>
            </a:r>
            <a:r>
              <a:rPr lang="ru-RU" dirty="0" err="1"/>
              <a:t>небагатьох</a:t>
            </a:r>
            <a:r>
              <a:rPr lang="ru-RU" dirty="0"/>
              <a:t> </a:t>
            </a:r>
            <a:r>
              <a:rPr lang="ru-RU" dirty="0" err="1"/>
              <a:t>астрономічних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теоретично </a:t>
            </a:r>
            <a:r>
              <a:rPr lang="ru-RU" dirty="0" err="1"/>
              <a:t>передбачено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уже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експериментально</a:t>
            </a:r>
            <a:r>
              <a:rPr lang="ru-RU" dirty="0"/>
              <a:t>. 1932 року Ландау припустив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надгустих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, </a:t>
            </a:r>
            <a:r>
              <a:rPr lang="ru-RU" dirty="0" err="1"/>
              <a:t>рівновага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підтримується</a:t>
            </a:r>
            <a:r>
              <a:rPr lang="ru-RU" dirty="0"/>
              <a:t> </a:t>
            </a:r>
            <a:r>
              <a:rPr lang="ru-RU" dirty="0" err="1"/>
              <a:t>ядерними</a:t>
            </a:r>
            <a:r>
              <a:rPr lang="ru-RU" dirty="0"/>
              <a:t> силами. А 1934 року </a:t>
            </a:r>
            <a:r>
              <a:rPr lang="ru-RU" dirty="0" err="1"/>
              <a:t>астрономи</a:t>
            </a:r>
            <a:r>
              <a:rPr lang="ru-RU" dirty="0"/>
              <a:t> Вальтер </a:t>
            </a:r>
            <a:r>
              <a:rPr lang="ru-RU" dirty="0" err="1"/>
              <a:t>Бааде</a:t>
            </a:r>
            <a:r>
              <a:rPr lang="ru-RU" dirty="0"/>
              <a:t> й </a:t>
            </a:r>
            <a:r>
              <a:rPr lang="ru-RU" dirty="0" err="1"/>
              <a:t>Фріц</a:t>
            </a:r>
            <a:r>
              <a:rPr lang="ru-RU" dirty="0"/>
              <a:t> </a:t>
            </a:r>
            <a:r>
              <a:rPr lang="ru-RU" dirty="0" err="1"/>
              <a:t>Цвіккі</a:t>
            </a:r>
            <a:r>
              <a:rPr lang="ru-RU" dirty="0"/>
              <a:t> назвали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нейтронними</a:t>
            </a:r>
            <a:r>
              <a:rPr lang="ru-RU" dirty="0"/>
              <a:t> зорями й </a:t>
            </a:r>
            <a:r>
              <a:rPr lang="ru-RU" dirty="0" err="1"/>
              <a:t>пов'язали</a:t>
            </a:r>
            <a:r>
              <a:rPr lang="ru-RU" dirty="0"/>
              <a:t> з </a:t>
            </a:r>
            <a:r>
              <a:rPr lang="ru-RU" dirty="0" err="1"/>
              <a:t>вибухами</a:t>
            </a:r>
            <a:r>
              <a:rPr lang="ru-RU" dirty="0"/>
              <a:t> </a:t>
            </a:r>
            <a:r>
              <a:rPr lang="ru-RU" dirty="0" err="1"/>
              <a:t>наднових</a:t>
            </a:r>
            <a:r>
              <a:rPr lang="ru-RU" dirty="0"/>
              <a:t>. Перше </a:t>
            </a:r>
            <a:r>
              <a:rPr lang="ru-RU" dirty="0" err="1"/>
              <a:t>загальновизнане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нейтронної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1968 року, коли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пульсари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37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421944"/>
            <a:ext cx="8825660" cy="1653180"/>
          </a:xfrm>
        </p:spPr>
        <p:txBody>
          <a:bodyPr/>
          <a:lstStyle/>
          <a:p>
            <a:r>
              <a:rPr lang="uk-UA" dirty="0" smtClean="0"/>
              <a:t>В чому різниця?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2538484"/>
            <a:ext cx="8825659" cy="3099297"/>
          </a:xfrm>
        </p:spPr>
        <p:txBody>
          <a:bodyPr/>
          <a:lstStyle/>
          <a:p>
            <a:r>
              <a:rPr lang="uk-UA" dirty="0" smtClean="0"/>
              <a:t>Сучасні теоретичні розрахунки показують, що пульсари і нейтронні зорі – це одні й ті самі об’єкти. Внаслідок стиснення нейтронної зорі має виконуватися закон збереження моменту імпульсу.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6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459" y="428834"/>
            <a:ext cx="8946541" cy="4195481"/>
          </a:xfrm>
        </p:spPr>
        <p:txBody>
          <a:bodyPr/>
          <a:lstStyle/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пульсарів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у </a:t>
            </a:r>
            <a:r>
              <a:rPr lang="ru-RU" dirty="0" err="1"/>
              <a:t>радіодіапазоні</a:t>
            </a:r>
            <a:r>
              <a:rPr lang="ru-RU" dirty="0"/>
              <a:t>. В наш час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1000 </a:t>
            </a:r>
            <a:r>
              <a:rPr lang="ru-RU" dirty="0" err="1"/>
              <a:t>пульсарів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 в </a:t>
            </a:r>
            <a:r>
              <a:rPr lang="ru-RU" dirty="0" err="1"/>
              <a:t>Паркському</a:t>
            </a:r>
            <a:r>
              <a:rPr lang="ru-RU" dirty="0"/>
              <a:t> </a:t>
            </a:r>
            <a:r>
              <a:rPr lang="ru-RU" dirty="0" err="1"/>
              <a:t>огляді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1031 пульсар). </a:t>
            </a:r>
            <a:r>
              <a:rPr lang="ru-RU" dirty="0" err="1"/>
              <a:t>Радіопульсар</a:t>
            </a:r>
            <a:r>
              <a:rPr lang="ru-RU" dirty="0"/>
              <a:t> є </a:t>
            </a:r>
            <a:r>
              <a:rPr lang="ru-RU" dirty="0" err="1"/>
              <a:t>кінцевою</a:t>
            </a:r>
            <a:r>
              <a:rPr lang="ru-RU" dirty="0"/>
              <a:t> </a:t>
            </a:r>
            <a:r>
              <a:rPr lang="ru-RU" dirty="0" err="1"/>
              <a:t>стадією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одиночної</a:t>
            </a:r>
            <a:r>
              <a:rPr lang="ru-RU" dirty="0"/>
              <a:t> </a:t>
            </a:r>
            <a:r>
              <a:rPr lang="ru-RU" dirty="0" err="1"/>
              <a:t>масивної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. </a:t>
            </a:r>
            <a:r>
              <a:rPr lang="ru-RU" dirty="0" err="1"/>
              <a:t>Нейтронна</a:t>
            </a:r>
            <a:r>
              <a:rPr lang="ru-RU" dirty="0"/>
              <a:t> зоря </a:t>
            </a:r>
            <a:r>
              <a:rPr lang="ru-RU" dirty="0" err="1"/>
              <a:t>утворюється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 </a:t>
            </a:r>
            <a:r>
              <a:rPr lang="ru-RU" dirty="0" err="1"/>
              <a:t>Наднової</a:t>
            </a:r>
            <a:r>
              <a:rPr lang="ru-RU" dirty="0"/>
              <a:t>. </a:t>
            </a:r>
            <a:r>
              <a:rPr lang="ru-RU" dirty="0" err="1"/>
              <a:t>Вибух</a:t>
            </a:r>
            <a:r>
              <a:rPr lang="ru-RU" dirty="0"/>
              <a:t> є </a:t>
            </a:r>
            <a:r>
              <a:rPr lang="ru-RU" dirty="0" err="1"/>
              <a:t>асиметричним</a:t>
            </a:r>
            <a:r>
              <a:rPr lang="ru-RU" dirty="0"/>
              <a:t>, тому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радіопульсарів</a:t>
            </a:r>
            <a:r>
              <a:rPr lang="ru-RU" dirty="0"/>
              <a:t> часто </a:t>
            </a:r>
            <a:r>
              <a:rPr lang="ru-RU" dirty="0" err="1"/>
              <a:t>перевищують</a:t>
            </a:r>
            <a:r>
              <a:rPr lang="ru-RU" dirty="0"/>
              <a:t> 300 км/с. З часом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радіопульсара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, а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спадає</a:t>
            </a:r>
            <a:r>
              <a:rPr lang="ru-RU" dirty="0"/>
              <a:t>.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радіопульсарів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газові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, </a:t>
            </a:r>
            <a:r>
              <a:rPr lang="ru-RU" dirty="0" err="1"/>
              <a:t>сформовані</a:t>
            </a:r>
            <a:r>
              <a:rPr lang="ru-RU" dirty="0"/>
              <a:t> </a:t>
            </a:r>
            <a:r>
              <a:rPr lang="ru-RU" dirty="0" err="1"/>
              <a:t>пульсарним</a:t>
            </a:r>
            <a:r>
              <a:rPr lang="ru-RU" dirty="0"/>
              <a:t> </a:t>
            </a:r>
            <a:r>
              <a:rPr lang="ru-RU" dirty="0" err="1"/>
              <a:t>вітром</a:t>
            </a:r>
            <a:r>
              <a:rPr lang="ru-RU" dirty="0"/>
              <a:t> — </a:t>
            </a:r>
            <a:r>
              <a:rPr lang="ru-RU" dirty="0" err="1"/>
              <a:t>плеріони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89" y="3638567"/>
            <a:ext cx="5152611" cy="2844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3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Рентгенівські пульсари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1967 </a:t>
            </a:r>
            <a:r>
              <a:rPr lang="ru-RU" dirty="0" err="1"/>
              <a:t>відкритий</a:t>
            </a:r>
            <a:r>
              <a:rPr lang="ru-RU" dirty="0"/>
              <a:t> перший </a:t>
            </a:r>
            <a:r>
              <a:rPr lang="ru-RU" dirty="0" err="1"/>
              <a:t>рентгенівський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пульсар </a:t>
            </a:r>
            <a:r>
              <a:rPr lang="ru-RU" dirty="0"/>
              <a:t>— Кентавр Х-3.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/>
              <a:t>пульсарів</a:t>
            </a:r>
            <a:r>
              <a:rPr lang="ru-RU" dirty="0"/>
              <a:t> (</a:t>
            </a:r>
            <a:r>
              <a:rPr lang="ru-RU" dirty="0" err="1"/>
              <a:t>біля</a:t>
            </a:r>
            <a:r>
              <a:rPr lang="ru-RU" dirty="0"/>
              <a:t> 40)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/>
              <a:t>складу </a:t>
            </a:r>
            <a:r>
              <a:rPr lang="ru-RU" dirty="0" err="1"/>
              <a:t>тісних</a:t>
            </a:r>
            <a:r>
              <a:rPr lang="ru-RU" dirty="0"/>
              <a:t> </a:t>
            </a:r>
            <a:r>
              <a:rPr lang="ru-RU" dirty="0" err="1"/>
              <a:t>подвійних</a:t>
            </a:r>
            <a:r>
              <a:rPr lang="ru-RU" dirty="0"/>
              <a:t> систем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акреційні</a:t>
            </a:r>
            <a:r>
              <a:rPr lang="ru-RU" dirty="0" smtClean="0"/>
              <a:t> </a:t>
            </a:r>
            <a:r>
              <a:rPr lang="ru-RU" dirty="0"/>
              <a:t>диски.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одиночні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рентгенівські</a:t>
            </a:r>
            <a:r>
              <a:rPr lang="ru-RU" dirty="0" smtClean="0"/>
              <a:t> </a:t>
            </a:r>
            <a:r>
              <a:rPr lang="ru-RU" dirty="0" err="1"/>
              <a:t>пульсари</a:t>
            </a:r>
            <a:r>
              <a:rPr lang="ru-RU" dirty="0"/>
              <a:t> — </a:t>
            </a:r>
            <a:r>
              <a:rPr lang="ru-RU" dirty="0" err="1"/>
              <a:t>магнетари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 в 1000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нейтронних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і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проявляються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аномальних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/>
              <a:t>пульсарів</a:t>
            </a:r>
            <a:r>
              <a:rPr lang="ru-RU" dirty="0"/>
              <a:t> і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повторювальних</a:t>
            </a:r>
            <a:r>
              <a:rPr lang="ru-RU" dirty="0" smtClean="0"/>
              <a:t> </a:t>
            </a:r>
            <a:r>
              <a:rPr lang="ru-RU" dirty="0"/>
              <a:t>гамма-</a:t>
            </a:r>
            <a:r>
              <a:rPr lang="ru-RU" dirty="0" err="1"/>
              <a:t>спалахів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667" y="1853248"/>
            <a:ext cx="4241295" cy="423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7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Магнітосфера пульсара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Магнітосфера</a:t>
            </a:r>
            <a:r>
              <a:rPr lang="ru-RU" dirty="0"/>
              <a:t> пульсара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електронно-позитронної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, яка </a:t>
            </a:r>
            <a:r>
              <a:rPr lang="ru-RU" dirty="0" err="1"/>
              <a:t>рухається</a:t>
            </a:r>
            <a:r>
              <a:rPr lang="ru-RU" dirty="0"/>
              <a:t> в </a:t>
            </a:r>
            <a:r>
              <a:rPr lang="ru-RU" dirty="0" err="1"/>
              <a:t>магнітному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нейтронної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.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границя</a:t>
            </a:r>
            <a:r>
              <a:rPr lang="ru-RU" dirty="0"/>
              <a:t> </a:t>
            </a:r>
            <a:r>
              <a:rPr lang="ru-RU" dirty="0" err="1"/>
              <a:t>магнітосфери</a:t>
            </a:r>
            <a:r>
              <a:rPr lang="ru-RU" dirty="0"/>
              <a:t> —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циліндр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обертального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.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магнітосфери</a:t>
            </a:r>
            <a:r>
              <a:rPr lang="ru-RU" dirty="0"/>
              <a:t> пульсара </a:t>
            </a:r>
            <a:r>
              <a:rPr lang="ru-RU" dirty="0" err="1"/>
              <a:t>має</a:t>
            </a:r>
            <a:r>
              <a:rPr lang="ru-RU" dirty="0"/>
              <a:t> порядок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— десятки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кілометрів</a:t>
            </a:r>
            <a:r>
              <a:rPr lang="ru-RU" dirty="0"/>
              <a:t>.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 </a:t>
            </a:r>
            <a:r>
              <a:rPr lang="ru-RU" dirty="0" err="1"/>
              <a:t>нейтронної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індукує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електричне</a:t>
            </a:r>
            <a:r>
              <a:rPr lang="ru-RU" dirty="0"/>
              <a:t> поле.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електричне</a:t>
            </a:r>
            <a:r>
              <a:rPr lang="ru-RU" dirty="0"/>
              <a:t> і </a:t>
            </a:r>
            <a:r>
              <a:rPr lang="ru-RU" dirty="0" err="1"/>
              <a:t>магнітне</a:t>
            </a:r>
            <a:r>
              <a:rPr lang="ru-RU" dirty="0"/>
              <a:t> поле </a:t>
            </a:r>
            <a:r>
              <a:rPr lang="ru-RU" dirty="0" err="1"/>
              <a:t>досягається</a:t>
            </a:r>
            <a:r>
              <a:rPr lang="ru-RU" dirty="0"/>
              <a:t> в </a:t>
            </a:r>
            <a:r>
              <a:rPr lang="ru-RU" dirty="0" err="1"/>
              <a:t>полярній</a:t>
            </a:r>
            <a:r>
              <a:rPr lang="ru-RU" dirty="0"/>
              <a:t> </a:t>
            </a:r>
            <a:r>
              <a:rPr lang="ru-RU" dirty="0" err="1"/>
              <a:t>шапці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магнітної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.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полярної</a:t>
            </a:r>
            <a:r>
              <a:rPr lang="ru-RU" dirty="0"/>
              <a:t> шапки </a:t>
            </a:r>
            <a:r>
              <a:rPr lang="ru-RU" dirty="0" err="1"/>
              <a:t>приблизно</a:t>
            </a:r>
            <a:r>
              <a:rPr lang="ru-RU" dirty="0"/>
              <a:t> 1 км. </a:t>
            </a:r>
            <a:r>
              <a:rPr lang="ru-RU" dirty="0" err="1"/>
              <a:t>Електронно-позитронні</a:t>
            </a:r>
            <a:r>
              <a:rPr lang="ru-RU" dirty="0"/>
              <a:t> пари </a:t>
            </a:r>
            <a:r>
              <a:rPr lang="ru-RU" dirty="0" err="1"/>
              <a:t>народжуються</a:t>
            </a:r>
            <a:r>
              <a:rPr lang="ru-RU" dirty="0"/>
              <a:t> з вакууму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 в </a:t>
            </a:r>
            <a:r>
              <a:rPr lang="ru-RU" dirty="0" err="1"/>
              <a:t>приповерхневому</a:t>
            </a:r>
            <a:r>
              <a:rPr lang="ru-RU" dirty="0"/>
              <a:t> </a:t>
            </a:r>
            <a:r>
              <a:rPr lang="ru-RU" dirty="0" err="1"/>
              <a:t>шарі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100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r>
              <a:rPr lang="ru-RU" dirty="0" err="1"/>
              <a:t>Заряджені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r>
              <a:rPr lang="ru-RU" dirty="0"/>
              <a:t> </a:t>
            </a:r>
            <a:r>
              <a:rPr lang="ru-RU" dirty="0" err="1"/>
              <a:t>рухаються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силових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магнітні</a:t>
            </a:r>
            <a:r>
              <a:rPr lang="ru-RU" dirty="0"/>
              <a:t> </a:t>
            </a:r>
            <a:r>
              <a:rPr lang="ru-RU" dirty="0" err="1"/>
              <a:t>силові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обриваються</a:t>
            </a:r>
            <a:r>
              <a:rPr lang="ru-RU" dirty="0"/>
              <a:t> на </a:t>
            </a:r>
            <a:r>
              <a:rPr lang="ru-RU" dirty="0" err="1"/>
              <a:t>світловому</a:t>
            </a:r>
            <a:r>
              <a:rPr lang="ru-RU" dirty="0"/>
              <a:t> </a:t>
            </a:r>
            <a:r>
              <a:rPr lang="ru-RU" dirty="0" err="1"/>
              <a:t>циліндрі</a:t>
            </a:r>
            <a:r>
              <a:rPr lang="ru-RU" dirty="0"/>
              <a:t>. Тому заряди, </a:t>
            </a:r>
            <a:r>
              <a:rPr lang="ru-RU" dirty="0" err="1"/>
              <a:t>які</a:t>
            </a:r>
            <a:r>
              <a:rPr lang="ru-RU" dirty="0"/>
              <a:t> по них </a:t>
            </a:r>
            <a:r>
              <a:rPr lang="ru-RU" dirty="0" err="1"/>
              <a:t>рухалися</a:t>
            </a:r>
            <a:r>
              <a:rPr lang="ru-RU" dirty="0"/>
              <a:t>, </a:t>
            </a:r>
            <a:r>
              <a:rPr lang="ru-RU" dirty="0" err="1"/>
              <a:t>стікають</a:t>
            </a:r>
            <a:r>
              <a:rPr lang="ru-RU" dirty="0"/>
              <a:t> по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циліндра</a:t>
            </a:r>
            <a:r>
              <a:rPr lang="ru-RU" dirty="0"/>
              <a:t> і </a:t>
            </a:r>
            <a:r>
              <a:rPr lang="ru-RU" dirty="0" err="1"/>
              <a:t>далі</a:t>
            </a:r>
            <a:r>
              <a:rPr lang="ru-RU" dirty="0"/>
              <a:t> по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замкненій</a:t>
            </a:r>
            <a:r>
              <a:rPr lang="ru-RU" dirty="0"/>
              <a:t> </a:t>
            </a:r>
            <a:r>
              <a:rPr lang="ru-RU" dirty="0" err="1"/>
              <a:t>силовій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(</a:t>
            </a:r>
            <a:r>
              <a:rPr lang="ru-RU" dirty="0" err="1"/>
              <a:t>сепаратрисі</a:t>
            </a:r>
            <a:r>
              <a:rPr lang="ru-RU" dirty="0"/>
              <a:t>)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нейтронної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. При </a:t>
            </a:r>
            <a:r>
              <a:rPr lang="ru-RU" dirty="0" err="1"/>
              <a:t>русі</a:t>
            </a:r>
            <a:r>
              <a:rPr lang="ru-RU" dirty="0"/>
              <a:t> по </a:t>
            </a:r>
            <a:r>
              <a:rPr lang="ru-RU" dirty="0" err="1"/>
              <a:t>поверхні</a:t>
            </a:r>
            <a:r>
              <a:rPr lang="ru-RU" dirty="0"/>
              <a:t> заряди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пондеромоторну</a:t>
            </a:r>
            <a:r>
              <a:rPr lang="ru-RU" dirty="0"/>
              <a:t> силу, яка </a:t>
            </a:r>
            <a:r>
              <a:rPr lang="ru-RU" dirty="0" err="1"/>
              <a:t>вповільнює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. Таким чином </a:t>
            </a:r>
            <a:r>
              <a:rPr lang="ru-RU" dirty="0" err="1"/>
              <a:t>енергія</a:t>
            </a:r>
            <a:r>
              <a:rPr lang="ru-RU" dirty="0"/>
              <a:t> на </a:t>
            </a:r>
            <a:r>
              <a:rPr lang="ru-RU" dirty="0" err="1"/>
              <a:t>утворення</a:t>
            </a:r>
            <a:r>
              <a:rPr lang="ru-RU" dirty="0"/>
              <a:t> і </a:t>
            </a:r>
            <a:r>
              <a:rPr lang="ru-RU" dirty="0" err="1"/>
              <a:t>випромінення</a:t>
            </a:r>
            <a:r>
              <a:rPr lang="ru-RU" dirty="0"/>
              <a:t> </a:t>
            </a:r>
            <a:r>
              <a:rPr lang="ru-RU" dirty="0" err="1"/>
              <a:t>магнітосфери</a:t>
            </a:r>
            <a:r>
              <a:rPr lang="ru-RU" dirty="0"/>
              <a:t> </a:t>
            </a:r>
            <a:r>
              <a:rPr lang="ru-RU" dirty="0" err="1"/>
              <a:t>отримується</a:t>
            </a:r>
            <a:r>
              <a:rPr lang="ru-RU" dirty="0"/>
              <a:t> з </a:t>
            </a:r>
            <a:r>
              <a:rPr lang="ru-RU" dirty="0" err="1"/>
              <a:t>кінетичної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. Плазма вморожена в </a:t>
            </a:r>
            <a:r>
              <a:rPr lang="ru-RU" dirty="0" err="1"/>
              <a:t>магнітне</a:t>
            </a:r>
            <a:r>
              <a:rPr lang="ru-RU" dirty="0"/>
              <a:t> поле і </a:t>
            </a:r>
            <a:r>
              <a:rPr lang="ru-RU" dirty="0" err="1"/>
              <a:t>електрони</a:t>
            </a:r>
            <a:r>
              <a:rPr lang="ru-RU" dirty="0"/>
              <a:t> при </a:t>
            </a:r>
            <a:r>
              <a:rPr lang="ru-RU" dirty="0" err="1"/>
              <a:t>русі</a:t>
            </a:r>
            <a:r>
              <a:rPr lang="ru-RU" dirty="0"/>
              <a:t> по </a:t>
            </a:r>
            <a:r>
              <a:rPr lang="ru-RU" dirty="0" err="1"/>
              <a:t>силовій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зазнають</a:t>
            </a:r>
            <a:r>
              <a:rPr lang="ru-RU" dirty="0"/>
              <a:t> </a:t>
            </a:r>
            <a:r>
              <a:rPr lang="ru-RU" dirty="0" err="1"/>
              <a:t>прискорення</a:t>
            </a:r>
            <a:r>
              <a:rPr lang="ru-RU" dirty="0"/>
              <a:t> і </a:t>
            </a:r>
            <a:r>
              <a:rPr lang="ru-RU" dirty="0" err="1"/>
              <a:t>випромінюють</a:t>
            </a:r>
            <a:r>
              <a:rPr lang="ru-RU" dirty="0"/>
              <a:t>.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нейтронної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квантів</a:t>
            </a:r>
            <a:r>
              <a:rPr lang="ru-RU" dirty="0"/>
              <a:t> </a:t>
            </a:r>
            <a:r>
              <a:rPr lang="ru-RU" dirty="0" err="1"/>
              <a:t>випромінення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1012 </a:t>
            </a:r>
            <a:r>
              <a:rPr lang="ru-RU" dirty="0" err="1"/>
              <a:t>еВ</a:t>
            </a:r>
            <a:r>
              <a:rPr lang="ru-RU" dirty="0"/>
              <a:t>, а на </a:t>
            </a:r>
            <a:r>
              <a:rPr lang="ru-RU" dirty="0" err="1"/>
              <a:t>світловому</a:t>
            </a:r>
            <a:r>
              <a:rPr lang="ru-RU" dirty="0"/>
              <a:t> </a:t>
            </a:r>
            <a:r>
              <a:rPr lang="ru-RU" dirty="0" err="1"/>
              <a:t>циліндрі</a:t>
            </a:r>
            <a:r>
              <a:rPr lang="ru-RU" dirty="0"/>
              <a:t> вона </a:t>
            </a:r>
            <a:r>
              <a:rPr lang="ru-RU" dirty="0" err="1"/>
              <a:t>спадає</a:t>
            </a:r>
            <a:r>
              <a:rPr lang="ru-RU" dirty="0"/>
              <a:t> до </a:t>
            </a:r>
            <a:r>
              <a:rPr lang="ru-RU" dirty="0" err="1"/>
              <a:t>радіодіапазону</a:t>
            </a:r>
            <a:r>
              <a:rPr lang="ru-RU" dirty="0"/>
              <a:t>. Так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випромінення</a:t>
            </a:r>
            <a:r>
              <a:rPr lang="ru-RU" dirty="0"/>
              <a:t> пульсара.</a:t>
            </a:r>
          </a:p>
        </p:txBody>
      </p:sp>
    </p:spTree>
    <p:extLst>
      <p:ext uri="{BB962C8B-B14F-4D97-AF65-F5344CB8AC3E}">
        <p14:creationId xmlns:p14="http://schemas.microsoft.com/office/powerpoint/2010/main" val="427771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5" y="215979"/>
            <a:ext cx="9380013" cy="64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5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Пульсарні</a:t>
            </a:r>
            <a:r>
              <a:rPr lang="uk-UA" dirty="0" smtClean="0"/>
              <a:t> </a:t>
            </a:r>
            <a:r>
              <a:rPr lang="uk-UA" dirty="0" err="1" smtClean="0"/>
              <a:t>відскакування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Пульсарне</a:t>
            </a:r>
            <a:r>
              <a:rPr lang="ru-RU" dirty="0"/>
              <a:t> </a:t>
            </a:r>
            <a:r>
              <a:rPr lang="ru-RU" dirty="0" err="1"/>
              <a:t>відскакування</a:t>
            </a:r>
            <a:r>
              <a:rPr lang="ru-RU" dirty="0"/>
              <a:t> (</a:t>
            </a:r>
            <a:r>
              <a:rPr lang="en-US" dirty="0"/>
              <a:t>pulsar kick) — </a:t>
            </a:r>
            <a:r>
              <a:rPr lang="ru-RU" dirty="0" err="1"/>
              <a:t>спостережний</a:t>
            </a:r>
            <a:r>
              <a:rPr lang="ru-RU" dirty="0"/>
              <a:t> феномен, суть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нейтронні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—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наднових</a:t>
            </a:r>
            <a:r>
              <a:rPr lang="ru-RU" dirty="0"/>
              <a:t> — </a:t>
            </a:r>
            <a:r>
              <a:rPr lang="ru-RU" dirty="0" err="1"/>
              <a:t>рухаються</a:t>
            </a:r>
            <a:r>
              <a:rPr lang="ru-RU" dirty="0"/>
              <a:t> з </a:t>
            </a:r>
            <a:r>
              <a:rPr lang="ru-RU" dirty="0" err="1"/>
              <a:t>надмірно</a:t>
            </a:r>
            <a:r>
              <a:rPr lang="ru-RU" dirty="0"/>
              <a:t> великими </a:t>
            </a:r>
            <a:r>
              <a:rPr lang="ru-RU" dirty="0" err="1"/>
              <a:t>швидкостями</a:t>
            </a:r>
            <a:r>
              <a:rPr lang="ru-RU" dirty="0" smtClean="0"/>
              <a:t>. </a:t>
            </a:r>
            <a:r>
              <a:rPr lang="ru-RU" dirty="0"/>
              <a:t>За </a:t>
            </a:r>
            <a:r>
              <a:rPr lang="ru-RU" dirty="0" err="1"/>
              <a:t>оцінками</a:t>
            </a:r>
            <a:r>
              <a:rPr lang="ru-RU" dirty="0"/>
              <a:t> </a:t>
            </a:r>
            <a:r>
              <a:rPr lang="ru-RU" dirty="0" err="1"/>
              <a:t>просторового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радіопульсарів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30-40 км/с.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 немало </a:t>
            </a:r>
            <a:r>
              <a:rPr lang="ru-RU" dirty="0" err="1"/>
              <a:t>пульсарів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швидкостями</a:t>
            </a:r>
            <a:r>
              <a:rPr lang="ru-RU" dirty="0"/>
              <a:t> 200-500 км/с, а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швидкостей</a:t>
            </a:r>
            <a:r>
              <a:rPr lang="ru-RU" dirty="0"/>
              <a:t> </a:t>
            </a:r>
            <a:r>
              <a:rPr lang="ru-RU" dirty="0" err="1"/>
              <a:t>сягають</a:t>
            </a:r>
            <a:r>
              <a:rPr lang="ru-RU" dirty="0"/>
              <a:t> 2000 км/с. </a:t>
            </a:r>
            <a:r>
              <a:rPr lang="ru-RU" dirty="0" err="1"/>
              <a:t>Наприклад</a:t>
            </a:r>
            <a:r>
              <a:rPr lang="ru-RU" dirty="0"/>
              <a:t>, зоря </a:t>
            </a:r>
            <a:r>
              <a:rPr lang="en-US" dirty="0"/>
              <a:t>B1508+55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1100 км/с та </a:t>
            </a:r>
            <a:r>
              <a:rPr lang="ru-RU" dirty="0" err="1"/>
              <a:t>траєкторію</a:t>
            </a:r>
            <a:r>
              <a:rPr lang="ru-RU" dirty="0"/>
              <a:t>, </a:t>
            </a:r>
            <a:r>
              <a:rPr lang="ru-RU" dirty="0" err="1"/>
              <a:t>спрямовану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/>
              <a:t> Галактики.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переконливий</a:t>
            </a:r>
            <a:r>
              <a:rPr lang="ru-RU" dirty="0"/>
              <a:t> </a:t>
            </a:r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err="1"/>
              <a:t>пульсарного</a:t>
            </a:r>
            <a:r>
              <a:rPr lang="ru-RU" dirty="0"/>
              <a:t> </a:t>
            </a:r>
            <a:r>
              <a:rPr lang="ru-RU" dirty="0" err="1"/>
              <a:t>відскакування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в </a:t>
            </a:r>
            <a:r>
              <a:rPr lang="ru-RU" dirty="0" err="1"/>
              <a:t>туманності</a:t>
            </a:r>
            <a:r>
              <a:rPr lang="ru-RU" dirty="0"/>
              <a:t> </a:t>
            </a:r>
            <a:r>
              <a:rPr lang="ru-RU" dirty="0" err="1"/>
              <a:t>Гітара</a:t>
            </a:r>
            <a:r>
              <a:rPr lang="ru-RU" dirty="0"/>
              <a:t>, де </a:t>
            </a:r>
            <a:r>
              <a:rPr lang="ru-RU" dirty="0" err="1"/>
              <a:t>ударна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, </a:t>
            </a:r>
            <a:r>
              <a:rPr lang="ru-RU" dirty="0" err="1"/>
              <a:t>генерована</a:t>
            </a:r>
            <a:r>
              <a:rPr lang="ru-RU" dirty="0"/>
              <a:t> пульсаром,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туманності</a:t>
            </a:r>
            <a:r>
              <a:rPr lang="ru-RU" dirty="0"/>
              <a:t> — </a:t>
            </a:r>
            <a:r>
              <a:rPr lang="ru-RU" dirty="0" err="1"/>
              <a:t>залишку</a:t>
            </a:r>
            <a:r>
              <a:rPr lang="ru-RU" dirty="0"/>
              <a:t> </a:t>
            </a:r>
            <a:r>
              <a:rPr lang="ru-RU" dirty="0" err="1"/>
              <a:t>наднової</a:t>
            </a:r>
            <a:r>
              <a:rPr lang="ru-RU" dirty="0"/>
              <a:t> —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800 км/с.</a:t>
            </a:r>
          </a:p>
        </p:txBody>
      </p:sp>
    </p:spTree>
    <p:extLst>
      <p:ext uri="{BB962C8B-B14F-4D97-AF65-F5344CB8AC3E}">
        <p14:creationId xmlns:p14="http://schemas.microsoft.com/office/powerpoint/2010/main" val="1611619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1336</Words>
  <Application>Microsoft Office PowerPoint</Application>
  <PresentationFormat>Широкоэкранный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Ион</vt:lpstr>
      <vt:lpstr>Пульсари та нейтронні зорі</vt:lpstr>
      <vt:lpstr>Що таке пульсар?</vt:lpstr>
      <vt:lpstr>Що таке нейтронна зоря?</vt:lpstr>
      <vt:lpstr>В чому різниця?</vt:lpstr>
      <vt:lpstr>Презентация PowerPoint</vt:lpstr>
      <vt:lpstr>Рентгенівські пульсари</vt:lpstr>
      <vt:lpstr>Магнітосфера пульсара</vt:lpstr>
      <vt:lpstr>Презентация PowerPoint</vt:lpstr>
      <vt:lpstr>Пульсарні відскакування</vt:lpstr>
      <vt:lpstr>Гіпотези</vt:lpstr>
      <vt:lpstr>Гіпотеза Шкловського</vt:lpstr>
      <vt:lpstr>Механізм Липунова</vt:lpstr>
      <vt:lpstr>Кінцева стадія еволюції нейтронних зір</vt:lpstr>
      <vt:lpstr>Презентация PowerPoint</vt:lpstr>
      <vt:lpstr>Схема нейтронної зорі</vt:lpstr>
      <vt:lpstr>Різниця між нейтронною та нормальною зорею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Пульсари та нейтронні зорі</dc:title>
  <dc:creator>Анастасия Темченко</dc:creator>
  <cp:lastModifiedBy>Анастасия Темченко</cp:lastModifiedBy>
  <cp:revision>5</cp:revision>
  <dcterms:created xsi:type="dcterms:W3CDTF">2014-12-11T17:38:55Z</dcterms:created>
  <dcterms:modified xsi:type="dcterms:W3CDTF">2015-02-03T18:58:29Z</dcterms:modified>
</cp:coreProperties>
</file>